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337" r:id="rId2"/>
    <p:sldId id="338" r:id="rId3"/>
    <p:sldId id="339" r:id="rId4"/>
    <p:sldId id="340" r:id="rId5"/>
    <p:sldId id="402" r:id="rId6"/>
    <p:sldId id="401" r:id="rId7"/>
    <p:sldId id="403" r:id="rId8"/>
    <p:sldId id="404" r:id="rId9"/>
    <p:sldId id="405" r:id="rId10"/>
    <p:sldId id="406" r:id="rId11"/>
    <p:sldId id="431" r:id="rId12"/>
    <p:sldId id="446" r:id="rId13"/>
    <p:sldId id="444" r:id="rId14"/>
    <p:sldId id="443" r:id="rId15"/>
    <p:sldId id="445" r:id="rId16"/>
    <p:sldId id="454" r:id="rId17"/>
    <p:sldId id="455" r:id="rId18"/>
    <p:sldId id="456" r:id="rId19"/>
    <p:sldId id="433" r:id="rId20"/>
    <p:sldId id="434" r:id="rId21"/>
    <p:sldId id="432" r:id="rId22"/>
    <p:sldId id="451" r:id="rId23"/>
    <p:sldId id="435" r:id="rId24"/>
    <p:sldId id="452" r:id="rId25"/>
    <p:sldId id="427" r:id="rId26"/>
    <p:sldId id="381" r:id="rId27"/>
    <p:sldId id="437" r:id="rId28"/>
    <p:sldId id="438" r:id="rId29"/>
    <p:sldId id="439" r:id="rId30"/>
    <p:sldId id="428" r:id="rId31"/>
    <p:sldId id="449" r:id="rId32"/>
    <p:sldId id="450" r:id="rId33"/>
    <p:sldId id="416" r:id="rId34"/>
    <p:sldId id="417" r:id="rId35"/>
    <p:sldId id="394" r:id="rId36"/>
    <p:sldId id="414" r:id="rId37"/>
    <p:sldId id="429" r:id="rId38"/>
    <p:sldId id="470" r:id="rId39"/>
    <p:sldId id="385" r:id="rId40"/>
    <p:sldId id="418" r:id="rId41"/>
    <p:sldId id="415" r:id="rId42"/>
    <p:sldId id="447" r:id="rId43"/>
    <p:sldId id="448" r:id="rId44"/>
    <p:sldId id="468" r:id="rId45"/>
    <p:sldId id="453" r:id="rId46"/>
    <p:sldId id="457" r:id="rId47"/>
    <p:sldId id="458" r:id="rId48"/>
    <p:sldId id="45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B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93899" autoAdjust="0"/>
  </p:normalViewPr>
  <p:slideViewPr>
    <p:cSldViewPr snapToGrid="0">
      <p:cViewPr>
        <p:scale>
          <a:sx n="64" d="100"/>
          <a:sy n="64" d="100"/>
        </p:scale>
        <p:origin x="840" y="36"/>
      </p:cViewPr>
      <p:guideLst>
        <p:guide orient="horz" pos="2112"/>
        <p:guide pos="3864"/>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6" d="100"/>
          <a:sy n="86" d="100"/>
        </p:scale>
        <p:origin x="378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6034403730259974"/>
          <c:y val="1.9716574245224893E-2"/>
        </c:manualLayout>
      </c:layout>
      <c:overlay val="0"/>
      <c:spPr>
        <a:solidFill>
          <a:srgbClr val="FFFF00"/>
        </a:solid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789370078740152E-2"/>
          <c:y val="0.17171296296296298"/>
          <c:w val="0.88254396325459317"/>
          <c:h val="0.77736111111111106"/>
        </c:manualLayout>
      </c:layout>
      <c:scatterChart>
        <c:scatterStyle val="smoothMarker"/>
        <c:varyColors val="0"/>
        <c:ser>
          <c:idx val="0"/>
          <c:order val="0"/>
          <c:tx>
            <c:strRef>
              <c:f>Sheet1!$G$8</c:f>
              <c:strCache>
                <c:ptCount val="1"/>
                <c:pt idx="0">
                  <c:v>Gain dBi</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3.188839063278525E-2"/>
                  <c:y val="-2.8612303290414878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C00-40C5-9DA8-CE2326A0111B}"/>
                </c:ext>
              </c:extLst>
            </c:dLbl>
            <c:dLbl>
              <c:idx val="1"/>
              <c:layout>
                <c:manualLayout>
                  <c:x val="2.590931738913798E-2"/>
                  <c:y val="-2.8612303290414878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C00-40C5-9DA8-CE2326A0111B}"/>
                </c:ext>
              </c:extLst>
            </c:dLbl>
            <c:dLbl>
              <c:idx val="2"/>
              <c:layout>
                <c:manualLayout>
                  <c:x val="3.7628117714335989E-2"/>
                  <c:y val="1.12174887566040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C00-40C5-9DA8-CE2326A0111B}"/>
                </c:ext>
              </c:extLst>
            </c:dLbl>
            <c:dLbl>
              <c:idx val="3"/>
              <c:layout>
                <c:manualLayout>
                  <c:x val="4.7331485798912006E-2"/>
                  <c:y val="2.6004919440522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C00-40C5-9DA8-CE2326A0111B}"/>
                </c:ext>
              </c:extLst>
            </c:dLbl>
            <c:dLbl>
              <c:idx val="4"/>
              <c:layout>
                <c:manualLayout>
                  <c:x val="-4.7832585949177879E-2"/>
                  <c:y val="-6.00858369098712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C00-40C5-9DA8-CE2326A0111B}"/>
                </c:ext>
              </c:extLst>
            </c:dLbl>
            <c:dLbl>
              <c:idx val="5"/>
              <c:layout>
                <c:manualLayout>
                  <c:x val="-4.9825610363726958E-2"/>
                  <c:y val="-4.577968526466380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C00-40C5-9DA8-CE2326A0111B}"/>
                </c:ext>
              </c:extLst>
            </c:dLbl>
            <c:dLbl>
              <c:idx val="6"/>
              <c:layout>
                <c:manualLayout>
                  <c:x val="-1.5944195316392625E-2"/>
                  <c:y val="-4.291845493562231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C00-40C5-9DA8-CE2326A0111B}"/>
                </c:ext>
              </c:extLst>
            </c:dLbl>
            <c:spPr>
              <a:solidFill>
                <a:schemeClr val="accent4">
                  <a:lumMod val="20000"/>
                  <a:lumOff val="80000"/>
                </a:schemeClr>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Sheet1!$F$9:$F$15</c:f>
              <c:numCache>
                <c:formatCode>General</c:formatCode>
                <c:ptCount val="7"/>
                <c:pt idx="0">
                  <c:v>1.8</c:v>
                </c:pt>
                <c:pt idx="1">
                  <c:v>3.5</c:v>
                </c:pt>
                <c:pt idx="2">
                  <c:v>7</c:v>
                </c:pt>
                <c:pt idx="3">
                  <c:v>10</c:v>
                </c:pt>
                <c:pt idx="4">
                  <c:v>14</c:v>
                </c:pt>
                <c:pt idx="5">
                  <c:v>21</c:v>
                </c:pt>
                <c:pt idx="6">
                  <c:v>28</c:v>
                </c:pt>
              </c:numCache>
            </c:numRef>
          </c:xVal>
          <c:yVal>
            <c:numRef>
              <c:f>Sheet1!$G$9:$G$15</c:f>
              <c:numCache>
                <c:formatCode>General</c:formatCode>
                <c:ptCount val="7"/>
                <c:pt idx="0">
                  <c:v>-43.87</c:v>
                </c:pt>
                <c:pt idx="1">
                  <c:v>-28.27</c:v>
                </c:pt>
                <c:pt idx="2">
                  <c:v>-16.64</c:v>
                </c:pt>
                <c:pt idx="3">
                  <c:v>-8.06</c:v>
                </c:pt>
                <c:pt idx="4">
                  <c:v>-0.32</c:v>
                </c:pt>
                <c:pt idx="5">
                  <c:v>2.2599999999999998</c:v>
                </c:pt>
                <c:pt idx="6">
                  <c:v>4.42</c:v>
                </c:pt>
              </c:numCache>
            </c:numRef>
          </c:yVal>
          <c:smooth val="1"/>
          <c:extLst>
            <c:ext xmlns:c16="http://schemas.microsoft.com/office/drawing/2014/chart" uri="{C3380CC4-5D6E-409C-BE32-E72D297353CC}">
              <c16:uniqueId val="{00000007-0C00-40C5-9DA8-CE2326A0111B}"/>
            </c:ext>
          </c:extLst>
        </c:ser>
        <c:dLbls>
          <c:showLegendKey val="0"/>
          <c:showVal val="0"/>
          <c:showCatName val="0"/>
          <c:showSerName val="0"/>
          <c:showPercent val="0"/>
          <c:showBubbleSize val="0"/>
        </c:dLbls>
        <c:axId val="349600952"/>
        <c:axId val="349600168"/>
      </c:scatterChart>
      <c:valAx>
        <c:axId val="349600952"/>
        <c:scaling>
          <c:orientation val="minMax"/>
          <c:max val="28"/>
          <c:min val="1"/>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9600168"/>
        <c:crosses val="autoZero"/>
        <c:crossBetween val="midCat"/>
        <c:majorUnit val="1"/>
      </c:valAx>
      <c:valAx>
        <c:axId val="349600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9600952"/>
        <c:crossesAt val="1"/>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copyright protected N4IS</a:t>
            </a: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24EC14-BB1E-40EE-BCE9-F70408B15491}" type="datetimeFigureOut">
              <a:rPr lang="en-US" smtClean="0"/>
              <a:t>3/5/2017</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186889-4807-48BC-B29B-1337E8079B6F}" type="slidenum">
              <a:rPr lang="en-US" smtClean="0"/>
              <a:t>‹#›</a:t>
            </a:fld>
            <a:endParaRPr lang="en-US" dirty="0"/>
          </a:p>
        </p:txBody>
      </p:sp>
    </p:spTree>
    <p:extLst>
      <p:ext uri="{BB962C8B-B14F-4D97-AF65-F5344CB8AC3E}">
        <p14:creationId xmlns:p14="http://schemas.microsoft.com/office/powerpoint/2010/main" val="427021964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pt-BR"/>
              <a:t>copyright protected N4IS</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9573C7-C514-4414-BDB6-196FC5748B88}" type="datetimeFigureOut">
              <a:rPr lang="pt-BR" smtClean="0"/>
              <a:t>05/03/2017</a:t>
            </a:fld>
            <a:endParaRPr lang="pt-B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B14E96-744F-4186-894E-693123EFCB1D}" type="slidenum">
              <a:rPr lang="pt-BR" smtClean="0"/>
              <a:t>‹#›</a:t>
            </a:fld>
            <a:endParaRPr lang="pt-BR"/>
          </a:p>
        </p:txBody>
      </p:sp>
    </p:spTree>
    <p:extLst>
      <p:ext uri="{BB962C8B-B14F-4D97-AF65-F5344CB8AC3E}">
        <p14:creationId xmlns:p14="http://schemas.microsoft.com/office/powerpoint/2010/main" val="224036230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K4ZW Ken Claerbout to invite and put</a:t>
            </a:r>
            <a:r>
              <a:rPr lang="en-US" baseline="0" dirty="0"/>
              <a:t> </a:t>
            </a:r>
            <a:r>
              <a:rPr lang="en-US" baseline="0" noProof="0" dirty="0"/>
              <a:t>this Webnair</a:t>
            </a:r>
          </a:p>
          <a:p>
            <a:endParaRPr lang="en-US" noProof="0" dirty="0"/>
          </a:p>
        </p:txBody>
      </p:sp>
      <p:sp>
        <p:nvSpPr>
          <p:cNvPr id="4" name="Slide Number Placeholder 3"/>
          <p:cNvSpPr>
            <a:spLocks noGrp="1"/>
          </p:cNvSpPr>
          <p:nvPr>
            <p:ph type="sldNum" sz="quarter" idx="10"/>
          </p:nvPr>
        </p:nvSpPr>
        <p:spPr/>
        <p:txBody>
          <a:bodyPr/>
          <a:lstStyle/>
          <a:p>
            <a:fld id="{3DB14E96-744F-4186-894E-693123EFCB1D}" type="slidenum">
              <a:rPr lang="pt-BR" smtClean="0"/>
              <a:t>1</a:t>
            </a:fld>
            <a:endParaRPr lang="pt-BR" dirty="0"/>
          </a:p>
        </p:txBody>
      </p:sp>
      <p:sp>
        <p:nvSpPr>
          <p:cNvPr id="5" name="Header Placeholder 4"/>
          <p:cNvSpPr>
            <a:spLocks noGrp="1"/>
          </p:cNvSpPr>
          <p:nvPr>
            <p:ph type="hdr" sz="quarter" idx="11"/>
          </p:nvPr>
        </p:nvSpPr>
        <p:spPr/>
        <p:txBody>
          <a:bodyPr/>
          <a:lstStyle/>
          <a:p>
            <a:r>
              <a:rPr lang="pt-BR"/>
              <a:t>copyright protected N4IS</a:t>
            </a:r>
          </a:p>
        </p:txBody>
      </p:sp>
    </p:spTree>
    <p:extLst>
      <p:ext uri="{BB962C8B-B14F-4D97-AF65-F5344CB8AC3E}">
        <p14:creationId xmlns:p14="http://schemas.microsoft.com/office/powerpoint/2010/main" val="1755531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N4IS</a:t>
            </a:r>
            <a:r>
              <a:rPr lang="en-US" baseline="0" dirty="0"/>
              <a:t> Big Waller Flag</a:t>
            </a:r>
          </a:p>
          <a:p>
            <a:pPr marL="171450" indent="-171450">
              <a:buFont typeface="Arial" panose="020B0604020202020204" pitchFamily="34" charset="0"/>
              <a:buChar char="•"/>
            </a:pPr>
            <a:r>
              <a:rPr lang="en-US" baseline="0" dirty="0"/>
              <a:t>Not necessary anymore with new preamps</a:t>
            </a:r>
          </a:p>
          <a:p>
            <a:pPr marL="171450" indent="-171450">
              <a:buFont typeface="Arial" panose="020B0604020202020204" pitchFamily="34" charset="0"/>
              <a:buChar char="•"/>
            </a:pPr>
            <a:r>
              <a:rPr lang="en-US" baseline="0" dirty="0"/>
              <a:t>That time I was limited to 20 db gain </a:t>
            </a:r>
          </a:p>
          <a:p>
            <a:pPr marL="171450" indent="-171450">
              <a:buFont typeface="Arial" panose="020B0604020202020204" pitchFamily="34" charset="0"/>
              <a:buChar char="•"/>
            </a:pPr>
            <a:r>
              <a:rPr lang="en-US" baseline="0" dirty="0"/>
              <a:t>common mode noise was s7 with no antenna connected</a:t>
            </a:r>
          </a:p>
          <a:p>
            <a:pPr marL="171450" indent="-171450">
              <a:buFont typeface="Arial" panose="020B0604020202020204" pitchFamily="34" charset="0"/>
              <a:buChar char="•"/>
            </a:pPr>
            <a:r>
              <a:rPr lang="en-US" baseline="0" dirty="0"/>
              <a:t>10 years developing all things mentioned here today</a:t>
            </a:r>
          </a:p>
          <a:p>
            <a:pPr marL="171450" indent="-171450">
              <a:buFont typeface="Arial" panose="020B0604020202020204" pitchFamily="34" charset="0"/>
              <a:buChar char="•"/>
            </a:pPr>
            <a:r>
              <a:rPr lang="en-US" baseline="0" dirty="0"/>
              <a:t>Take advance this is a unique presentation one time only</a:t>
            </a:r>
          </a:p>
          <a:p>
            <a:pPr marL="171450" indent="-171450">
              <a:buFont typeface="Arial" panose="020B0604020202020204" pitchFamily="34" charset="0"/>
              <a:buChar char="•"/>
            </a:pPr>
            <a:endParaRPr lang="en-US" baseline="0" dirty="0"/>
          </a:p>
          <a:p>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10</a:t>
            </a:fld>
            <a:endParaRPr lang="pt-BR"/>
          </a:p>
        </p:txBody>
      </p:sp>
    </p:spTree>
    <p:extLst>
      <p:ext uri="{BB962C8B-B14F-4D97-AF65-F5344CB8AC3E}">
        <p14:creationId xmlns:p14="http://schemas.microsoft.com/office/powerpoint/2010/main" val="1934915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suffered two</a:t>
            </a:r>
            <a:r>
              <a:rPr lang="en-US" baseline="0" dirty="0"/>
              <a:t> year with this terrible noise problem</a:t>
            </a:r>
          </a:p>
          <a:p>
            <a:pPr marL="171450" indent="-171450">
              <a:buFont typeface="Arial" panose="020B0604020202020204" pitchFamily="34" charset="0"/>
              <a:buChar char="•"/>
            </a:pPr>
            <a:r>
              <a:rPr lang="en-US" baseline="0" dirty="0"/>
              <a:t> Doug did not have this noise problem</a:t>
            </a:r>
          </a:p>
          <a:p>
            <a:pPr marL="171450" indent="-171450">
              <a:buFont typeface="Arial" panose="020B0604020202020204" pitchFamily="34" charset="0"/>
              <a:buChar char="•"/>
            </a:pPr>
            <a:r>
              <a:rPr lang="en-US" baseline="0" dirty="0"/>
              <a:t>W8VVG is the only one I know that was able to use all aluminum WF</a:t>
            </a:r>
          </a:p>
          <a:p>
            <a:pPr marL="171450" indent="-171450">
              <a:buFont typeface="Arial" panose="020B0604020202020204" pitchFamily="34" charset="0"/>
              <a:buChar char="•"/>
            </a:pPr>
            <a:r>
              <a:rPr lang="en-US" baseline="0" dirty="0"/>
              <a:t>Larry use tube and not wire on the loop.</a:t>
            </a:r>
          </a:p>
          <a:p>
            <a:pPr marL="171450" indent="-171450">
              <a:buFont typeface="Arial" panose="020B0604020202020204" pitchFamily="34" charset="0"/>
              <a:buChar char="•"/>
            </a:pPr>
            <a:r>
              <a:rPr lang="en-US" baseline="0" dirty="0"/>
              <a:t>Most location is not possible to use aluminum and copper wire.</a:t>
            </a:r>
          </a:p>
          <a:p>
            <a:pPr marL="171450" indent="-171450">
              <a:buFont typeface="Arial" panose="020B0604020202020204" pitchFamily="34" charset="0"/>
              <a:buChar char="•"/>
            </a:pPr>
            <a:r>
              <a:rPr lang="en-US" baseline="0" dirty="0"/>
              <a:t>I gave up to fiberglass and copper wire.</a:t>
            </a:r>
          </a:p>
          <a:p>
            <a:pPr marL="171450" indent="-171450">
              <a:buFont typeface="Arial" panose="020B0604020202020204" pitchFamily="34" charset="0"/>
              <a:buChar char="•"/>
            </a:pPr>
            <a:r>
              <a:rPr lang="en-US" baseline="0" dirty="0"/>
              <a:t>Recommend Wireman</a:t>
            </a:r>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11</a:t>
            </a:fld>
            <a:endParaRPr lang="pt-BR"/>
          </a:p>
        </p:txBody>
      </p:sp>
    </p:spTree>
    <p:extLst>
      <p:ext uri="{BB962C8B-B14F-4D97-AF65-F5344CB8AC3E}">
        <p14:creationId xmlns:p14="http://schemas.microsoft.com/office/powerpoint/2010/main" val="4202085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Phasing lines</a:t>
            </a:r>
            <a:r>
              <a:rPr lang="en-US" baseline="0" dirty="0"/>
              <a:t> balanced due capacitance to ground</a:t>
            </a:r>
          </a:p>
          <a:p>
            <a:pPr marL="171450" indent="-171450">
              <a:buFont typeface="Arial" panose="020B0604020202020204" pitchFamily="34" charset="0"/>
              <a:buChar char="•"/>
            </a:pPr>
            <a:r>
              <a:rPr lang="en-US" baseline="0" dirty="0"/>
              <a:t>No common mode noise if capacitance the same</a:t>
            </a:r>
          </a:p>
          <a:p>
            <a:pPr marL="171450" indent="-171450">
              <a:buFont typeface="Arial" panose="020B0604020202020204" pitchFamily="34" charset="0"/>
              <a:buChar char="•"/>
            </a:pPr>
            <a:r>
              <a:rPr lang="en-US" baseline="0" dirty="0"/>
              <a:t>Like microphone wire</a:t>
            </a:r>
          </a:p>
          <a:p>
            <a:pPr marL="171450" indent="-171450">
              <a:buFont typeface="Arial" panose="020B0604020202020204" pitchFamily="34" charset="0"/>
              <a:buChar char="•"/>
            </a:pPr>
            <a:r>
              <a:rPr lang="en-US" baseline="0" dirty="0"/>
              <a:t>Twisted pair from CAT5 or 6 cable are excellent , but don’t last</a:t>
            </a:r>
          </a:p>
          <a:p>
            <a:pPr marL="171450" indent="-171450">
              <a:buFont typeface="Arial" panose="020B0604020202020204" pitchFamily="34" charset="0"/>
              <a:buChar char="•"/>
            </a:pPr>
            <a:r>
              <a:rPr lang="en-US" baseline="0" dirty="0"/>
              <a:t>Need to strip the cable</a:t>
            </a:r>
          </a:p>
          <a:p>
            <a:pPr marL="171450" indent="-171450">
              <a:buFont typeface="Arial" panose="020B0604020202020204" pitchFamily="34" charset="0"/>
              <a:buChar char="•"/>
            </a:pPr>
            <a:r>
              <a:rPr lang="en-US" baseline="0" dirty="0"/>
              <a:t>Boom can be aluminum. Note the phasing line inside one loop and not on the other</a:t>
            </a:r>
          </a:p>
          <a:p>
            <a:pPr marL="171450" indent="-171450">
              <a:buFont typeface="Arial" panose="020B0604020202020204" pitchFamily="34" charset="0"/>
              <a:buChar char="•"/>
            </a:pPr>
            <a:r>
              <a:rPr lang="en-US" baseline="0" dirty="0"/>
              <a:t>HWF boom loads the tower, as well the loop, high isolation necessary</a:t>
            </a: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12</a:t>
            </a:fld>
            <a:endParaRPr lang="pt-BR"/>
          </a:p>
        </p:txBody>
      </p:sp>
    </p:spTree>
    <p:extLst>
      <p:ext uri="{BB962C8B-B14F-4D97-AF65-F5344CB8AC3E}">
        <p14:creationId xmlns:p14="http://schemas.microsoft.com/office/powerpoint/2010/main" val="3660718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a:t>
            </a:r>
            <a:r>
              <a:rPr lang="en-US" baseline="0" dirty="0"/>
              <a:t> more ways to get it wrong, </a:t>
            </a:r>
          </a:p>
          <a:p>
            <a:pPr marL="171450" indent="-171450">
              <a:buFont typeface="Arial" panose="020B0604020202020204" pitchFamily="34" charset="0"/>
              <a:buChar char="•"/>
            </a:pPr>
            <a:r>
              <a:rPr lang="en-US" baseline="0" dirty="0"/>
              <a:t>Resistor and RF energy</a:t>
            </a:r>
          </a:p>
          <a:p>
            <a:pPr marL="171450" indent="-171450">
              <a:buFont typeface="Arial" panose="020B0604020202020204" pitchFamily="34" charset="0"/>
              <a:buChar char="•"/>
            </a:pPr>
            <a:r>
              <a:rPr lang="en-US" baseline="0" dirty="0"/>
              <a:t>Phase means the voltage is increasing whit time the same way on all wires on the same phase</a:t>
            </a:r>
          </a:p>
          <a:p>
            <a:pPr marL="171450" indent="-171450">
              <a:buFont typeface="Arial" panose="020B0604020202020204" pitchFamily="34" charset="0"/>
              <a:buChar char="•"/>
            </a:pPr>
            <a:r>
              <a:rPr lang="en-US" baseline="0" dirty="0"/>
              <a:t>180 degree means voltage is going on different direction </a:t>
            </a: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13</a:t>
            </a:fld>
            <a:endParaRPr lang="pt-BR"/>
          </a:p>
        </p:txBody>
      </p:sp>
    </p:spTree>
    <p:extLst>
      <p:ext uri="{BB962C8B-B14F-4D97-AF65-F5344CB8AC3E}">
        <p14:creationId xmlns:p14="http://schemas.microsoft.com/office/powerpoint/2010/main" val="3984003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Material #75 or</a:t>
            </a:r>
            <a:r>
              <a:rPr lang="en-US" baseline="0" dirty="0"/>
              <a:t> #77 or # 31 ONLY</a:t>
            </a:r>
          </a:p>
          <a:p>
            <a:pPr marL="171450" indent="-171450">
              <a:buFont typeface="Arial" panose="020B0604020202020204" pitchFamily="34" charset="0"/>
              <a:buChar char="•"/>
            </a:pPr>
            <a:r>
              <a:rPr lang="en-US" baseline="0" dirty="0"/>
              <a:t>No #41 or #61 those are for 30 MHz up</a:t>
            </a: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14</a:t>
            </a:fld>
            <a:endParaRPr lang="pt-BR"/>
          </a:p>
        </p:txBody>
      </p:sp>
    </p:spTree>
    <p:extLst>
      <p:ext uri="{BB962C8B-B14F-4D97-AF65-F5344CB8AC3E}">
        <p14:creationId xmlns:p14="http://schemas.microsoft.com/office/powerpoint/2010/main" val="1168241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Wrong</a:t>
            </a:r>
            <a:r>
              <a:rPr lang="en-US" baseline="0" dirty="0"/>
              <a:t> phase has higher gain , easy to notice the noise increase and lack of directivity</a:t>
            </a:r>
          </a:p>
          <a:p>
            <a:pPr marL="171450" indent="-171450">
              <a:buFont typeface="Arial" panose="020B0604020202020204" pitchFamily="34" charset="0"/>
              <a:buChar char="•"/>
            </a:pPr>
            <a:r>
              <a:rPr lang="en-US" baseline="0" dirty="0"/>
              <a:t>HWF test with 40m horizontal signals</a:t>
            </a:r>
          </a:p>
          <a:p>
            <a:pPr marL="171450" indent="-171450">
              <a:buFont typeface="Arial" panose="020B0604020202020204" pitchFamily="34" charset="0"/>
              <a:buChar char="•"/>
            </a:pPr>
            <a:r>
              <a:rPr lang="en-US" baseline="0" dirty="0"/>
              <a:t>VWF test with BC AM signals</a:t>
            </a: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15</a:t>
            </a:fld>
            <a:endParaRPr lang="pt-BR"/>
          </a:p>
        </p:txBody>
      </p:sp>
    </p:spTree>
    <p:extLst>
      <p:ext uri="{BB962C8B-B14F-4D97-AF65-F5344CB8AC3E}">
        <p14:creationId xmlns:p14="http://schemas.microsoft.com/office/powerpoint/2010/main" val="643173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Measure the resistors with a meter</a:t>
            </a:r>
          </a:p>
          <a:p>
            <a:pPr marL="171450" indent="-171450">
              <a:buFont typeface="Arial" panose="020B0604020202020204" pitchFamily="34" charset="0"/>
              <a:buChar char="•"/>
            </a:pPr>
            <a:r>
              <a:rPr lang="en-US" dirty="0"/>
              <a:t>Care</a:t>
            </a:r>
            <a:r>
              <a:rPr lang="en-US" baseline="0" dirty="0"/>
              <a:t> with water to rust the leads</a:t>
            </a:r>
          </a:p>
          <a:p>
            <a:pPr marL="171450" indent="-171450">
              <a:buFont typeface="Arial" panose="020B0604020202020204" pitchFamily="34" charset="0"/>
              <a:buChar char="•"/>
            </a:pPr>
            <a:r>
              <a:rPr lang="en-US" baseline="0" dirty="0"/>
              <a:t>Low temperature drift</a:t>
            </a:r>
          </a:p>
          <a:p>
            <a:pPr marL="171450" indent="-171450">
              <a:buFont typeface="Arial" panose="020B0604020202020204" pitchFamily="34" charset="0"/>
              <a:buChar char="•"/>
            </a:pPr>
            <a:r>
              <a:rPr lang="en-US" baseline="0" dirty="0"/>
              <a:t>Parallel 3w is 10w not available</a:t>
            </a: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16</a:t>
            </a:fld>
            <a:endParaRPr lang="pt-BR"/>
          </a:p>
        </p:txBody>
      </p:sp>
    </p:spTree>
    <p:extLst>
      <p:ext uri="{BB962C8B-B14F-4D97-AF65-F5344CB8AC3E}">
        <p14:creationId xmlns:p14="http://schemas.microsoft.com/office/powerpoint/2010/main" val="1037303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SWR MUST be low, otherwise</a:t>
            </a:r>
            <a:r>
              <a:rPr lang="en-US" baseline="0" dirty="0"/>
              <a:t> the current will be different and the phase will be wrong</a:t>
            </a:r>
          </a:p>
          <a:p>
            <a:pPr marL="171450" indent="-171450">
              <a:buFont typeface="Arial" panose="020B0604020202020204" pitchFamily="34" charset="0"/>
              <a:buChar char="•"/>
            </a:pPr>
            <a:r>
              <a:rPr lang="en-US" baseline="0" dirty="0"/>
              <a:t>The feed line must be high quality, RG58 is not recommended</a:t>
            </a:r>
          </a:p>
          <a:p>
            <a:pPr marL="171450" indent="-171450">
              <a:buFont typeface="Arial" panose="020B0604020202020204" pitchFamily="34" charset="0"/>
              <a:buChar char="•"/>
            </a:pPr>
            <a:r>
              <a:rPr lang="en-US" baseline="0" dirty="0"/>
              <a:t>Only RDF helps digging weak signals. Front Back does not help you much</a:t>
            </a:r>
          </a:p>
          <a:p>
            <a:pPr marL="171450" indent="-171450">
              <a:buFont typeface="Arial" panose="020B0604020202020204" pitchFamily="34" charset="0"/>
              <a:buChar char="•"/>
            </a:pPr>
            <a:r>
              <a:rPr lang="en-US" baseline="0" dirty="0"/>
              <a:t> </a:t>
            </a: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17</a:t>
            </a:fld>
            <a:endParaRPr lang="pt-BR"/>
          </a:p>
        </p:txBody>
      </p:sp>
    </p:spTree>
    <p:extLst>
      <p:ext uri="{BB962C8B-B14F-4D97-AF65-F5344CB8AC3E}">
        <p14:creationId xmlns:p14="http://schemas.microsoft.com/office/powerpoint/2010/main" val="177894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Don’t install a WF is the SRW is high, you will need to take it down later.</a:t>
            </a:r>
          </a:p>
          <a:p>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18</a:t>
            </a:fld>
            <a:endParaRPr lang="pt-BR"/>
          </a:p>
        </p:txBody>
      </p:sp>
    </p:spTree>
    <p:extLst>
      <p:ext uri="{BB962C8B-B14F-4D97-AF65-F5344CB8AC3E}">
        <p14:creationId xmlns:p14="http://schemas.microsoft.com/office/powerpoint/2010/main" val="1493090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See last Webnair on archives</a:t>
            </a:r>
          </a:p>
          <a:p>
            <a:pPr marL="171450" indent="-171450">
              <a:buFont typeface="Arial" panose="020B0604020202020204" pitchFamily="34" charset="0"/>
              <a:buChar char="•"/>
            </a:pPr>
            <a:r>
              <a:rPr lang="en-US" dirty="0"/>
              <a:t>4W6A</a:t>
            </a:r>
            <a:r>
              <a:rPr lang="en-US" baseline="0" dirty="0"/>
              <a:t> , BU2AQ, JT1CO, very rare and weak signals for a city lot</a:t>
            </a:r>
          </a:p>
          <a:p>
            <a:pPr marL="171450" indent="-171450">
              <a:buFont typeface="Arial" panose="020B0604020202020204" pitchFamily="34" charset="0"/>
              <a:buChar char="•"/>
            </a:pPr>
            <a:r>
              <a:rPr lang="en-US" baseline="0" dirty="0"/>
              <a:t>But noise is up.</a:t>
            </a:r>
          </a:p>
          <a:p>
            <a:pPr marL="171450" indent="-171450">
              <a:buFont typeface="Arial" panose="020B0604020202020204" pitchFamily="34" charset="0"/>
              <a:buChar char="•"/>
            </a:pPr>
            <a:r>
              <a:rPr lang="en-US" baseline="0" dirty="0"/>
              <a:t>Can be compare only with a rotatable antenna</a:t>
            </a:r>
          </a:p>
          <a:p>
            <a:pPr marL="171450" indent="-171450">
              <a:buFont typeface="Arial" panose="020B0604020202020204" pitchFamily="34" charset="0"/>
              <a:buChar char="•"/>
            </a:pPr>
            <a:r>
              <a:rPr lang="en-US" baseline="0" dirty="0"/>
              <a:t>13db  improvement on signal to noise ratio is a proved number in the last 20 years using a WF</a:t>
            </a: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19</a:t>
            </a:fld>
            <a:endParaRPr lang="pt-BR"/>
          </a:p>
        </p:txBody>
      </p:sp>
    </p:spTree>
    <p:extLst>
      <p:ext uri="{BB962C8B-B14F-4D97-AF65-F5344CB8AC3E}">
        <p14:creationId xmlns:p14="http://schemas.microsoft.com/office/powerpoint/2010/main" val="348785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Welcome to the Webnair</a:t>
            </a:r>
          </a:p>
          <a:p>
            <a:pPr marL="171450" indent="-171450">
              <a:buFont typeface="Arial" panose="020B0604020202020204" pitchFamily="34" charset="0"/>
              <a:buChar char="•"/>
            </a:pPr>
            <a:r>
              <a:rPr lang="en-US" dirty="0"/>
              <a:t>Agenda</a:t>
            </a:r>
            <a:r>
              <a:rPr lang="en-US" baseline="0" dirty="0"/>
              <a:t> for next hour</a:t>
            </a:r>
            <a:endParaRPr lang="en-US" dirty="0"/>
          </a:p>
          <a:p>
            <a:pPr marL="171450" indent="-171450">
              <a:buFont typeface="Arial" panose="020B0604020202020204" pitchFamily="34" charset="0"/>
              <a:buChar char="•"/>
            </a:pPr>
            <a:r>
              <a:rPr lang="en-US" dirty="0"/>
              <a:t>Update on DXCC NX4D and N4IS</a:t>
            </a:r>
          </a:p>
          <a:p>
            <a:pPr marL="171450" indent="-171450">
              <a:buFont typeface="Arial" panose="020B0604020202020204" pitchFamily="34" charset="0"/>
              <a:buChar char="•"/>
            </a:pPr>
            <a:r>
              <a:rPr lang="en-US" dirty="0"/>
              <a:t>Visit</a:t>
            </a:r>
            <a:r>
              <a:rPr lang="en-US" baseline="0" dirty="0"/>
              <a:t> NX4D website for more information and pictures.</a:t>
            </a:r>
            <a:endParaRPr lang="en-US" dirty="0"/>
          </a:p>
          <a:p>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2</a:t>
            </a:fld>
            <a:endParaRPr lang="pt-BR"/>
          </a:p>
        </p:txBody>
      </p:sp>
    </p:spTree>
    <p:extLst>
      <p:ext uri="{BB962C8B-B14F-4D97-AF65-F5344CB8AC3E}">
        <p14:creationId xmlns:p14="http://schemas.microsoft.com/office/powerpoint/2010/main" val="3180832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Explain</a:t>
            </a:r>
            <a:r>
              <a:rPr lang="en-US" baseline="0" dirty="0"/>
              <a:t> the chart Intensity &amp; time one hour SS or SR</a:t>
            </a:r>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20</a:t>
            </a:fld>
            <a:endParaRPr lang="pt-BR"/>
          </a:p>
        </p:txBody>
      </p:sp>
    </p:spTree>
    <p:extLst>
      <p:ext uri="{BB962C8B-B14F-4D97-AF65-F5344CB8AC3E}">
        <p14:creationId xmlns:p14="http://schemas.microsoft.com/office/powerpoint/2010/main" val="4031359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Watch the video</a:t>
            </a:r>
            <a:r>
              <a:rPr lang="en-US" baseline="0" dirty="0"/>
              <a:t> on TOP-BEAM site, </a:t>
            </a:r>
          </a:p>
          <a:p>
            <a:pPr marL="171450" indent="-171450">
              <a:buFont typeface="Arial" panose="020B0604020202020204" pitchFamily="34" charset="0"/>
              <a:buChar char="•"/>
            </a:pPr>
            <a:r>
              <a:rPr lang="en-US" baseline="0" dirty="0"/>
              <a:t>What is the difference between city lot and a isolated inhabited  island on the Bahamas</a:t>
            </a:r>
          </a:p>
          <a:p>
            <a:pPr marL="171450" indent="-171450">
              <a:buFont typeface="Arial" panose="020B0604020202020204" pitchFamily="34" charset="0"/>
              <a:buChar char="•"/>
            </a:pPr>
            <a:r>
              <a:rPr lang="en-US" baseline="0" dirty="0"/>
              <a:t>AA7JV was surprised by propagation noise</a:t>
            </a: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21</a:t>
            </a:fld>
            <a:endParaRPr lang="pt-BR"/>
          </a:p>
        </p:txBody>
      </p:sp>
    </p:spTree>
    <p:extLst>
      <p:ext uri="{BB962C8B-B14F-4D97-AF65-F5344CB8AC3E}">
        <p14:creationId xmlns:p14="http://schemas.microsoft.com/office/powerpoint/2010/main" val="3428746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WF increase gain with frequency</a:t>
            </a:r>
          </a:p>
          <a:p>
            <a:pPr marL="171450" indent="-171450">
              <a:buFont typeface="Arial" panose="020B0604020202020204" pitchFamily="34" charset="0"/>
              <a:buChar char="•"/>
            </a:pPr>
            <a:r>
              <a:rPr lang="en-US" dirty="0"/>
              <a:t>Positive gain on high</a:t>
            </a:r>
            <a:r>
              <a:rPr lang="en-US" baseline="0" dirty="0"/>
              <a:t> frequency</a:t>
            </a:r>
          </a:p>
          <a:p>
            <a:pPr marL="171450" indent="-171450">
              <a:buFont typeface="Arial" panose="020B0604020202020204" pitchFamily="34" charset="0"/>
              <a:buChar char="•"/>
            </a:pPr>
            <a:r>
              <a:rPr lang="en-US" baseline="0" dirty="0"/>
              <a:t>Low pass filter or band pass filter is necessary to avoid intermodulation on the preamplifier.</a:t>
            </a: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22</a:t>
            </a:fld>
            <a:endParaRPr lang="pt-BR"/>
          </a:p>
        </p:txBody>
      </p:sp>
    </p:spTree>
    <p:extLst>
      <p:ext uri="{BB962C8B-B14F-4D97-AF65-F5344CB8AC3E}">
        <p14:creationId xmlns:p14="http://schemas.microsoft.com/office/powerpoint/2010/main" val="676202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Horizontal</a:t>
            </a:r>
            <a:r>
              <a:rPr lang="en-US" baseline="0" dirty="0"/>
              <a:t> signal is near the ground is canceled by the reflected wave, -1</a:t>
            </a:r>
          </a:p>
          <a:p>
            <a:pPr marL="171450" indent="-171450">
              <a:buFont typeface="Arial" panose="020B0604020202020204" pitchFamily="34" charset="0"/>
              <a:buChar char="•"/>
            </a:pPr>
            <a:r>
              <a:rPr lang="en-US" baseline="0" dirty="0"/>
              <a:t>Gain increase with height</a:t>
            </a:r>
          </a:p>
          <a:p>
            <a:pPr marL="171450" indent="-171450">
              <a:buFont typeface="Arial" panose="020B0604020202020204" pitchFamily="34" charset="0"/>
              <a:buChar char="•"/>
            </a:pPr>
            <a:r>
              <a:rPr lang="en-US" baseline="0" dirty="0"/>
              <a:t>¼ in 160 is ½ on 80m</a:t>
            </a:r>
          </a:p>
          <a:p>
            <a:pPr marL="171450" indent="-171450">
              <a:buFont typeface="Arial" panose="020B0604020202020204" pitchFamily="34" charset="0"/>
              <a:buChar char="•"/>
            </a:pPr>
            <a:r>
              <a:rPr lang="en-US" baseline="0" dirty="0"/>
              <a:t>Talk about N4II in Boca Raton it does work on 160m at 60ft.</a:t>
            </a:r>
          </a:p>
          <a:p>
            <a:pPr marL="171450" indent="-171450">
              <a:buFont typeface="Arial" panose="020B0604020202020204" pitchFamily="34" charset="0"/>
              <a:buChar char="•"/>
            </a:pPr>
            <a:r>
              <a:rPr lang="en-US" baseline="0" dirty="0"/>
              <a:t>1/8 means 6 db</a:t>
            </a: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23</a:t>
            </a:fld>
            <a:endParaRPr lang="pt-BR"/>
          </a:p>
        </p:txBody>
      </p:sp>
    </p:spTree>
    <p:extLst>
      <p:ext uri="{BB962C8B-B14F-4D97-AF65-F5344CB8AC3E}">
        <p14:creationId xmlns:p14="http://schemas.microsoft.com/office/powerpoint/2010/main" val="199718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N4IS information available on the web , just google N4IS preamplifier</a:t>
            </a:r>
          </a:p>
          <a:p>
            <a:pPr marL="171450" indent="-171450">
              <a:buFont typeface="Arial" panose="020B0604020202020204" pitchFamily="34" charset="0"/>
              <a:buChar char="•"/>
            </a:pPr>
            <a:r>
              <a:rPr lang="en-US" dirty="0"/>
              <a:t>VWF</a:t>
            </a:r>
            <a:r>
              <a:rPr lang="en-US" baseline="0" dirty="0"/>
              <a:t> 2 Norton's is the only thing you need</a:t>
            </a:r>
          </a:p>
          <a:p>
            <a:pPr marL="171450" indent="-171450">
              <a:buFont typeface="Arial" panose="020B0604020202020204" pitchFamily="34" charset="0"/>
              <a:buChar char="•"/>
            </a:pPr>
            <a:r>
              <a:rPr lang="en-US" baseline="0" dirty="0"/>
              <a:t>Don’t forget he filters</a:t>
            </a: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24</a:t>
            </a:fld>
            <a:endParaRPr lang="pt-BR"/>
          </a:p>
        </p:txBody>
      </p:sp>
    </p:spTree>
    <p:extLst>
      <p:ext uri="{BB962C8B-B14F-4D97-AF65-F5344CB8AC3E}">
        <p14:creationId xmlns:p14="http://schemas.microsoft.com/office/powerpoint/2010/main" val="3972927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See the video N8PR</a:t>
            </a:r>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25</a:t>
            </a:fld>
            <a:endParaRPr lang="pt-BR"/>
          </a:p>
        </p:txBody>
      </p:sp>
    </p:spTree>
    <p:extLst>
      <p:ext uri="{BB962C8B-B14F-4D97-AF65-F5344CB8AC3E}">
        <p14:creationId xmlns:p14="http://schemas.microsoft.com/office/powerpoint/2010/main" val="881565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There</a:t>
            </a:r>
            <a:r>
              <a:rPr lang="en-US" baseline="0" dirty="0"/>
              <a:t> is DX below s0! </a:t>
            </a: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27</a:t>
            </a:fld>
            <a:endParaRPr lang="pt-BR"/>
          </a:p>
        </p:txBody>
      </p:sp>
    </p:spTree>
    <p:extLst>
      <p:ext uri="{BB962C8B-B14F-4D97-AF65-F5344CB8AC3E}">
        <p14:creationId xmlns:p14="http://schemas.microsoft.com/office/powerpoint/2010/main" val="583032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Average ground wave</a:t>
            </a:r>
          </a:p>
        </p:txBody>
      </p:sp>
      <p:sp>
        <p:nvSpPr>
          <p:cNvPr id="4" name="Slide Number Placeholder 3"/>
          <p:cNvSpPr>
            <a:spLocks noGrp="1"/>
          </p:cNvSpPr>
          <p:nvPr>
            <p:ph type="sldNum" sz="quarter" idx="10"/>
          </p:nvPr>
        </p:nvSpPr>
        <p:spPr/>
        <p:txBody>
          <a:bodyPr/>
          <a:lstStyle/>
          <a:p>
            <a:fld id="{3DB14E96-744F-4186-894E-693123EFCB1D}" type="slidenum">
              <a:rPr lang="pt-BR" smtClean="0"/>
              <a:t>28</a:t>
            </a:fld>
            <a:endParaRPr lang="pt-BR"/>
          </a:p>
        </p:txBody>
      </p:sp>
      <p:sp>
        <p:nvSpPr>
          <p:cNvPr id="5" name="Header Placeholder 4"/>
          <p:cNvSpPr>
            <a:spLocks noGrp="1"/>
          </p:cNvSpPr>
          <p:nvPr>
            <p:ph type="hdr" sz="quarter" idx="11"/>
          </p:nvPr>
        </p:nvSpPr>
        <p:spPr/>
        <p:txBody>
          <a:bodyPr/>
          <a:lstStyle/>
          <a:p>
            <a:r>
              <a:rPr lang="pt-BR"/>
              <a:t>copyright protected N4IS</a:t>
            </a:r>
          </a:p>
        </p:txBody>
      </p:sp>
    </p:spTree>
    <p:extLst>
      <p:ext uri="{BB962C8B-B14F-4D97-AF65-F5344CB8AC3E}">
        <p14:creationId xmlns:p14="http://schemas.microsoft.com/office/powerpoint/2010/main" val="618675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Average sky wave</a:t>
            </a:r>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29</a:t>
            </a:fld>
            <a:endParaRPr lang="pt-BR"/>
          </a:p>
        </p:txBody>
      </p:sp>
    </p:spTree>
    <p:extLst>
      <p:ext uri="{BB962C8B-B14F-4D97-AF65-F5344CB8AC3E}">
        <p14:creationId xmlns:p14="http://schemas.microsoft.com/office/powerpoint/2010/main" val="3037273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See N8PR project </a:t>
            </a:r>
          </a:p>
          <a:p>
            <a:pPr marL="171450" indent="-171450">
              <a:buFont typeface="Arial" panose="020B0604020202020204" pitchFamily="34" charset="0"/>
              <a:buChar char="•"/>
            </a:pPr>
            <a:r>
              <a:rPr lang="en-US" dirty="0"/>
              <a:t>Cable TV, Telephone lines</a:t>
            </a:r>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30</a:t>
            </a:fld>
            <a:endParaRPr lang="pt-BR"/>
          </a:p>
        </p:txBody>
      </p:sp>
    </p:spTree>
    <p:extLst>
      <p:ext uri="{BB962C8B-B14F-4D97-AF65-F5344CB8AC3E}">
        <p14:creationId xmlns:p14="http://schemas.microsoft.com/office/powerpoint/2010/main" val="3435487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Understanding</a:t>
            </a:r>
            <a:r>
              <a:rPr lang="en-US" baseline="0" dirty="0"/>
              <a:t> the problem</a:t>
            </a:r>
          </a:p>
          <a:p>
            <a:pPr marL="228600" indent="-228600">
              <a:buFont typeface="+mj-lt"/>
              <a:buAutoNum type="arabicPeriod"/>
            </a:pPr>
            <a:r>
              <a:rPr lang="en-US" baseline="0" dirty="0"/>
              <a:t>Receiver antenna isolation 30 db or more</a:t>
            </a:r>
          </a:p>
          <a:p>
            <a:pPr marL="228600" indent="-228600">
              <a:buFont typeface="+mj-lt"/>
              <a:buAutoNum type="arabicPeriod"/>
            </a:pPr>
            <a:r>
              <a:rPr lang="en-US" baseline="0" dirty="0"/>
              <a:t>Antenna is defined by antenna directivity gain and antenna gain = antenna directivity  x efficiency</a:t>
            </a:r>
          </a:p>
          <a:p>
            <a:pPr marL="228600" indent="-228600">
              <a:buFont typeface="+mj-lt"/>
              <a:buAutoNum type="arabicPeriod"/>
            </a:pPr>
            <a:r>
              <a:rPr lang="en-US" baseline="0" dirty="0"/>
              <a:t>Receiver antennas has loss it means low antenna gain</a:t>
            </a:r>
          </a:p>
          <a:p>
            <a:pPr marL="228600" indent="-228600">
              <a:buFont typeface="+mj-lt"/>
              <a:buAutoNum type="arabicPeriod"/>
            </a:pPr>
            <a:r>
              <a:rPr lang="en-US" baseline="0" dirty="0"/>
              <a:t>Comparison and other antennas, please visit Archives</a:t>
            </a: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3</a:t>
            </a:fld>
            <a:endParaRPr lang="pt-BR"/>
          </a:p>
        </p:txBody>
      </p:sp>
    </p:spTree>
    <p:extLst>
      <p:ext uri="{BB962C8B-B14F-4D97-AF65-F5344CB8AC3E}">
        <p14:creationId xmlns:p14="http://schemas.microsoft.com/office/powerpoint/2010/main" val="3521348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prstClr val="black"/>
                </a:solidFill>
                <a:latin typeface="Arial" panose="020B0604020202020204" pitchFamily="34" charset="0"/>
                <a:ea typeface="+mn-ea"/>
                <a:cs typeface="Arial" panose="020B0604020202020204" pitchFamily="34" charset="0"/>
              </a:rPr>
              <a:t>Common mode current runs outside the shield , if you open the shield the noise get’s inside </a:t>
            </a: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32</a:t>
            </a:fld>
            <a:endParaRPr lang="pt-BR"/>
          </a:p>
        </p:txBody>
      </p:sp>
    </p:spTree>
    <p:extLst>
      <p:ext uri="{BB962C8B-B14F-4D97-AF65-F5344CB8AC3E}">
        <p14:creationId xmlns:p14="http://schemas.microsoft.com/office/powerpoint/2010/main" val="4226164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Explain ½</a:t>
            </a:r>
            <a:r>
              <a:rPr lang="en-US" baseline="0" dirty="0"/>
              <a:t> dipole and ¼ leg, versus ¼ vertical resonant as ½ dipole due the image below the ground.</a:t>
            </a: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33</a:t>
            </a:fld>
            <a:endParaRPr lang="pt-BR"/>
          </a:p>
        </p:txBody>
      </p:sp>
    </p:spTree>
    <p:extLst>
      <p:ext uri="{BB962C8B-B14F-4D97-AF65-F5344CB8AC3E}">
        <p14:creationId xmlns:p14="http://schemas.microsoft.com/office/powerpoint/2010/main" val="267071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Isolate the</a:t>
            </a:r>
            <a:r>
              <a:rPr lang="en-US" baseline="0" dirty="0"/>
              <a:t> boom or the tower for vertical WF</a:t>
            </a:r>
          </a:p>
          <a:p>
            <a:pPr marL="171450" indent="-171450">
              <a:buFont typeface="Arial" panose="020B0604020202020204" pitchFamily="34" charset="0"/>
              <a:buChar char="•"/>
            </a:pPr>
            <a:r>
              <a:rPr lang="en-US" baseline="0" dirty="0"/>
              <a:t>HWF works just fine with no detuning.</a:t>
            </a: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34</a:t>
            </a:fld>
            <a:endParaRPr lang="pt-BR"/>
          </a:p>
        </p:txBody>
      </p:sp>
    </p:spTree>
    <p:extLst>
      <p:ext uri="{BB962C8B-B14F-4D97-AF65-F5344CB8AC3E}">
        <p14:creationId xmlns:p14="http://schemas.microsoft.com/office/powerpoint/2010/main" val="2877378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a:t>
            </a:r>
            <a:r>
              <a:rPr lang="en-US" baseline="0" dirty="0"/>
              <a:t> NOT INSTALL MAST PREAMP. IT WILL BE IMPOSSIBLE TO CONTROL COMMON MODE NOISE</a:t>
            </a:r>
          </a:p>
          <a:p>
            <a:endParaRPr lang="en-US" baseline="0" dirty="0"/>
          </a:p>
          <a:p>
            <a:r>
              <a:rPr lang="en-US" baseline="0" dirty="0"/>
              <a:t>CHOKE inside preamplifier never big enough, to clean VDC</a:t>
            </a:r>
          </a:p>
          <a:p>
            <a:endParaRPr lang="en-US" baseline="0" dirty="0"/>
          </a:p>
          <a:p>
            <a:r>
              <a:rPr lang="en-US" baseline="0" dirty="0"/>
              <a:t>This is very weak, the antenna gain is -40db,  common mode noise must be 60 db below signal </a:t>
            </a: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35</a:t>
            </a:fld>
            <a:endParaRPr lang="pt-BR"/>
          </a:p>
        </p:txBody>
      </p:sp>
    </p:spTree>
    <p:extLst>
      <p:ext uri="{BB962C8B-B14F-4D97-AF65-F5344CB8AC3E}">
        <p14:creationId xmlns:p14="http://schemas.microsoft.com/office/powerpoint/2010/main" val="2460267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Watch</a:t>
            </a:r>
            <a:r>
              <a:rPr lang="en-US" baseline="0" dirty="0"/>
              <a:t> the video N8PR</a:t>
            </a:r>
          </a:p>
          <a:p>
            <a:pPr marL="171450" indent="-171450">
              <a:buFont typeface="Arial" panose="020B0604020202020204" pitchFamily="34" charset="0"/>
              <a:buChar char="•"/>
            </a:pPr>
            <a:r>
              <a:rPr lang="en-US" baseline="0" dirty="0"/>
              <a:t>UNIPOLE QST , books AM BC industry.</a:t>
            </a:r>
          </a:p>
          <a:p>
            <a:pPr marL="171450" indent="-171450">
              <a:buFont typeface="Arial" panose="020B0604020202020204" pitchFamily="34" charset="0"/>
              <a:buChar char="•"/>
            </a:pPr>
            <a:r>
              <a:rPr lang="en-US" baseline="0" dirty="0"/>
              <a:t>Broad band 200 kHz (400) on 160m</a:t>
            </a:r>
          </a:p>
          <a:p>
            <a:pPr marL="171450" indent="-171450">
              <a:buFont typeface="Arial" panose="020B0604020202020204" pitchFamily="34" charset="0"/>
              <a:buChar char="•"/>
            </a:pPr>
            <a:r>
              <a:rPr lang="en-US" baseline="0" dirty="0"/>
              <a:t>3.5  to 4 MHz on 80m </a:t>
            </a: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37</a:t>
            </a:fld>
            <a:endParaRPr lang="pt-BR"/>
          </a:p>
        </p:txBody>
      </p:sp>
    </p:spTree>
    <p:extLst>
      <p:ext uri="{BB962C8B-B14F-4D97-AF65-F5344CB8AC3E}">
        <p14:creationId xmlns:p14="http://schemas.microsoft.com/office/powerpoint/2010/main" val="741353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Watch</a:t>
            </a:r>
            <a:r>
              <a:rPr lang="en-US" baseline="0" dirty="0"/>
              <a:t> the video N8PR</a:t>
            </a:r>
          </a:p>
          <a:p>
            <a:pPr marL="171450" indent="-171450">
              <a:buFont typeface="Arial" panose="020B0604020202020204" pitchFamily="34" charset="0"/>
              <a:buChar char="•"/>
            </a:pPr>
            <a:r>
              <a:rPr lang="en-US" baseline="0" dirty="0"/>
              <a:t>UNIPOLE QST , books AM BC industry.</a:t>
            </a:r>
          </a:p>
          <a:p>
            <a:pPr marL="171450" indent="-171450">
              <a:buFont typeface="Arial" panose="020B0604020202020204" pitchFamily="34" charset="0"/>
              <a:buChar char="•"/>
            </a:pPr>
            <a:r>
              <a:rPr lang="en-US" baseline="0" dirty="0"/>
              <a:t>Broad band 200 kHz (400) on 160m</a:t>
            </a:r>
          </a:p>
          <a:p>
            <a:pPr marL="171450" indent="-171450">
              <a:buFont typeface="Arial" panose="020B0604020202020204" pitchFamily="34" charset="0"/>
              <a:buChar char="•"/>
            </a:pPr>
            <a:r>
              <a:rPr lang="en-US" baseline="0" dirty="0"/>
              <a:t>3.5  to 4 MHz on 80m </a:t>
            </a: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38</a:t>
            </a:fld>
            <a:endParaRPr lang="pt-BR"/>
          </a:p>
        </p:txBody>
      </p:sp>
    </p:spTree>
    <p:extLst>
      <p:ext uri="{BB962C8B-B14F-4D97-AF65-F5344CB8AC3E}">
        <p14:creationId xmlns:p14="http://schemas.microsoft.com/office/powerpoint/2010/main" val="1138937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Rotor speed not the same on both</a:t>
            </a:r>
            <a:r>
              <a:rPr lang="en-US" baseline="0" dirty="0"/>
              <a:t> direction</a:t>
            </a:r>
          </a:p>
          <a:p>
            <a:pPr marL="171450" indent="-171450">
              <a:buFont typeface="Arial" panose="020B0604020202020204" pitchFamily="34" charset="0"/>
              <a:buChar char="•"/>
            </a:pPr>
            <a:r>
              <a:rPr lang="en-US" baseline="0" dirty="0"/>
              <a:t>Use isolation transformer on PC audio card.</a:t>
            </a:r>
          </a:p>
          <a:p>
            <a:pPr marL="171450" indent="-171450">
              <a:buFont typeface="Arial" panose="020B0604020202020204" pitchFamily="34" charset="0"/>
              <a:buChar char="•"/>
            </a:pPr>
            <a:r>
              <a:rPr lang="en-US" baseline="0" dirty="0"/>
              <a:t>Must read website</a:t>
            </a:r>
          </a:p>
          <a:p>
            <a:pPr marL="171450" indent="-171450">
              <a:buFont typeface="Arial" panose="020B0604020202020204" pitchFamily="34" charset="0"/>
              <a:buChar char="•"/>
            </a:pPr>
            <a:r>
              <a:rPr lang="en-US" baseline="0" dirty="0"/>
              <a:t>Print the results and add SWR notes on the paper to compare with last time measurement</a:t>
            </a: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40</a:t>
            </a:fld>
            <a:endParaRPr lang="pt-BR"/>
          </a:p>
        </p:txBody>
      </p:sp>
    </p:spTree>
    <p:extLst>
      <p:ext uri="{BB962C8B-B14F-4D97-AF65-F5344CB8AC3E}">
        <p14:creationId xmlns:p14="http://schemas.microsoft.com/office/powerpoint/2010/main" val="2916714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Electrically</a:t>
            </a:r>
            <a:r>
              <a:rPr lang="en-US" baseline="0" dirty="0"/>
              <a:t> small loop maximum radiation in the plane of the loop</a:t>
            </a:r>
          </a:p>
          <a:p>
            <a:pPr marL="171450" indent="-171450">
              <a:buFont typeface="Arial" panose="020B0604020202020204" pitchFamily="34" charset="0"/>
              <a:buChar char="•"/>
            </a:pPr>
            <a:r>
              <a:rPr lang="en-US" baseline="0" dirty="0"/>
              <a:t>Large electrical loop maximum radiation </a:t>
            </a:r>
            <a:r>
              <a:rPr lang="en-US" baseline="0" noProof="0" dirty="0"/>
              <a:t>perpendicular to</a:t>
            </a:r>
            <a:r>
              <a:rPr lang="en-US" baseline="0" dirty="0"/>
              <a:t> the plane of the loop</a:t>
            </a:r>
          </a:p>
          <a:p>
            <a:pPr marL="171450" indent="-171450">
              <a:buFont typeface="Arial" panose="020B0604020202020204" pitchFamily="34" charset="0"/>
              <a:buChar char="•"/>
            </a:pPr>
            <a:r>
              <a:rPr lang="en-US" baseline="0" dirty="0"/>
              <a:t>Small loops has null at the plane</a:t>
            </a:r>
          </a:p>
          <a:p>
            <a:pPr marL="171450" indent="-171450">
              <a:buFont typeface="Arial" panose="020B0604020202020204" pitchFamily="34" charset="0"/>
              <a:buChar char="•"/>
            </a:pPr>
            <a:r>
              <a:rPr lang="en-US" baseline="0" dirty="0"/>
              <a:t>The WF is two small terminated loops in end fire phase</a:t>
            </a:r>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pt-BR" dirty="0"/>
              <a:t>copyright </a:t>
            </a:r>
            <a:r>
              <a:rPr lang="en-US" dirty="0"/>
              <a:t>protected</a:t>
            </a:r>
            <a:r>
              <a:rPr lang="pt-BR" dirty="0"/>
              <a:t> N4IS</a:t>
            </a:r>
          </a:p>
        </p:txBody>
      </p:sp>
      <p:sp>
        <p:nvSpPr>
          <p:cNvPr id="5" name="Slide Number Placeholder 4"/>
          <p:cNvSpPr>
            <a:spLocks noGrp="1"/>
          </p:cNvSpPr>
          <p:nvPr>
            <p:ph type="sldNum" sz="quarter" idx="11"/>
          </p:nvPr>
        </p:nvSpPr>
        <p:spPr/>
        <p:txBody>
          <a:bodyPr/>
          <a:lstStyle/>
          <a:p>
            <a:fld id="{3DB14E96-744F-4186-894E-693123EFCB1D}" type="slidenum">
              <a:rPr lang="pt-BR" smtClean="0"/>
              <a:t>4</a:t>
            </a:fld>
            <a:endParaRPr lang="pt-BR"/>
          </a:p>
        </p:txBody>
      </p:sp>
    </p:spTree>
    <p:extLst>
      <p:ext uri="{BB962C8B-B14F-4D97-AF65-F5344CB8AC3E}">
        <p14:creationId xmlns:p14="http://schemas.microsoft.com/office/powerpoint/2010/main" val="2659955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panose="020B0604020202020204" pitchFamily="34" charset="0"/>
              <a:buChar char="•"/>
            </a:pPr>
            <a:r>
              <a:rPr lang="en-US" dirty="0"/>
              <a:t>The terminated loop antenna was</a:t>
            </a:r>
            <a:r>
              <a:rPr lang="en-US" baseline="0" dirty="0"/>
              <a:t> invented by Harold Beverage in 1938 and patent my RCA for TV broadband receiver antenna</a:t>
            </a:r>
          </a:p>
          <a:p>
            <a:pPr marL="228600" indent="-228600">
              <a:buFont typeface="Arial" panose="020B0604020202020204" pitchFamily="34" charset="0"/>
              <a:buChar char="•"/>
            </a:pPr>
            <a:r>
              <a:rPr lang="en-US" b="0" baseline="0" dirty="0"/>
              <a:t>See </a:t>
            </a:r>
            <a:r>
              <a:rPr lang="en-US" sz="1200" b="0" dirty="0">
                <a:latin typeface="Arial" panose="020B0604020202020204" pitchFamily="34" charset="0"/>
                <a:cs typeface="Arial" panose="020B0604020202020204" pitchFamily="34" charset="0"/>
              </a:rPr>
              <a:t>Dual loaded loop receiving antenna       Historical Evolution </a:t>
            </a:r>
          </a:p>
          <a:p>
            <a:pPr marL="228600" indent="-228600">
              <a:buFont typeface="Arial" panose="020B0604020202020204" pitchFamily="34" charset="0"/>
              <a:buChar char="•"/>
            </a:pPr>
            <a:r>
              <a:rPr lang="en-US" sz="1200" b="0" dirty="0">
                <a:latin typeface="Arial" panose="020B0604020202020204" pitchFamily="34" charset="0"/>
                <a:cs typeface="Arial" panose="020B0604020202020204" pitchFamily="34" charset="0"/>
              </a:rPr>
              <a:t>Download</a:t>
            </a:r>
            <a:r>
              <a:rPr lang="en-US" sz="1200" b="0" baseline="0" dirty="0">
                <a:latin typeface="Arial" panose="020B0604020202020204" pitchFamily="34" charset="0"/>
                <a:cs typeface="Arial" panose="020B0604020202020204" pitchFamily="34" charset="0"/>
              </a:rPr>
              <a:t> the slides , it has more information nor covered on the audio section</a:t>
            </a:r>
            <a:endParaRPr lang="en-US" sz="1200" b="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endParaRPr lang="en-US" b="0"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5</a:t>
            </a:fld>
            <a:endParaRPr lang="pt-BR"/>
          </a:p>
        </p:txBody>
      </p:sp>
    </p:spTree>
    <p:extLst>
      <p:ext uri="{BB962C8B-B14F-4D97-AF65-F5344CB8AC3E}">
        <p14:creationId xmlns:p14="http://schemas.microsoft.com/office/powerpoint/2010/main" val="964851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a:t>
            </a:r>
            <a:r>
              <a:rPr lang="en-US" baseline="0" dirty="0"/>
              <a:t> EWE is half the FLAG</a:t>
            </a:r>
          </a:p>
          <a:p>
            <a:pPr marL="171450" indent="-171450">
              <a:buFont typeface="Arial" panose="020B0604020202020204" pitchFamily="34" charset="0"/>
              <a:buChar char="•"/>
            </a:pPr>
            <a:r>
              <a:rPr lang="en-US" baseline="0" dirty="0"/>
              <a:t>450 ohm resistor</a:t>
            </a:r>
          </a:p>
          <a:p>
            <a:pPr marL="171450" indent="-171450">
              <a:buFont typeface="Arial" panose="020B0604020202020204" pitchFamily="34" charset="0"/>
              <a:buChar char="•"/>
            </a:pPr>
            <a:r>
              <a:rPr lang="en-US" baseline="0" dirty="0"/>
              <a:t>Image is ground dependent</a:t>
            </a:r>
          </a:p>
          <a:p>
            <a:pPr marL="171450" indent="-171450">
              <a:buFont typeface="Arial" panose="020B0604020202020204" pitchFamily="34" charset="0"/>
              <a:buChar char="•"/>
            </a:pPr>
            <a:r>
              <a:rPr lang="en-US" baseline="0" dirty="0"/>
              <a:t>Single Flag,K9AY, SALA and other single terminated loop.</a:t>
            </a:r>
          </a:p>
          <a:p>
            <a:pPr marL="171450" indent="-171450">
              <a:buFont typeface="Arial" panose="020B0604020202020204" pitchFamily="34" charset="0"/>
              <a:buChar char="•"/>
            </a:pPr>
            <a:r>
              <a:rPr lang="en-US" baseline="0" dirty="0"/>
              <a:t>Changing the size does not change the radiation pattern</a:t>
            </a:r>
          </a:p>
          <a:p>
            <a:pPr marL="171450" indent="-171450">
              <a:buFont typeface="Arial" panose="020B0604020202020204" pitchFamily="34" charset="0"/>
              <a:buChar char="•"/>
            </a:pPr>
            <a:r>
              <a:rPr lang="en-US" baseline="0" dirty="0"/>
              <a:t>The gain increase with area and frequency</a:t>
            </a:r>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6</a:t>
            </a:fld>
            <a:endParaRPr lang="pt-BR"/>
          </a:p>
        </p:txBody>
      </p:sp>
    </p:spTree>
    <p:extLst>
      <p:ext uri="{BB962C8B-B14F-4D97-AF65-F5344CB8AC3E}">
        <p14:creationId xmlns:p14="http://schemas.microsoft.com/office/powerpoint/2010/main" val="4230776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DRF</a:t>
            </a:r>
            <a:r>
              <a:rPr lang="en-US" baseline="0" dirty="0"/>
              <a:t> does not change, so what size to build the WF?</a:t>
            </a:r>
          </a:p>
          <a:p>
            <a:pPr marL="171450" indent="-171450">
              <a:buFont typeface="Arial" panose="020B0604020202020204" pitchFamily="34" charset="0"/>
              <a:buChar char="•"/>
            </a:pPr>
            <a:r>
              <a:rPr lang="en-US" dirty="0"/>
              <a:t>Low</a:t>
            </a:r>
            <a:r>
              <a:rPr lang="en-US" baseline="0" dirty="0"/>
              <a:t> noise figure helps to hear weak signal, not the gain</a:t>
            </a:r>
          </a:p>
          <a:p>
            <a:pPr marL="171450" indent="-171450">
              <a:buFont typeface="Arial" panose="020B0604020202020204" pitchFamily="34" charset="0"/>
              <a:buChar char="•"/>
            </a:pPr>
            <a:r>
              <a:rPr lang="en-US" baseline="0" dirty="0"/>
              <a:t>Very small 1m x 1m loop and a 100 db gain preamp does not work</a:t>
            </a:r>
          </a:p>
          <a:p>
            <a:pPr marL="171450" indent="-171450">
              <a:buFont typeface="Arial" panose="020B0604020202020204" pitchFamily="34" charset="0"/>
              <a:buChar char="•"/>
            </a:pPr>
            <a:r>
              <a:rPr lang="en-US" dirty="0"/>
              <a:t>The loop thermal noise is the limit for size</a:t>
            </a:r>
          </a:p>
          <a:p>
            <a:pPr marL="171450" indent="-171450">
              <a:buFont typeface="Arial" panose="020B0604020202020204" pitchFamily="34" charset="0"/>
              <a:buChar char="•"/>
            </a:pPr>
            <a:r>
              <a:rPr lang="en-US" baseline="0" dirty="0"/>
              <a:t>Dr Dallas derivate </a:t>
            </a:r>
            <a:r>
              <a:rPr lang="en-US" sz="1200" b="0" i="0" u="none" strike="noStrike" kern="1200" baseline="0" dirty="0">
                <a:solidFill>
                  <a:schemeClr val="tx1"/>
                </a:solidFill>
                <a:latin typeface="+mn-lt"/>
                <a:ea typeface="+mn-ea"/>
                <a:cs typeface="+mn-cs"/>
              </a:rPr>
              <a:t>is a variation of Belrose's classical derivation for ferrite rod loop antennas,</a:t>
            </a:r>
          </a:p>
          <a:p>
            <a:r>
              <a:rPr lang="en-US" sz="1200" b="0" i="0" u="none" strike="noStrike" kern="1200" baseline="0" dirty="0">
                <a:solidFill>
                  <a:schemeClr val="tx1"/>
                </a:solidFill>
                <a:latin typeface="+mn-lt"/>
                <a:ea typeface="+mn-ea"/>
                <a:cs typeface="+mn-cs"/>
              </a:rPr>
              <a:t>“Ferromagnetic Loop Aerials,” </a:t>
            </a:r>
            <a:r>
              <a:rPr lang="en-US" sz="1200" b="1" i="0" u="none" strike="noStrike" kern="1200" baseline="0" dirty="0">
                <a:solidFill>
                  <a:schemeClr val="tx1"/>
                </a:solidFill>
                <a:latin typeface="+mn-lt"/>
                <a:ea typeface="+mn-ea"/>
                <a:cs typeface="+mn-cs"/>
              </a:rPr>
              <a:t>Wireless Engineer</a:t>
            </a:r>
            <a:r>
              <a:rPr lang="en-US" sz="1200" b="0" i="0" u="none" strike="noStrike" kern="1200" baseline="0" dirty="0">
                <a:solidFill>
                  <a:schemeClr val="tx1"/>
                </a:solidFill>
                <a:latin typeface="+mn-lt"/>
                <a:ea typeface="+mn-ea"/>
                <a:cs typeface="+mn-cs"/>
              </a:rPr>
              <a:t>, February 1955, 41– 46.</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Measurements have confirmed that the flag signal to noise formula</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Very interesting reading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Also confirmed using SPICE MODEL</a:t>
            </a: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7</a:t>
            </a:fld>
            <a:endParaRPr lang="pt-BR"/>
          </a:p>
        </p:txBody>
      </p:sp>
    </p:spTree>
    <p:extLst>
      <p:ext uri="{BB962C8B-B14F-4D97-AF65-F5344CB8AC3E}">
        <p14:creationId xmlns:p14="http://schemas.microsoft.com/office/powerpoint/2010/main" val="3065052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sz="1200" b="0" dirty="0">
                <a:latin typeface="Arial" panose="020B0604020202020204" pitchFamily="34" charset="0"/>
                <a:cs typeface="Arial" panose="020B0604020202020204" pitchFamily="34" charset="0"/>
              </a:rPr>
              <a:t>Dimension is not critical, all sizes works</a:t>
            </a:r>
          </a:p>
          <a:p>
            <a:pPr marL="171450" indent="-171450">
              <a:buFont typeface="Arial" panose="020B0604020202020204" pitchFamily="34" charset="0"/>
              <a:buChar char="•"/>
            </a:pPr>
            <a:r>
              <a:rPr lang="en-US" sz="1200" b="0" dirty="0">
                <a:latin typeface="Arial" panose="020B0604020202020204" pitchFamily="34" charset="0"/>
                <a:cs typeface="Arial" panose="020B0604020202020204" pitchFamily="34" charset="0"/>
              </a:rPr>
              <a:t>The loop dimension is important to be the same on</a:t>
            </a:r>
            <a:r>
              <a:rPr lang="en-US" sz="1200" b="0" baseline="0" dirty="0">
                <a:latin typeface="Arial" panose="020B0604020202020204" pitchFamily="34" charset="0"/>
                <a:cs typeface="Arial" panose="020B0604020202020204" pitchFamily="34" charset="0"/>
              </a:rPr>
              <a:t> both loops</a:t>
            </a:r>
          </a:p>
          <a:p>
            <a:pPr marL="171450" indent="-171450">
              <a:buFont typeface="Arial" panose="020B0604020202020204" pitchFamily="34" charset="0"/>
              <a:buChar char="•"/>
            </a:pPr>
            <a:r>
              <a:rPr lang="en-US" sz="1200" b="0" baseline="0" dirty="0">
                <a:latin typeface="Arial" panose="020B0604020202020204" pitchFamily="34" charset="0"/>
                <a:cs typeface="Arial" panose="020B0604020202020204" pitchFamily="34" charset="0"/>
              </a:rPr>
              <a:t>Cut the two wires together. </a:t>
            </a:r>
          </a:p>
          <a:p>
            <a:pPr marL="171450" indent="-171450">
              <a:buFont typeface="Arial" panose="020B0604020202020204" pitchFamily="34" charset="0"/>
              <a:buChar char="•"/>
            </a:pPr>
            <a:r>
              <a:rPr lang="en-US" sz="1200" b="0" baseline="0" dirty="0">
                <a:latin typeface="Arial" panose="020B0604020202020204" pitchFamily="34" charset="0"/>
                <a:cs typeface="Arial" panose="020B0604020202020204" pitchFamily="34" charset="0"/>
              </a:rPr>
              <a:t>The poles or arms can be - + one inch length</a:t>
            </a:r>
          </a:p>
          <a:p>
            <a:pPr marL="171450" indent="-171450">
              <a:buFont typeface="Arial" panose="020B0604020202020204" pitchFamily="34" charset="0"/>
              <a:buChar char="•"/>
            </a:pPr>
            <a:r>
              <a:rPr lang="en-US" sz="1200" b="0" baseline="0" dirty="0">
                <a:latin typeface="Arial" panose="020B0604020202020204" pitchFamily="34" charset="0"/>
                <a:cs typeface="Arial" panose="020B0604020202020204" pitchFamily="34" charset="0"/>
              </a:rPr>
              <a:t>Two recommended proofed sizes </a:t>
            </a:r>
          </a:p>
          <a:p>
            <a:pPr marL="171450" indent="-171450">
              <a:buFont typeface="Arial" panose="020B0604020202020204" pitchFamily="34" charset="0"/>
              <a:buChar char="•"/>
            </a:pPr>
            <a:r>
              <a:rPr lang="en-US" sz="1200" b="0" baseline="0" dirty="0">
                <a:latin typeface="Arial" panose="020B0604020202020204" pitchFamily="34" charset="0"/>
                <a:cs typeface="Arial" panose="020B0604020202020204" pitchFamily="34" charset="0"/>
              </a:rPr>
              <a:t>Small for 200 DXCC on 160m</a:t>
            </a:r>
          </a:p>
          <a:p>
            <a:pPr marL="171450" indent="-171450">
              <a:buFont typeface="Arial" panose="020B0604020202020204" pitchFamily="34" charset="0"/>
              <a:buChar char="•"/>
            </a:pPr>
            <a:r>
              <a:rPr lang="en-US" sz="1200" b="0" baseline="0" dirty="0">
                <a:latin typeface="Arial" panose="020B0604020202020204" pitchFamily="34" charset="0"/>
                <a:cs typeface="Arial" panose="020B0604020202020204" pitchFamily="34" charset="0"/>
              </a:rPr>
              <a:t>Big for 300 DXCC on 160m</a:t>
            </a:r>
          </a:p>
          <a:p>
            <a:pPr marL="171450" indent="-171450">
              <a:buFont typeface="Arial" panose="020B0604020202020204" pitchFamily="34" charset="0"/>
              <a:buChar char="•"/>
            </a:pPr>
            <a:r>
              <a:rPr lang="en-US" sz="1200" b="0" baseline="0" dirty="0">
                <a:latin typeface="Arial" panose="020B0604020202020204" pitchFamily="34" charset="0"/>
                <a:cs typeface="Arial" panose="020B0604020202020204" pitchFamily="34" charset="0"/>
              </a:rPr>
              <a:t>Both good for 300 DXCC on 80/40/30,  also 60 f0r sure</a:t>
            </a:r>
            <a:endParaRPr lang="en-US" b="0"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8</a:t>
            </a:fld>
            <a:endParaRPr lang="pt-BR"/>
          </a:p>
        </p:txBody>
      </p:sp>
    </p:spTree>
    <p:extLst>
      <p:ext uri="{BB962C8B-B14F-4D97-AF65-F5344CB8AC3E}">
        <p14:creationId xmlns:p14="http://schemas.microsoft.com/office/powerpoint/2010/main" val="1895234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Doug original sketch , 100</a:t>
            </a:r>
            <a:r>
              <a:rPr lang="en-US" baseline="0" dirty="0"/>
              <a:t> of copies since 2003</a:t>
            </a:r>
            <a:endParaRPr lang="en-US" dirty="0"/>
          </a:p>
        </p:txBody>
      </p:sp>
      <p:sp>
        <p:nvSpPr>
          <p:cNvPr id="4" name="Header Placeholder 3"/>
          <p:cNvSpPr>
            <a:spLocks noGrp="1"/>
          </p:cNvSpPr>
          <p:nvPr>
            <p:ph type="hdr" sz="quarter" idx="10"/>
          </p:nvPr>
        </p:nvSpPr>
        <p:spPr/>
        <p:txBody>
          <a:bodyPr/>
          <a:lstStyle/>
          <a:p>
            <a:r>
              <a:rPr lang="pt-BR"/>
              <a:t>copyright protected N4IS</a:t>
            </a:r>
          </a:p>
        </p:txBody>
      </p:sp>
      <p:sp>
        <p:nvSpPr>
          <p:cNvPr id="5" name="Slide Number Placeholder 4"/>
          <p:cNvSpPr>
            <a:spLocks noGrp="1"/>
          </p:cNvSpPr>
          <p:nvPr>
            <p:ph type="sldNum" sz="quarter" idx="11"/>
          </p:nvPr>
        </p:nvSpPr>
        <p:spPr/>
        <p:txBody>
          <a:bodyPr/>
          <a:lstStyle/>
          <a:p>
            <a:fld id="{3DB14E96-744F-4186-894E-693123EFCB1D}" type="slidenum">
              <a:rPr lang="pt-BR" smtClean="0"/>
              <a:t>9</a:t>
            </a:fld>
            <a:endParaRPr lang="pt-BR"/>
          </a:p>
        </p:txBody>
      </p:sp>
    </p:spTree>
    <p:extLst>
      <p:ext uri="{BB962C8B-B14F-4D97-AF65-F5344CB8AC3E}">
        <p14:creationId xmlns:p14="http://schemas.microsoft.com/office/powerpoint/2010/main" val="1505631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p:cNvSpPr>
            <a:spLocks noGrp="1"/>
          </p:cNvSpPr>
          <p:nvPr>
            <p:ph type="dt" sz="half" idx="10"/>
          </p:nvPr>
        </p:nvSpPr>
        <p:spPr/>
        <p:txBody>
          <a:bodyPr/>
          <a:lstStyle/>
          <a:p>
            <a:r>
              <a:rPr lang="en-US" dirty="0"/>
              <a:t>2/16/2017</a:t>
            </a:r>
            <a:endParaRPr lang="pt-BR"/>
          </a:p>
        </p:txBody>
      </p:sp>
      <p:sp>
        <p:nvSpPr>
          <p:cNvPr id="5" name="Footer Placeholder 4"/>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6" name="Slide Number Placeholder 5"/>
          <p:cNvSpPr>
            <a:spLocks noGrp="1"/>
          </p:cNvSpPr>
          <p:nvPr>
            <p:ph type="sldNum" sz="quarter" idx="12"/>
          </p:nvPr>
        </p:nvSpPr>
        <p:spPr/>
        <p:txBody>
          <a:bodyPr/>
          <a:lstStyle/>
          <a:p>
            <a:fld id="{25EC0662-C021-4444-9065-FE36EB483ADF}" type="slidenum">
              <a:rPr lang="pt-BR" smtClean="0"/>
              <a:t>‹#›</a:t>
            </a:fld>
            <a:endParaRPr lang="pt-BR"/>
          </a:p>
        </p:txBody>
      </p:sp>
    </p:spTree>
    <p:extLst>
      <p:ext uri="{BB962C8B-B14F-4D97-AF65-F5344CB8AC3E}">
        <p14:creationId xmlns:p14="http://schemas.microsoft.com/office/powerpoint/2010/main" val="1758677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r>
              <a:rPr lang="en-US" dirty="0"/>
              <a:t>2/16/2017</a:t>
            </a:r>
            <a:endParaRPr lang="pt-BR"/>
          </a:p>
        </p:txBody>
      </p:sp>
      <p:sp>
        <p:nvSpPr>
          <p:cNvPr id="5" name="Footer Placeholder 4"/>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6" name="Slide Number Placeholder 5"/>
          <p:cNvSpPr>
            <a:spLocks noGrp="1"/>
          </p:cNvSpPr>
          <p:nvPr>
            <p:ph type="sldNum" sz="quarter" idx="12"/>
          </p:nvPr>
        </p:nvSpPr>
        <p:spPr/>
        <p:txBody>
          <a:bodyPr/>
          <a:lstStyle/>
          <a:p>
            <a:fld id="{25EC0662-C021-4444-9065-FE36EB483ADF}" type="slidenum">
              <a:rPr lang="pt-BR" smtClean="0"/>
              <a:t>‹#›</a:t>
            </a:fld>
            <a:endParaRPr lang="pt-BR"/>
          </a:p>
        </p:txBody>
      </p:sp>
    </p:spTree>
    <p:extLst>
      <p:ext uri="{BB962C8B-B14F-4D97-AF65-F5344CB8AC3E}">
        <p14:creationId xmlns:p14="http://schemas.microsoft.com/office/powerpoint/2010/main" val="2624226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r>
              <a:rPr lang="en-US" dirty="0"/>
              <a:t>2/16/2017</a:t>
            </a:r>
            <a:endParaRPr lang="pt-BR"/>
          </a:p>
        </p:txBody>
      </p:sp>
      <p:sp>
        <p:nvSpPr>
          <p:cNvPr id="5" name="Footer Placeholder 4"/>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6" name="Slide Number Placeholder 5"/>
          <p:cNvSpPr>
            <a:spLocks noGrp="1"/>
          </p:cNvSpPr>
          <p:nvPr>
            <p:ph type="sldNum" sz="quarter" idx="12"/>
          </p:nvPr>
        </p:nvSpPr>
        <p:spPr/>
        <p:txBody>
          <a:bodyPr/>
          <a:lstStyle/>
          <a:p>
            <a:fld id="{25EC0662-C021-4444-9065-FE36EB483ADF}" type="slidenum">
              <a:rPr lang="pt-BR" smtClean="0"/>
              <a:t>‹#›</a:t>
            </a:fld>
            <a:endParaRPr lang="pt-BR"/>
          </a:p>
        </p:txBody>
      </p:sp>
    </p:spTree>
    <p:extLst>
      <p:ext uri="{BB962C8B-B14F-4D97-AF65-F5344CB8AC3E}">
        <p14:creationId xmlns:p14="http://schemas.microsoft.com/office/powerpoint/2010/main" val="3157147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a:t>2/16/2017</a:t>
            </a: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World Wide Radio Operators Foundation                        Copyright   ©   Reserved  N4IS JC DASILVA</a:t>
            </a:r>
          </a:p>
        </p:txBody>
      </p:sp>
      <p:sp>
        <p:nvSpPr>
          <p:cNvPr id="7" name="Rectangle 6"/>
          <p:cNvSpPr>
            <a:spLocks noGrp="1" noChangeArrowheads="1"/>
          </p:cNvSpPr>
          <p:nvPr>
            <p:ph type="sldNum" sz="quarter" idx="12"/>
          </p:nvPr>
        </p:nvSpPr>
        <p:spPr>
          <a:ln/>
        </p:spPr>
        <p:txBody>
          <a:bodyPr/>
          <a:lstStyle>
            <a:lvl1pPr>
              <a:defRPr/>
            </a:lvl1pPr>
          </a:lstStyle>
          <a:p>
            <a:pPr>
              <a:defRPr/>
            </a:pPr>
            <a:fld id="{2D55A884-972E-43AB-BF2D-4F054B21FA56}" type="slidenum">
              <a:rPr lang="en-US" altLang="en-US"/>
              <a:pPr>
                <a:defRPr/>
              </a:pPr>
              <a:t>‹#›</a:t>
            </a:fld>
            <a:endParaRPr lang="en-US" altLang="en-US" dirty="0"/>
          </a:p>
        </p:txBody>
      </p:sp>
    </p:spTree>
    <p:extLst>
      <p:ext uri="{BB962C8B-B14F-4D97-AF65-F5344CB8AC3E}">
        <p14:creationId xmlns:p14="http://schemas.microsoft.com/office/powerpoint/2010/main" val="1323676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defRPr/>
            </a:pPr>
            <a:r>
              <a:rPr lang="en-US" dirty="0"/>
              <a:t>2/16/2017</a:t>
            </a: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World Wide Radio Operators Foundation                        Copyright   ©   Reserved  N4IS JC DASILVA</a:t>
            </a:r>
          </a:p>
        </p:txBody>
      </p:sp>
      <p:sp>
        <p:nvSpPr>
          <p:cNvPr id="7" name="Rectangle 6"/>
          <p:cNvSpPr>
            <a:spLocks noGrp="1" noChangeArrowheads="1"/>
          </p:cNvSpPr>
          <p:nvPr>
            <p:ph type="sldNum" sz="quarter" idx="12"/>
          </p:nvPr>
        </p:nvSpPr>
        <p:spPr>
          <a:ln/>
        </p:spPr>
        <p:txBody>
          <a:bodyPr/>
          <a:lstStyle>
            <a:lvl1pPr>
              <a:defRPr/>
            </a:lvl1pPr>
          </a:lstStyle>
          <a:p>
            <a:pPr>
              <a:defRPr/>
            </a:pPr>
            <a:fld id="{5B4A5DAE-3803-40B8-AB14-17F401E14442}" type="slidenum">
              <a:rPr lang="en-US" altLang="en-US"/>
              <a:pPr>
                <a:defRPr/>
              </a:pPr>
              <a:t>‹#›</a:t>
            </a:fld>
            <a:endParaRPr lang="en-US" altLang="en-US" dirty="0"/>
          </a:p>
        </p:txBody>
      </p:sp>
    </p:spTree>
    <p:extLst>
      <p:ext uri="{BB962C8B-B14F-4D97-AF65-F5344CB8AC3E}">
        <p14:creationId xmlns:p14="http://schemas.microsoft.com/office/powerpoint/2010/main" val="3315243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r>
              <a:rPr lang="en-US" dirty="0"/>
              <a:t>2/16/2017</a:t>
            </a:r>
            <a:endParaRPr lang="pt-BR"/>
          </a:p>
        </p:txBody>
      </p:sp>
      <p:sp>
        <p:nvSpPr>
          <p:cNvPr id="5" name="Footer Placeholder 4"/>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6" name="Slide Number Placeholder 5"/>
          <p:cNvSpPr>
            <a:spLocks noGrp="1"/>
          </p:cNvSpPr>
          <p:nvPr>
            <p:ph type="sldNum" sz="quarter" idx="12"/>
          </p:nvPr>
        </p:nvSpPr>
        <p:spPr/>
        <p:txBody>
          <a:bodyPr/>
          <a:lstStyle/>
          <a:p>
            <a:fld id="{25EC0662-C021-4444-9065-FE36EB483ADF}" type="slidenum">
              <a:rPr lang="pt-BR" smtClean="0"/>
              <a:t>‹#›</a:t>
            </a:fld>
            <a:endParaRPr lang="pt-BR"/>
          </a:p>
        </p:txBody>
      </p:sp>
    </p:spTree>
    <p:extLst>
      <p:ext uri="{BB962C8B-B14F-4D97-AF65-F5344CB8AC3E}">
        <p14:creationId xmlns:p14="http://schemas.microsoft.com/office/powerpoint/2010/main" val="1285360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2/16/2017</a:t>
            </a:r>
            <a:endParaRPr lang="pt-BR"/>
          </a:p>
        </p:txBody>
      </p:sp>
      <p:sp>
        <p:nvSpPr>
          <p:cNvPr id="5" name="Footer Placeholder 4"/>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6" name="Slide Number Placeholder 5"/>
          <p:cNvSpPr>
            <a:spLocks noGrp="1"/>
          </p:cNvSpPr>
          <p:nvPr>
            <p:ph type="sldNum" sz="quarter" idx="12"/>
          </p:nvPr>
        </p:nvSpPr>
        <p:spPr/>
        <p:txBody>
          <a:bodyPr/>
          <a:lstStyle/>
          <a:p>
            <a:fld id="{25EC0662-C021-4444-9065-FE36EB483ADF}" type="slidenum">
              <a:rPr lang="pt-BR" smtClean="0"/>
              <a:t>‹#›</a:t>
            </a:fld>
            <a:endParaRPr lang="pt-BR"/>
          </a:p>
        </p:txBody>
      </p:sp>
    </p:spTree>
    <p:extLst>
      <p:ext uri="{BB962C8B-B14F-4D97-AF65-F5344CB8AC3E}">
        <p14:creationId xmlns:p14="http://schemas.microsoft.com/office/powerpoint/2010/main" val="3477599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p:cNvSpPr>
            <a:spLocks noGrp="1"/>
          </p:cNvSpPr>
          <p:nvPr>
            <p:ph type="dt" sz="half" idx="10"/>
          </p:nvPr>
        </p:nvSpPr>
        <p:spPr/>
        <p:txBody>
          <a:bodyPr/>
          <a:lstStyle/>
          <a:p>
            <a:r>
              <a:rPr lang="en-US" dirty="0"/>
              <a:t>2/16/2017</a:t>
            </a:r>
            <a:endParaRPr lang="pt-BR"/>
          </a:p>
        </p:txBody>
      </p:sp>
      <p:sp>
        <p:nvSpPr>
          <p:cNvPr id="6" name="Footer Placeholder 5"/>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7" name="Slide Number Placeholder 6"/>
          <p:cNvSpPr>
            <a:spLocks noGrp="1"/>
          </p:cNvSpPr>
          <p:nvPr>
            <p:ph type="sldNum" sz="quarter" idx="12"/>
          </p:nvPr>
        </p:nvSpPr>
        <p:spPr/>
        <p:txBody>
          <a:bodyPr/>
          <a:lstStyle/>
          <a:p>
            <a:fld id="{25EC0662-C021-4444-9065-FE36EB483ADF}" type="slidenum">
              <a:rPr lang="pt-BR" smtClean="0"/>
              <a:t>‹#›</a:t>
            </a:fld>
            <a:endParaRPr lang="pt-BR"/>
          </a:p>
        </p:txBody>
      </p:sp>
    </p:spTree>
    <p:extLst>
      <p:ext uri="{BB962C8B-B14F-4D97-AF65-F5344CB8AC3E}">
        <p14:creationId xmlns:p14="http://schemas.microsoft.com/office/powerpoint/2010/main" val="3958573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p:cNvSpPr>
            <a:spLocks noGrp="1"/>
          </p:cNvSpPr>
          <p:nvPr>
            <p:ph type="dt" sz="half" idx="10"/>
          </p:nvPr>
        </p:nvSpPr>
        <p:spPr/>
        <p:txBody>
          <a:bodyPr/>
          <a:lstStyle/>
          <a:p>
            <a:r>
              <a:rPr lang="en-US" dirty="0"/>
              <a:t>2/16/2017</a:t>
            </a:r>
            <a:endParaRPr lang="pt-BR"/>
          </a:p>
        </p:txBody>
      </p:sp>
      <p:sp>
        <p:nvSpPr>
          <p:cNvPr id="8" name="Footer Placeholder 7"/>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9" name="Slide Number Placeholder 8"/>
          <p:cNvSpPr>
            <a:spLocks noGrp="1"/>
          </p:cNvSpPr>
          <p:nvPr>
            <p:ph type="sldNum" sz="quarter" idx="12"/>
          </p:nvPr>
        </p:nvSpPr>
        <p:spPr/>
        <p:txBody>
          <a:bodyPr/>
          <a:lstStyle/>
          <a:p>
            <a:fld id="{25EC0662-C021-4444-9065-FE36EB483ADF}" type="slidenum">
              <a:rPr lang="pt-BR" smtClean="0"/>
              <a:t>‹#›</a:t>
            </a:fld>
            <a:endParaRPr lang="pt-BR"/>
          </a:p>
        </p:txBody>
      </p:sp>
    </p:spTree>
    <p:extLst>
      <p:ext uri="{BB962C8B-B14F-4D97-AF65-F5344CB8AC3E}">
        <p14:creationId xmlns:p14="http://schemas.microsoft.com/office/powerpoint/2010/main" val="582051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Date Placeholder 2"/>
          <p:cNvSpPr>
            <a:spLocks noGrp="1"/>
          </p:cNvSpPr>
          <p:nvPr>
            <p:ph type="dt" sz="half" idx="10"/>
          </p:nvPr>
        </p:nvSpPr>
        <p:spPr/>
        <p:txBody>
          <a:bodyPr/>
          <a:lstStyle/>
          <a:p>
            <a:r>
              <a:rPr lang="en-US" dirty="0"/>
              <a:t>2/16/2017</a:t>
            </a:r>
            <a:endParaRPr lang="pt-BR"/>
          </a:p>
        </p:txBody>
      </p:sp>
      <p:sp>
        <p:nvSpPr>
          <p:cNvPr id="4" name="Footer Placeholder 3"/>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5" name="Slide Number Placeholder 4"/>
          <p:cNvSpPr>
            <a:spLocks noGrp="1"/>
          </p:cNvSpPr>
          <p:nvPr>
            <p:ph type="sldNum" sz="quarter" idx="12"/>
          </p:nvPr>
        </p:nvSpPr>
        <p:spPr/>
        <p:txBody>
          <a:bodyPr/>
          <a:lstStyle/>
          <a:p>
            <a:fld id="{25EC0662-C021-4444-9065-FE36EB483ADF}" type="slidenum">
              <a:rPr lang="pt-BR" smtClean="0"/>
              <a:t>‹#›</a:t>
            </a:fld>
            <a:endParaRPr lang="pt-BR"/>
          </a:p>
        </p:txBody>
      </p:sp>
    </p:spTree>
    <p:extLst>
      <p:ext uri="{BB962C8B-B14F-4D97-AF65-F5344CB8AC3E}">
        <p14:creationId xmlns:p14="http://schemas.microsoft.com/office/powerpoint/2010/main" val="1632974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2/16/2017</a:t>
            </a:r>
            <a:endParaRPr lang="pt-BR"/>
          </a:p>
        </p:txBody>
      </p:sp>
      <p:sp>
        <p:nvSpPr>
          <p:cNvPr id="3" name="Footer Placeholder 2"/>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4" name="Slide Number Placeholder 3"/>
          <p:cNvSpPr>
            <a:spLocks noGrp="1"/>
          </p:cNvSpPr>
          <p:nvPr>
            <p:ph type="sldNum" sz="quarter" idx="12"/>
          </p:nvPr>
        </p:nvSpPr>
        <p:spPr/>
        <p:txBody>
          <a:bodyPr/>
          <a:lstStyle/>
          <a:p>
            <a:fld id="{25EC0662-C021-4444-9065-FE36EB483ADF}" type="slidenum">
              <a:rPr lang="pt-BR" smtClean="0"/>
              <a:t>‹#›</a:t>
            </a:fld>
            <a:endParaRPr lang="pt-BR"/>
          </a:p>
        </p:txBody>
      </p:sp>
    </p:spTree>
    <p:extLst>
      <p:ext uri="{BB962C8B-B14F-4D97-AF65-F5344CB8AC3E}">
        <p14:creationId xmlns:p14="http://schemas.microsoft.com/office/powerpoint/2010/main" val="999440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2/16/2017</a:t>
            </a:r>
            <a:endParaRPr lang="pt-BR"/>
          </a:p>
        </p:txBody>
      </p:sp>
      <p:sp>
        <p:nvSpPr>
          <p:cNvPr id="6" name="Footer Placeholder 5"/>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7" name="Slide Number Placeholder 6"/>
          <p:cNvSpPr>
            <a:spLocks noGrp="1"/>
          </p:cNvSpPr>
          <p:nvPr>
            <p:ph type="sldNum" sz="quarter" idx="12"/>
          </p:nvPr>
        </p:nvSpPr>
        <p:spPr/>
        <p:txBody>
          <a:bodyPr/>
          <a:lstStyle/>
          <a:p>
            <a:fld id="{25EC0662-C021-4444-9065-FE36EB483ADF}" type="slidenum">
              <a:rPr lang="pt-BR" smtClean="0"/>
              <a:t>‹#›</a:t>
            </a:fld>
            <a:endParaRPr lang="pt-BR"/>
          </a:p>
        </p:txBody>
      </p:sp>
    </p:spTree>
    <p:extLst>
      <p:ext uri="{BB962C8B-B14F-4D97-AF65-F5344CB8AC3E}">
        <p14:creationId xmlns:p14="http://schemas.microsoft.com/office/powerpoint/2010/main" val="643186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2/16/2017</a:t>
            </a:r>
            <a:endParaRPr lang="pt-BR"/>
          </a:p>
        </p:txBody>
      </p:sp>
      <p:sp>
        <p:nvSpPr>
          <p:cNvPr id="6" name="Footer Placeholder 5"/>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7" name="Slide Number Placeholder 6"/>
          <p:cNvSpPr>
            <a:spLocks noGrp="1"/>
          </p:cNvSpPr>
          <p:nvPr>
            <p:ph type="sldNum" sz="quarter" idx="12"/>
          </p:nvPr>
        </p:nvSpPr>
        <p:spPr/>
        <p:txBody>
          <a:bodyPr/>
          <a:lstStyle/>
          <a:p>
            <a:fld id="{25EC0662-C021-4444-9065-FE36EB483ADF}" type="slidenum">
              <a:rPr lang="pt-BR" smtClean="0"/>
              <a:t>‹#›</a:t>
            </a:fld>
            <a:endParaRPr lang="pt-BR"/>
          </a:p>
        </p:txBody>
      </p:sp>
    </p:spTree>
    <p:extLst>
      <p:ext uri="{BB962C8B-B14F-4D97-AF65-F5344CB8AC3E}">
        <p14:creationId xmlns:p14="http://schemas.microsoft.com/office/powerpoint/2010/main" val="2136229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2/16/2017</a:t>
            </a:r>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World Wide Radio Operators Foundation                        Copyright   ©   Reserved  N4IS JC DASILVA</a:t>
            </a:r>
            <a:endParaRPr 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EC0662-C021-4444-9065-FE36EB483ADF}" type="slidenum">
              <a:rPr lang="pt-BR" smtClean="0"/>
              <a:t>‹#›</a:t>
            </a:fld>
            <a:endParaRPr lang="pt-BR"/>
          </a:p>
        </p:txBody>
      </p:sp>
    </p:spTree>
    <p:extLst>
      <p:ext uri="{BB962C8B-B14F-4D97-AF65-F5344CB8AC3E}">
        <p14:creationId xmlns:p14="http://schemas.microsoft.com/office/powerpoint/2010/main" val="28992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7.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nx4d10.wix.com/waller-fla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hyperlink" Target="http://www.hifidelity.com/w3eee/Noiz%20.html" TargetMode="Externa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www.yccc.org/Articles/W1HIS/CommonModeChokesW1HIS2006Apr06.pdf" TargetMode="External"/><Relationship Id="rId5" Type="http://schemas.openxmlformats.org/officeDocument/2006/relationships/hyperlink" Target="http://audiosystemsgroup.com/RFI-Ham.pdf" TargetMode="Externa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emf"/></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4.emf"/><Relationship Id="rId7" Type="http://schemas.openxmlformats.org/officeDocument/2006/relationships/image" Target="../media/image56.emf"/><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emf"/></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www.g4hfq.co.uk/"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7.emf"/><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docs.google.com/viewer?url=patentimages.storage.googleapis.com/pdfs/US2247743.pdf" TargetMode="External"/><Relationship Id="rId2" Type="http://schemas.openxmlformats.org/officeDocument/2006/relationships/hyperlink" Target="http://infoage.org/html/wa-1919-04-p11.html" TargetMode="Externa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8" Type="http://schemas.openxmlformats.org/officeDocument/2006/relationships/hyperlink" Target="http://www.iv3prk.it/user/image/..-rxant.prk_tx3a.pdf" TargetMode="External"/><Relationship Id="rId3" Type="http://schemas.openxmlformats.org/officeDocument/2006/relationships/hyperlink" Target="http://www.contesting.com/_topband/" TargetMode="External"/><Relationship Id="rId7" Type="http://schemas.openxmlformats.org/officeDocument/2006/relationships/hyperlink" Target="http://tx3a.com/docs/TX3A_DOUBLE_HALF_DELTA_LOOP.ZIP" TargetMode="External"/><Relationship Id="rId2" Type="http://schemas.openxmlformats.org/officeDocument/2006/relationships/hyperlink" Target="http://www.devilsfoot.com/Nec/Archive1996/0016.html" TargetMode="External"/><Relationship Id="rId1" Type="http://schemas.openxmlformats.org/officeDocument/2006/relationships/slideLayout" Target="../slideLayouts/slideLayout12.xml"/><Relationship Id="rId6" Type="http://schemas.openxmlformats.org/officeDocument/2006/relationships/hyperlink" Target="http://www.kongsfjord.no/dl/dl.htm" TargetMode="External"/><Relationship Id="rId5" Type="http://schemas.openxmlformats.org/officeDocument/2006/relationships/hyperlink" Target="http://www.n4is.com/" TargetMode="External"/><Relationship Id="rId4" Type="http://schemas.openxmlformats.org/officeDocument/2006/relationships/hyperlink" Target="http://w7iuv.com/"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docs.google.com/viewer?url=patentimages.storage.googleapis.com/pdfs/US2247743.pdf"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groups.yahoo.com/group/thedallasfiles2"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88157" y="2105524"/>
            <a:ext cx="10906812" cy="2830684"/>
          </a:xfrm>
          <a:prstGeom prst="rect">
            <a:avLst/>
          </a:prstGeom>
          <a:solidFill>
            <a:schemeClr val="accent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2051" name="Rectangle 3"/>
          <p:cNvSpPr>
            <a:spLocks noGrp="1" noChangeAspect="1" noChangeArrowheads="1"/>
          </p:cNvSpPr>
          <p:nvPr>
            <p:ph type="ctrTitle"/>
          </p:nvPr>
        </p:nvSpPr>
        <p:spPr>
          <a:xfrm>
            <a:off x="2290712" y="2767622"/>
            <a:ext cx="4346061" cy="1506489"/>
          </a:xfrm>
        </p:spPr>
        <p:txBody>
          <a:bodyPr>
            <a:normAutofit/>
          </a:bodyPr>
          <a:lstStyle/>
          <a:p>
            <a:r>
              <a:rPr lang="en-US" sz="3200" dirty="0"/>
              <a:t>Waller Flag </a:t>
            </a:r>
            <a:br>
              <a:rPr lang="en-US" sz="3200" dirty="0"/>
            </a:br>
            <a:r>
              <a:rPr lang="en-US" sz="3200" dirty="0"/>
              <a:t>RX Antenna 101 </a:t>
            </a:r>
            <a:br>
              <a:rPr lang="en-US" sz="3200" dirty="0"/>
            </a:br>
            <a:r>
              <a:rPr lang="en-US" sz="3200" dirty="0"/>
              <a:t> How to Construct a WF</a:t>
            </a:r>
            <a:endParaRPr lang="en-US" altLang="en-US" sz="3200" dirty="0"/>
          </a:p>
        </p:txBody>
      </p:sp>
      <p:sp>
        <p:nvSpPr>
          <p:cNvPr id="2052" name="Rectangle 4"/>
          <p:cNvSpPr>
            <a:spLocks noGrp="1" noChangeArrowheads="1"/>
          </p:cNvSpPr>
          <p:nvPr>
            <p:ph type="subTitle" idx="1"/>
          </p:nvPr>
        </p:nvSpPr>
        <p:spPr>
          <a:xfrm>
            <a:off x="6248400" y="4800600"/>
            <a:ext cx="3276600" cy="1752600"/>
          </a:xfrm>
        </p:spPr>
        <p:txBody>
          <a:bodyPr/>
          <a:lstStyle/>
          <a:p>
            <a:pPr eaLnBrk="1" hangingPunct="1">
              <a:lnSpc>
                <a:spcPct val="80000"/>
              </a:lnSpc>
            </a:pPr>
            <a:endParaRPr lang="en-US" altLang="en-US" sz="2800" dirty="0"/>
          </a:p>
          <a:p>
            <a:pPr eaLnBrk="1" hangingPunct="1">
              <a:lnSpc>
                <a:spcPct val="80000"/>
              </a:lnSpc>
            </a:pPr>
            <a:endParaRPr lang="en-US" altLang="en-US" sz="2800" dirty="0"/>
          </a:p>
          <a:p>
            <a:pPr eaLnBrk="1" hangingPunct="1">
              <a:lnSpc>
                <a:spcPct val="80000"/>
              </a:lnSpc>
            </a:pPr>
            <a:endParaRPr lang="en-US" altLang="en-US" sz="2800" dirty="0"/>
          </a:p>
          <a:p>
            <a:pPr eaLnBrk="1" hangingPunct="1">
              <a:lnSpc>
                <a:spcPct val="80000"/>
              </a:lnSpc>
            </a:pPr>
            <a:endParaRPr lang="en-US" altLang="en-US" sz="2800" dirty="0"/>
          </a:p>
        </p:txBody>
      </p:sp>
      <p:sp>
        <p:nvSpPr>
          <p:cNvPr id="2053" name="Text Box 5"/>
          <p:cNvSpPr txBox="1">
            <a:spLocks noChangeArrowheads="1"/>
          </p:cNvSpPr>
          <p:nvPr/>
        </p:nvSpPr>
        <p:spPr bwMode="auto">
          <a:xfrm>
            <a:off x="1524000" y="5333564"/>
            <a:ext cx="31400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Jose Carlos       	N4IS</a:t>
            </a:r>
          </a:p>
          <a:p>
            <a:pPr eaLnBrk="1" hangingPunct="1">
              <a:spcBef>
                <a:spcPct val="0"/>
              </a:spcBef>
              <a:buFontTx/>
              <a:buNone/>
            </a:pPr>
            <a:endParaRPr lang="en-US" altLang="en-US" sz="1800" dirty="0"/>
          </a:p>
        </p:txBody>
      </p:sp>
      <p:pic>
        <p:nvPicPr>
          <p:cNvPr id="2" name="Picture 1"/>
          <p:cNvPicPr>
            <a:picLocks noChangeAspect="1"/>
          </p:cNvPicPr>
          <p:nvPr/>
        </p:nvPicPr>
        <p:blipFill>
          <a:blip r:embed="rId3"/>
          <a:stretch>
            <a:fillRect/>
          </a:stretch>
        </p:blipFill>
        <p:spPr>
          <a:xfrm>
            <a:off x="1373171" y="84646"/>
            <a:ext cx="8953500" cy="1885950"/>
          </a:xfrm>
          <a:prstGeom prst="rect">
            <a:avLst/>
          </a:prstGeom>
        </p:spPr>
      </p:pic>
      <p:pic>
        <p:nvPicPr>
          <p:cNvPr id="7" name="Picture 6"/>
          <p:cNvPicPr>
            <a:picLocks noChangeAspect="1"/>
          </p:cNvPicPr>
          <p:nvPr/>
        </p:nvPicPr>
        <p:blipFill>
          <a:blip r:embed="rId4"/>
          <a:stretch>
            <a:fillRect/>
          </a:stretch>
        </p:blipFill>
        <p:spPr>
          <a:xfrm>
            <a:off x="7352907" y="2105525"/>
            <a:ext cx="4242062" cy="2830684"/>
          </a:xfrm>
          <a:prstGeom prst="rect">
            <a:avLst/>
          </a:prstGeom>
        </p:spPr>
      </p:pic>
      <p:sp>
        <p:nvSpPr>
          <p:cNvPr id="8" name="Date Placeholder 7"/>
          <p:cNvSpPr>
            <a:spLocks noGrp="1"/>
          </p:cNvSpPr>
          <p:nvPr>
            <p:ph type="dt" sz="half" idx="10"/>
          </p:nvPr>
        </p:nvSpPr>
        <p:spPr/>
        <p:txBody>
          <a:bodyPr/>
          <a:lstStyle/>
          <a:p>
            <a:r>
              <a:rPr lang="en-US" dirty="0"/>
              <a:t>2/16/2017</a:t>
            </a:r>
            <a:endParaRPr lang="pt-BR" dirty="0"/>
          </a:p>
        </p:txBody>
      </p:sp>
      <p:sp>
        <p:nvSpPr>
          <p:cNvPr id="9" name="Footer Placeholder 8"/>
          <p:cNvSpPr>
            <a:spLocks noGrp="1"/>
          </p:cNvSpPr>
          <p:nvPr>
            <p:ph type="ftr" sz="quarter" idx="11"/>
          </p:nvPr>
        </p:nvSpPr>
        <p:spPr>
          <a:xfrm>
            <a:off x="4038599" y="6356350"/>
            <a:ext cx="6425153" cy="365125"/>
          </a:xfrm>
        </p:spPr>
        <p:txBody>
          <a:bodyPr/>
          <a:lstStyle/>
          <a:p>
            <a:r>
              <a:rPr lang="en-US" dirty="0"/>
              <a:t>World Wide Radio Operators Foundation                        Copyright   ©   Reserved  N4IS JC DASILVA</a:t>
            </a:r>
            <a:endParaRPr lang="pt-BR" dirty="0"/>
          </a:p>
        </p:txBody>
      </p:sp>
      <p:sp>
        <p:nvSpPr>
          <p:cNvPr id="10" name="Slide Number Placeholder 9"/>
          <p:cNvSpPr>
            <a:spLocks noGrp="1"/>
          </p:cNvSpPr>
          <p:nvPr>
            <p:ph type="sldNum" sz="quarter" idx="12"/>
          </p:nvPr>
        </p:nvSpPr>
        <p:spPr/>
        <p:txBody>
          <a:bodyPr/>
          <a:lstStyle/>
          <a:p>
            <a:fld id="{25EC0662-C021-4444-9065-FE36EB483ADF}" type="slidenum">
              <a:rPr lang="pt-BR" smtClean="0"/>
              <a:t>1</a:t>
            </a:fld>
            <a:endParaRPr lang="pt-BR" dirty="0"/>
          </a:p>
        </p:txBody>
      </p:sp>
    </p:spTree>
    <p:extLst>
      <p:ext uri="{BB962C8B-B14F-4D97-AF65-F5344CB8AC3E}">
        <p14:creationId xmlns:p14="http://schemas.microsoft.com/office/powerpoint/2010/main" val="1395987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dirty="0"/>
              <a:t>2/16/2017</a:t>
            </a:r>
          </a:p>
        </p:txBody>
      </p:sp>
      <p:sp>
        <p:nvSpPr>
          <p:cNvPr id="6" name="Footer Placeholder 5"/>
          <p:cNvSpPr>
            <a:spLocks noGrp="1"/>
          </p:cNvSpPr>
          <p:nvPr>
            <p:ph type="ftr" sz="quarter" idx="11"/>
          </p:nvPr>
        </p:nvSpPr>
        <p:spPr/>
        <p:txBody>
          <a:bodyPr/>
          <a:lstStyle/>
          <a:p>
            <a:pPr>
              <a:defRPr/>
            </a:pPr>
            <a:r>
              <a:rPr lang="en-US" dirty="0"/>
              <a:t>World Wide Radio Operators Foundation                        Copyright   ©   Reserved  N4IS JC DASILVA</a:t>
            </a:r>
          </a:p>
        </p:txBody>
      </p:sp>
      <p:sp>
        <p:nvSpPr>
          <p:cNvPr id="7" name="Slide Number Placeholder 6"/>
          <p:cNvSpPr>
            <a:spLocks noGrp="1"/>
          </p:cNvSpPr>
          <p:nvPr>
            <p:ph type="sldNum" sz="quarter" idx="12"/>
          </p:nvPr>
        </p:nvSpPr>
        <p:spPr/>
        <p:txBody>
          <a:bodyPr/>
          <a:lstStyle/>
          <a:p>
            <a:pPr>
              <a:defRPr/>
            </a:pPr>
            <a:fld id="{2D55A884-972E-43AB-BF2D-4F054B21FA56}" type="slidenum">
              <a:rPr lang="en-US" altLang="en-US" smtClean="0"/>
              <a:pPr>
                <a:defRPr/>
              </a:pPr>
              <a:t>10</a:t>
            </a:fld>
            <a:endParaRPr lang="en-US" altLang="en-US" dirty="0"/>
          </a:p>
        </p:txBody>
      </p:sp>
      <p:sp>
        <p:nvSpPr>
          <p:cNvPr id="8" name="Rectangle 2"/>
          <p:cNvSpPr>
            <a:spLocks noGrp="1" noChangeArrowheads="1"/>
          </p:cNvSpPr>
          <p:nvPr>
            <p:ph type="title"/>
          </p:nvPr>
        </p:nvSpPr>
        <p:spPr>
          <a:xfrm>
            <a:off x="632298" y="340757"/>
            <a:ext cx="10972800" cy="706992"/>
          </a:xfrm>
          <a:solidFill>
            <a:srgbClr val="FFFF00">
              <a:alpha val="58038"/>
            </a:srgbClr>
          </a:solidFill>
          <a:ln w="28575">
            <a:solidFill>
              <a:srgbClr val="FF0000"/>
            </a:solidFill>
            <a:miter lim="800000"/>
            <a:headEnd/>
            <a:tailEnd/>
          </a:ln>
        </p:spPr>
        <p:txBody>
          <a:bodyPr>
            <a:normAutofit/>
          </a:bodyPr>
          <a:lstStyle/>
          <a:p>
            <a:pPr algn="ctr"/>
            <a:r>
              <a:rPr lang="en-US" altLang="en-US" sz="2800" b="1" dirty="0">
                <a:latin typeface="Arial" panose="020B0604020202020204" pitchFamily="34" charset="0"/>
                <a:cs typeface="Arial" panose="020B0604020202020204" pitchFamily="34" charset="0"/>
              </a:rPr>
              <a:t>N4IS Big WF</a:t>
            </a:r>
          </a:p>
        </p:txBody>
      </p:sp>
      <p:sp>
        <p:nvSpPr>
          <p:cNvPr id="9" name="TextBox 8"/>
          <p:cNvSpPr txBox="1"/>
          <p:nvPr/>
        </p:nvSpPr>
        <p:spPr>
          <a:xfrm>
            <a:off x="1258529" y="1318282"/>
            <a:ext cx="10365595" cy="369332"/>
          </a:xfrm>
          <a:prstGeom prst="rect">
            <a:avLst/>
          </a:prstGeom>
          <a:noFill/>
        </p:spPr>
        <p:txBody>
          <a:bodyPr wrap="none" rtlCol="0">
            <a:spAutoFit/>
          </a:bodyPr>
          <a:lstStyle/>
          <a:p>
            <a:r>
              <a:rPr lang="en-US" dirty="0"/>
              <a:t>JC worked 4W6A on 160 direct path using the Big Waller Flag bellow, excellent results for more than 10 years.</a:t>
            </a:r>
          </a:p>
        </p:txBody>
      </p:sp>
      <p:pic>
        <p:nvPicPr>
          <p:cNvPr id="10" name="Picture 3"/>
          <p:cNvPicPr>
            <a:picLocks noChangeAspect="1" noChangeArrowheads="1"/>
          </p:cNvPicPr>
          <p:nvPr/>
        </p:nvPicPr>
        <p:blipFill>
          <a:blip r:embed="rId3" cstate="print"/>
          <a:srcRect/>
          <a:stretch>
            <a:fillRect/>
          </a:stretch>
        </p:blipFill>
        <p:spPr bwMode="auto">
          <a:xfrm>
            <a:off x="2133602" y="1958148"/>
            <a:ext cx="7039896" cy="4576002"/>
          </a:xfrm>
          <a:prstGeom prst="rect">
            <a:avLst/>
          </a:prstGeom>
          <a:noFill/>
        </p:spPr>
      </p:pic>
    </p:spTree>
    <p:extLst>
      <p:ext uri="{BB962C8B-B14F-4D97-AF65-F5344CB8AC3E}">
        <p14:creationId xmlns:p14="http://schemas.microsoft.com/office/powerpoint/2010/main" val="1363778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dirty="0"/>
              <a:t>2/16/2017</a:t>
            </a:r>
          </a:p>
        </p:txBody>
      </p:sp>
      <p:sp>
        <p:nvSpPr>
          <p:cNvPr id="6" name="Footer Placeholder 5"/>
          <p:cNvSpPr>
            <a:spLocks noGrp="1"/>
          </p:cNvSpPr>
          <p:nvPr>
            <p:ph type="ftr" sz="quarter" idx="11"/>
          </p:nvPr>
        </p:nvSpPr>
        <p:spPr/>
        <p:txBody>
          <a:bodyPr/>
          <a:lstStyle/>
          <a:p>
            <a:pPr>
              <a:defRPr/>
            </a:pPr>
            <a:r>
              <a:rPr lang="en-US" dirty="0"/>
              <a:t>World Wide Radio Operators Foundation                        Copyright   ©   Reserved  N4IS JC DASILVA</a:t>
            </a:r>
          </a:p>
        </p:txBody>
      </p:sp>
      <p:sp>
        <p:nvSpPr>
          <p:cNvPr id="7" name="Slide Number Placeholder 6"/>
          <p:cNvSpPr>
            <a:spLocks noGrp="1"/>
          </p:cNvSpPr>
          <p:nvPr>
            <p:ph type="sldNum" sz="quarter" idx="12"/>
          </p:nvPr>
        </p:nvSpPr>
        <p:spPr/>
        <p:txBody>
          <a:bodyPr/>
          <a:lstStyle/>
          <a:p>
            <a:pPr>
              <a:defRPr/>
            </a:pPr>
            <a:fld id="{2D55A884-972E-43AB-BF2D-4F054B21FA56}" type="slidenum">
              <a:rPr lang="en-US" altLang="en-US" smtClean="0"/>
              <a:pPr>
                <a:defRPr/>
              </a:pPr>
              <a:t>11</a:t>
            </a:fld>
            <a:endParaRPr lang="en-US" altLang="en-US" dirty="0"/>
          </a:p>
        </p:txBody>
      </p:sp>
      <p:sp>
        <p:nvSpPr>
          <p:cNvPr id="9" name="Rectangle 2"/>
          <p:cNvSpPr>
            <a:spLocks noGrp="1" noChangeArrowheads="1"/>
          </p:cNvSpPr>
          <p:nvPr>
            <p:ph type="title"/>
          </p:nvPr>
        </p:nvSpPr>
        <p:spPr>
          <a:xfrm>
            <a:off x="609600" y="274638"/>
            <a:ext cx="10972800" cy="658812"/>
          </a:xfrm>
          <a:solidFill>
            <a:srgbClr val="FFFF00">
              <a:alpha val="58038"/>
            </a:srgbClr>
          </a:solidFill>
          <a:ln w="28575">
            <a:solidFill>
              <a:srgbClr val="FF0000"/>
            </a:solidFill>
            <a:miter lim="800000"/>
            <a:headEnd/>
            <a:tailEnd/>
          </a:ln>
        </p:spPr>
        <p:txBody>
          <a:bodyPr>
            <a:normAutofit/>
          </a:bodyPr>
          <a:lstStyle/>
          <a:p>
            <a:pPr algn="ctr"/>
            <a:r>
              <a:rPr lang="en-US" altLang="en-US" sz="2800" b="1" dirty="0">
                <a:latin typeface="Arial" panose="020B0604020202020204" pitchFamily="34" charset="0"/>
                <a:cs typeface="Arial" panose="020B0604020202020204" pitchFamily="34" charset="0"/>
              </a:rPr>
              <a:t>Aluminum Oxide is not a conductor and forms diodes</a:t>
            </a:r>
          </a:p>
        </p:txBody>
      </p:sp>
      <p:pic>
        <p:nvPicPr>
          <p:cNvPr id="2" name="Picture 1"/>
          <p:cNvPicPr>
            <a:picLocks noChangeAspect="1"/>
          </p:cNvPicPr>
          <p:nvPr/>
        </p:nvPicPr>
        <p:blipFill>
          <a:blip r:embed="rId3"/>
          <a:stretch>
            <a:fillRect/>
          </a:stretch>
        </p:blipFill>
        <p:spPr>
          <a:xfrm>
            <a:off x="609600" y="1291417"/>
            <a:ext cx="2106639" cy="2023283"/>
          </a:xfrm>
          <a:prstGeom prst="rect">
            <a:avLst/>
          </a:prstGeom>
        </p:spPr>
      </p:pic>
      <p:pic>
        <p:nvPicPr>
          <p:cNvPr id="3" name="Picture 2"/>
          <p:cNvPicPr>
            <a:picLocks noChangeAspect="1"/>
          </p:cNvPicPr>
          <p:nvPr/>
        </p:nvPicPr>
        <p:blipFill>
          <a:blip r:embed="rId4"/>
          <a:stretch>
            <a:fillRect/>
          </a:stretch>
        </p:blipFill>
        <p:spPr>
          <a:xfrm>
            <a:off x="609600" y="4073457"/>
            <a:ext cx="2106639" cy="1582320"/>
          </a:xfrm>
          <a:prstGeom prst="rect">
            <a:avLst/>
          </a:prstGeom>
        </p:spPr>
      </p:pic>
      <p:pic>
        <p:nvPicPr>
          <p:cNvPr id="4" name="Picture 3"/>
          <p:cNvPicPr>
            <a:picLocks noChangeAspect="1"/>
          </p:cNvPicPr>
          <p:nvPr/>
        </p:nvPicPr>
        <p:blipFill>
          <a:blip r:embed="rId5"/>
          <a:stretch>
            <a:fillRect/>
          </a:stretch>
        </p:blipFill>
        <p:spPr>
          <a:xfrm>
            <a:off x="3148281" y="4073457"/>
            <a:ext cx="2065744" cy="1567670"/>
          </a:xfrm>
          <a:prstGeom prst="rect">
            <a:avLst/>
          </a:prstGeom>
        </p:spPr>
      </p:pic>
      <p:pic>
        <p:nvPicPr>
          <p:cNvPr id="8" name="Picture 7"/>
          <p:cNvPicPr>
            <a:picLocks noChangeAspect="1"/>
          </p:cNvPicPr>
          <p:nvPr/>
        </p:nvPicPr>
        <p:blipFill>
          <a:blip r:embed="rId6"/>
          <a:stretch>
            <a:fillRect/>
          </a:stretch>
        </p:blipFill>
        <p:spPr>
          <a:xfrm>
            <a:off x="3065124" y="1291418"/>
            <a:ext cx="3590925" cy="1077314"/>
          </a:xfrm>
          <a:prstGeom prst="rect">
            <a:avLst/>
          </a:prstGeom>
        </p:spPr>
      </p:pic>
      <p:sp>
        <p:nvSpPr>
          <p:cNvPr id="10" name="TextBox 9"/>
          <p:cNvSpPr txBox="1"/>
          <p:nvPr/>
        </p:nvSpPr>
        <p:spPr>
          <a:xfrm>
            <a:off x="7782668" y="1291417"/>
            <a:ext cx="3799732" cy="646331"/>
          </a:xfrm>
          <a:prstGeom prst="rect">
            <a:avLst/>
          </a:prstGeom>
          <a:solidFill>
            <a:srgbClr val="FF0000"/>
          </a:solidFill>
        </p:spPr>
        <p:txBody>
          <a:bodyPr wrap="square" rtlCol="0">
            <a:spAutoFit/>
          </a:bodyPr>
          <a:lstStyle/>
          <a:p>
            <a:pPr algn="ctr"/>
            <a:r>
              <a:rPr lang="en-US" b="1" dirty="0">
                <a:solidFill>
                  <a:schemeClr val="bg1"/>
                </a:solidFill>
              </a:rPr>
              <a:t>Mixing different metals generate a HUGE NOISE on 160m </a:t>
            </a:r>
          </a:p>
        </p:txBody>
      </p:sp>
      <p:sp>
        <p:nvSpPr>
          <p:cNvPr id="11" name="TextBox 10"/>
          <p:cNvSpPr txBox="1"/>
          <p:nvPr/>
        </p:nvSpPr>
        <p:spPr>
          <a:xfrm>
            <a:off x="7782668" y="2638175"/>
            <a:ext cx="3799732" cy="3046988"/>
          </a:xfrm>
          <a:prstGeom prst="rect">
            <a:avLst/>
          </a:prstGeom>
          <a:solidFill>
            <a:schemeClr val="accent3">
              <a:lumMod val="20000"/>
              <a:lumOff val="80000"/>
            </a:schemeClr>
          </a:solidFill>
          <a:ln w="38100">
            <a:solidFill>
              <a:srgbClr val="002060"/>
            </a:solidFill>
          </a:ln>
          <a:effectLst>
            <a:outerShdw blurRad="50800" dist="38100" algn="l" rotWithShape="0">
              <a:prstClr val="black">
                <a:alpha val="40000"/>
              </a:prstClr>
            </a:outerShdw>
          </a:effectLst>
          <a:scene3d>
            <a:camera prst="obliqueTopRight"/>
            <a:lightRig rig="threePt" dir="t"/>
          </a:scene3d>
          <a:sp3d>
            <a:bevelT prst="relaxedInset"/>
          </a:sp3d>
        </p:spPr>
        <p:txBody>
          <a:bodyPr wrap="square" rtlCol="0">
            <a:spAutoFit/>
          </a:bodyPr>
          <a:lstStyle/>
          <a:p>
            <a:pPr algn="ctr"/>
            <a:r>
              <a:rPr lang="en-US" sz="2400" dirty="0"/>
              <a:t>RF energy near sunset is intense, some TX antennas can  show several milliwatt  of signals</a:t>
            </a:r>
          </a:p>
          <a:p>
            <a:pPr algn="ctr"/>
            <a:r>
              <a:rPr lang="en-US" sz="2400" dirty="0"/>
              <a:t>diodes generate  intermodulation, raspy, and  </a:t>
            </a:r>
          </a:p>
          <a:p>
            <a:pPr algn="ctr"/>
            <a:r>
              <a:rPr lang="en-US" sz="2400" b="1" dirty="0"/>
              <a:t>rough noise on 160m </a:t>
            </a:r>
            <a:endParaRPr lang="en-US" sz="2400" dirty="0"/>
          </a:p>
        </p:txBody>
      </p:sp>
      <p:sp>
        <p:nvSpPr>
          <p:cNvPr id="12" name="Rectangle 2"/>
          <p:cNvSpPr txBox="1">
            <a:spLocks noChangeArrowheads="1"/>
          </p:cNvSpPr>
          <p:nvPr/>
        </p:nvSpPr>
        <p:spPr>
          <a:xfrm>
            <a:off x="3065124" y="2638175"/>
            <a:ext cx="4154282" cy="1219722"/>
          </a:xfrm>
          <a:prstGeom prst="rect">
            <a:avLst/>
          </a:prstGeom>
          <a:solidFill>
            <a:srgbClr val="FFFF00">
              <a:alpha val="58038"/>
            </a:srgbClr>
          </a:solidFill>
          <a:ln w="28575">
            <a:solidFill>
              <a:srgbClr val="FF0000"/>
            </a:solidFill>
            <a:miter lim="800000"/>
            <a:headEnd/>
            <a:tailEn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latin typeface="Arial" panose="020B0604020202020204" pitchFamily="34" charset="0"/>
                <a:cs typeface="Arial" panose="020B0604020202020204" pitchFamily="34" charset="0"/>
              </a:rPr>
              <a:t>Fiberglass poles and</a:t>
            </a:r>
          </a:p>
          <a:p>
            <a:pPr algn="ctr"/>
            <a:r>
              <a:rPr lang="en-US" altLang="en-US" sz="2800" b="1" dirty="0">
                <a:latin typeface="Arial" panose="020B0604020202020204" pitchFamily="34" charset="0"/>
                <a:cs typeface="Arial" panose="020B0604020202020204" pitchFamily="34" charset="0"/>
              </a:rPr>
              <a:t> #13 - # 18  copper wire</a:t>
            </a:r>
          </a:p>
        </p:txBody>
      </p:sp>
      <p:sp>
        <p:nvSpPr>
          <p:cNvPr id="13" name="Left Arrow 12"/>
          <p:cNvSpPr/>
          <p:nvPr/>
        </p:nvSpPr>
        <p:spPr>
          <a:xfrm>
            <a:off x="5451564" y="4127339"/>
            <a:ext cx="1767842" cy="15137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LAST ONE YEAR  MAX.</a:t>
            </a:r>
          </a:p>
        </p:txBody>
      </p:sp>
    </p:spTree>
    <p:extLst>
      <p:ext uri="{BB962C8B-B14F-4D97-AF65-F5344CB8AC3E}">
        <p14:creationId xmlns:p14="http://schemas.microsoft.com/office/powerpoint/2010/main" val="1616152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3652837" y="5233010"/>
            <a:ext cx="2447925" cy="342900"/>
          </a:xfrm>
          <a:prstGeom prst="rect">
            <a:avLst/>
          </a:prstGeom>
        </p:spPr>
      </p:pic>
      <p:sp>
        <p:nvSpPr>
          <p:cNvPr id="5" name="Date Placeholder 4"/>
          <p:cNvSpPr>
            <a:spLocks noGrp="1"/>
          </p:cNvSpPr>
          <p:nvPr>
            <p:ph type="dt" sz="half" idx="10"/>
          </p:nvPr>
        </p:nvSpPr>
        <p:spPr/>
        <p:txBody>
          <a:bodyPr/>
          <a:lstStyle/>
          <a:p>
            <a:pPr>
              <a:defRPr/>
            </a:pPr>
            <a:r>
              <a:rPr lang="en-US" dirty="0"/>
              <a:t>2/16/2017</a:t>
            </a:r>
          </a:p>
        </p:txBody>
      </p:sp>
      <p:sp>
        <p:nvSpPr>
          <p:cNvPr id="6" name="Footer Placeholder 5"/>
          <p:cNvSpPr>
            <a:spLocks noGrp="1"/>
          </p:cNvSpPr>
          <p:nvPr>
            <p:ph type="ftr" sz="quarter" idx="11"/>
          </p:nvPr>
        </p:nvSpPr>
        <p:spPr/>
        <p:txBody>
          <a:bodyPr/>
          <a:lstStyle/>
          <a:p>
            <a:pPr>
              <a:defRPr/>
            </a:pPr>
            <a:r>
              <a:rPr lang="en-US" dirty="0"/>
              <a:t>World Wide Radio Operators Foundation                        Copyright   ©   Reserved  N4IS JC DASILVA</a:t>
            </a:r>
          </a:p>
        </p:txBody>
      </p:sp>
      <p:sp>
        <p:nvSpPr>
          <p:cNvPr id="7" name="Slide Number Placeholder 6"/>
          <p:cNvSpPr>
            <a:spLocks noGrp="1"/>
          </p:cNvSpPr>
          <p:nvPr>
            <p:ph type="sldNum" sz="quarter" idx="12"/>
          </p:nvPr>
        </p:nvSpPr>
        <p:spPr/>
        <p:txBody>
          <a:bodyPr/>
          <a:lstStyle/>
          <a:p>
            <a:pPr>
              <a:defRPr/>
            </a:pPr>
            <a:fld id="{2D55A884-972E-43AB-BF2D-4F054B21FA56}" type="slidenum">
              <a:rPr lang="en-US" altLang="en-US" smtClean="0"/>
              <a:pPr>
                <a:defRPr/>
              </a:pPr>
              <a:t>12</a:t>
            </a:fld>
            <a:endParaRPr lang="en-US" altLang="en-US" dirty="0"/>
          </a:p>
        </p:txBody>
      </p:sp>
      <p:pic>
        <p:nvPicPr>
          <p:cNvPr id="8" name="Picture 7"/>
          <p:cNvPicPr>
            <a:picLocks noChangeAspect="1"/>
          </p:cNvPicPr>
          <p:nvPr/>
        </p:nvPicPr>
        <p:blipFill>
          <a:blip r:embed="rId4"/>
          <a:stretch>
            <a:fillRect/>
          </a:stretch>
        </p:blipFill>
        <p:spPr>
          <a:xfrm>
            <a:off x="609600" y="1595439"/>
            <a:ext cx="4972050" cy="2343150"/>
          </a:xfrm>
          <a:prstGeom prst="rect">
            <a:avLst/>
          </a:prstGeom>
        </p:spPr>
      </p:pic>
      <p:pic>
        <p:nvPicPr>
          <p:cNvPr id="9" name="Picture 8"/>
          <p:cNvPicPr>
            <a:picLocks noChangeAspect="1"/>
          </p:cNvPicPr>
          <p:nvPr/>
        </p:nvPicPr>
        <p:blipFill>
          <a:blip r:embed="rId3"/>
          <a:stretch>
            <a:fillRect/>
          </a:stretch>
        </p:blipFill>
        <p:spPr>
          <a:xfrm>
            <a:off x="6929437" y="1828800"/>
            <a:ext cx="2447925" cy="342900"/>
          </a:xfrm>
          <a:prstGeom prst="rect">
            <a:avLst/>
          </a:prstGeom>
        </p:spPr>
      </p:pic>
      <p:pic>
        <p:nvPicPr>
          <p:cNvPr id="10" name="Picture 9"/>
          <p:cNvPicPr>
            <a:picLocks noChangeAspect="1"/>
          </p:cNvPicPr>
          <p:nvPr/>
        </p:nvPicPr>
        <p:blipFill>
          <a:blip r:embed="rId3"/>
          <a:stretch>
            <a:fillRect/>
          </a:stretch>
        </p:blipFill>
        <p:spPr>
          <a:xfrm>
            <a:off x="6996112" y="3324224"/>
            <a:ext cx="2447925" cy="342900"/>
          </a:xfrm>
          <a:prstGeom prst="rect">
            <a:avLst/>
          </a:prstGeom>
        </p:spPr>
      </p:pic>
      <p:sp>
        <p:nvSpPr>
          <p:cNvPr id="11" name="Right Arrow 10"/>
          <p:cNvSpPr/>
          <p:nvPr/>
        </p:nvSpPr>
        <p:spPr>
          <a:xfrm>
            <a:off x="7629525" y="1690689"/>
            <a:ext cx="295275" cy="1381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a:off x="7672387" y="3196196"/>
            <a:ext cx="295275" cy="1381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a:off x="7672387" y="3748882"/>
            <a:ext cx="295275" cy="1381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rot="10800000">
            <a:off x="7629525" y="2107407"/>
            <a:ext cx="295275" cy="13811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a:off x="6996112" y="3667124"/>
            <a:ext cx="2447925" cy="952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350776" y="4018495"/>
            <a:ext cx="5208990" cy="369332"/>
          </a:xfrm>
          <a:prstGeom prst="rect">
            <a:avLst/>
          </a:prstGeom>
          <a:noFill/>
        </p:spPr>
        <p:txBody>
          <a:bodyPr wrap="none" rtlCol="0">
            <a:spAutoFit/>
          </a:bodyPr>
          <a:lstStyle/>
          <a:p>
            <a:r>
              <a:rPr lang="en-US" dirty="0"/>
              <a:t>DO NOT RUN TWISTED PAIR NEAR GROUND or METAL</a:t>
            </a:r>
          </a:p>
        </p:txBody>
      </p:sp>
      <p:sp>
        <p:nvSpPr>
          <p:cNvPr id="19" name="TextBox 18"/>
          <p:cNvSpPr txBox="1"/>
          <p:nvPr/>
        </p:nvSpPr>
        <p:spPr>
          <a:xfrm>
            <a:off x="9723554" y="1759744"/>
            <a:ext cx="1251625" cy="369332"/>
          </a:xfrm>
          <a:prstGeom prst="rect">
            <a:avLst/>
          </a:prstGeom>
          <a:noFill/>
        </p:spPr>
        <p:txBody>
          <a:bodyPr wrap="none" rtlCol="0">
            <a:spAutoFit/>
          </a:bodyPr>
          <a:lstStyle/>
          <a:p>
            <a:r>
              <a:rPr lang="en-US" dirty="0"/>
              <a:t>BALANCED </a:t>
            </a:r>
          </a:p>
        </p:txBody>
      </p:sp>
      <p:sp>
        <p:nvSpPr>
          <p:cNvPr id="20" name="TextBox 19"/>
          <p:cNvSpPr txBox="1"/>
          <p:nvPr/>
        </p:nvSpPr>
        <p:spPr>
          <a:xfrm>
            <a:off x="9487355" y="2884357"/>
            <a:ext cx="1724025" cy="923330"/>
          </a:xfrm>
          <a:prstGeom prst="rect">
            <a:avLst/>
          </a:prstGeom>
          <a:noFill/>
        </p:spPr>
        <p:txBody>
          <a:bodyPr wrap="square" rtlCol="0">
            <a:spAutoFit/>
          </a:bodyPr>
          <a:lstStyle/>
          <a:p>
            <a:pPr algn="ctr"/>
            <a:r>
              <a:rPr lang="en-US" dirty="0"/>
              <a:t>Imbalance capacitance to the ground </a:t>
            </a:r>
          </a:p>
        </p:txBody>
      </p:sp>
      <p:sp>
        <p:nvSpPr>
          <p:cNvPr id="21" name="Rectangle 20"/>
          <p:cNvSpPr/>
          <p:nvPr/>
        </p:nvSpPr>
        <p:spPr>
          <a:xfrm>
            <a:off x="1190625" y="4514850"/>
            <a:ext cx="1752600" cy="174307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p:cNvPicPr>
            <a:picLocks noChangeAspect="1"/>
          </p:cNvPicPr>
          <p:nvPr/>
        </p:nvPicPr>
        <p:blipFill>
          <a:blip r:embed="rId5"/>
          <a:stretch>
            <a:fillRect/>
          </a:stretch>
        </p:blipFill>
        <p:spPr>
          <a:xfrm>
            <a:off x="6096000" y="4508501"/>
            <a:ext cx="1786283" cy="1774090"/>
          </a:xfrm>
          <a:prstGeom prst="rect">
            <a:avLst/>
          </a:prstGeom>
        </p:spPr>
      </p:pic>
      <p:pic>
        <p:nvPicPr>
          <p:cNvPr id="23" name="Picture 22"/>
          <p:cNvPicPr>
            <a:picLocks noChangeAspect="1"/>
          </p:cNvPicPr>
          <p:nvPr/>
        </p:nvPicPr>
        <p:blipFill>
          <a:blip r:embed="rId3"/>
          <a:stretch>
            <a:fillRect/>
          </a:stretch>
        </p:blipFill>
        <p:spPr>
          <a:xfrm>
            <a:off x="1262062" y="5224096"/>
            <a:ext cx="2447925" cy="342900"/>
          </a:xfrm>
          <a:prstGeom prst="rect">
            <a:avLst/>
          </a:prstGeom>
        </p:spPr>
      </p:pic>
      <p:sp>
        <p:nvSpPr>
          <p:cNvPr id="24" name="Rectangle 23"/>
          <p:cNvSpPr/>
          <p:nvPr/>
        </p:nvSpPr>
        <p:spPr>
          <a:xfrm>
            <a:off x="1076325" y="5153025"/>
            <a:ext cx="228600" cy="447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5981700" y="5176471"/>
            <a:ext cx="228600" cy="447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3559968" y="5133242"/>
            <a:ext cx="228600" cy="447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1504950" y="5762625"/>
            <a:ext cx="481222" cy="369332"/>
          </a:xfrm>
          <a:prstGeom prst="rect">
            <a:avLst/>
          </a:prstGeom>
          <a:noFill/>
        </p:spPr>
        <p:txBody>
          <a:bodyPr wrap="none" rtlCol="0">
            <a:spAutoFit/>
          </a:bodyPr>
          <a:lstStyle/>
          <a:p>
            <a:r>
              <a:rPr lang="en-US" dirty="0"/>
              <a:t>9:1</a:t>
            </a:r>
          </a:p>
        </p:txBody>
      </p:sp>
      <p:sp>
        <p:nvSpPr>
          <p:cNvPr id="29" name="TextBox 28"/>
          <p:cNvSpPr txBox="1"/>
          <p:nvPr/>
        </p:nvSpPr>
        <p:spPr>
          <a:xfrm>
            <a:off x="6353175" y="5698093"/>
            <a:ext cx="481222" cy="369332"/>
          </a:xfrm>
          <a:prstGeom prst="rect">
            <a:avLst/>
          </a:prstGeom>
          <a:noFill/>
        </p:spPr>
        <p:txBody>
          <a:bodyPr wrap="none" rtlCol="0">
            <a:spAutoFit/>
          </a:bodyPr>
          <a:lstStyle/>
          <a:p>
            <a:r>
              <a:rPr lang="en-US" dirty="0"/>
              <a:t>9:1</a:t>
            </a:r>
          </a:p>
        </p:txBody>
      </p:sp>
      <p:sp>
        <p:nvSpPr>
          <p:cNvPr id="30" name="TextBox 29"/>
          <p:cNvSpPr txBox="1"/>
          <p:nvPr/>
        </p:nvSpPr>
        <p:spPr>
          <a:xfrm>
            <a:off x="3483664" y="4730206"/>
            <a:ext cx="481222" cy="369332"/>
          </a:xfrm>
          <a:prstGeom prst="rect">
            <a:avLst/>
          </a:prstGeom>
          <a:noFill/>
        </p:spPr>
        <p:txBody>
          <a:bodyPr wrap="none" rtlCol="0">
            <a:spAutoFit/>
          </a:bodyPr>
          <a:lstStyle/>
          <a:p>
            <a:r>
              <a:rPr lang="en-US" dirty="0"/>
              <a:t>1:1</a:t>
            </a:r>
          </a:p>
        </p:txBody>
      </p:sp>
      <p:sp>
        <p:nvSpPr>
          <p:cNvPr id="31" name="Rectangle 30"/>
          <p:cNvSpPr/>
          <p:nvPr/>
        </p:nvSpPr>
        <p:spPr>
          <a:xfrm>
            <a:off x="4362450" y="4407932"/>
            <a:ext cx="66675" cy="2313543"/>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3671013" y="4092234"/>
            <a:ext cx="1349537" cy="646331"/>
          </a:xfrm>
          <a:prstGeom prst="rect">
            <a:avLst/>
          </a:prstGeom>
          <a:noFill/>
        </p:spPr>
        <p:txBody>
          <a:bodyPr wrap="none" rtlCol="0">
            <a:spAutoFit/>
          </a:bodyPr>
          <a:lstStyle/>
          <a:p>
            <a:r>
              <a:rPr lang="en-US" dirty="0"/>
              <a:t>FIBERGLASS </a:t>
            </a:r>
          </a:p>
          <a:p>
            <a:r>
              <a:rPr lang="en-US" dirty="0"/>
              <a:t>MAST</a:t>
            </a:r>
          </a:p>
        </p:txBody>
      </p:sp>
      <p:sp>
        <p:nvSpPr>
          <p:cNvPr id="34" name="Rectangle 2"/>
          <p:cNvSpPr>
            <a:spLocks noGrp="1" noChangeArrowheads="1"/>
          </p:cNvSpPr>
          <p:nvPr>
            <p:ph type="title"/>
          </p:nvPr>
        </p:nvSpPr>
        <p:spPr>
          <a:xfrm>
            <a:off x="633743" y="344031"/>
            <a:ext cx="10926023" cy="669957"/>
          </a:xfrm>
          <a:solidFill>
            <a:srgbClr val="FFFF00">
              <a:alpha val="58000"/>
            </a:srgbClr>
          </a:solidFill>
          <a:ln w="38100">
            <a:solidFill>
              <a:srgbClr val="FF0000"/>
            </a:solidFill>
          </a:ln>
        </p:spPr>
        <p:txBody>
          <a:bodyPr>
            <a:normAutofit/>
          </a:bodyPr>
          <a:lstStyle/>
          <a:p>
            <a:pPr algn="ctr"/>
            <a:r>
              <a:rPr lang="en-US" sz="2800" b="1" dirty="0">
                <a:latin typeface="Arial" panose="020B0604020202020204" pitchFamily="34" charset="0"/>
                <a:cs typeface="Arial" panose="020B0604020202020204" pitchFamily="34" charset="0"/>
              </a:rPr>
              <a:t>Waller Flag phasing lines</a:t>
            </a:r>
          </a:p>
        </p:txBody>
      </p:sp>
      <p:sp>
        <p:nvSpPr>
          <p:cNvPr id="35" name="TextBox 34"/>
          <p:cNvSpPr txBox="1"/>
          <p:nvPr/>
        </p:nvSpPr>
        <p:spPr>
          <a:xfrm>
            <a:off x="3281976" y="5815784"/>
            <a:ext cx="989373" cy="369332"/>
          </a:xfrm>
          <a:prstGeom prst="rect">
            <a:avLst/>
          </a:prstGeom>
          <a:noFill/>
        </p:spPr>
        <p:txBody>
          <a:bodyPr wrap="none" rtlCol="0">
            <a:spAutoFit/>
          </a:bodyPr>
          <a:lstStyle/>
          <a:p>
            <a:r>
              <a:rPr lang="en-US" dirty="0"/>
              <a:t>50 ohms</a:t>
            </a:r>
          </a:p>
        </p:txBody>
      </p:sp>
      <p:sp>
        <p:nvSpPr>
          <p:cNvPr id="36" name="TextBox 35"/>
          <p:cNvSpPr txBox="1"/>
          <p:nvPr/>
        </p:nvSpPr>
        <p:spPr>
          <a:xfrm>
            <a:off x="1628775" y="4941616"/>
            <a:ext cx="1106393" cy="369332"/>
          </a:xfrm>
          <a:prstGeom prst="rect">
            <a:avLst/>
          </a:prstGeom>
          <a:noFill/>
        </p:spPr>
        <p:txBody>
          <a:bodyPr wrap="none" rtlCol="0">
            <a:spAutoFit/>
          </a:bodyPr>
          <a:lstStyle/>
          <a:p>
            <a:r>
              <a:rPr lang="en-US" dirty="0"/>
              <a:t>100 ohms</a:t>
            </a:r>
          </a:p>
        </p:txBody>
      </p:sp>
      <p:sp>
        <p:nvSpPr>
          <p:cNvPr id="37" name="TextBox 36"/>
          <p:cNvSpPr txBox="1"/>
          <p:nvPr/>
        </p:nvSpPr>
        <p:spPr>
          <a:xfrm>
            <a:off x="4818157" y="4953394"/>
            <a:ext cx="1106393" cy="369332"/>
          </a:xfrm>
          <a:prstGeom prst="rect">
            <a:avLst/>
          </a:prstGeom>
          <a:noFill/>
        </p:spPr>
        <p:txBody>
          <a:bodyPr wrap="none" rtlCol="0">
            <a:spAutoFit/>
          </a:bodyPr>
          <a:lstStyle/>
          <a:p>
            <a:r>
              <a:rPr lang="en-US" dirty="0"/>
              <a:t>100 ohms</a:t>
            </a:r>
          </a:p>
        </p:txBody>
      </p:sp>
      <p:sp>
        <p:nvSpPr>
          <p:cNvPr id="42" name="TextBox 41"/>
          <p:cNvSpPr txBox="1"/>
          <p:nvPr/>
        </p:nvSpPr>
        <p:spPr>
          <a:xfrm>
            <a:off x="8277225" y="4730206"/>
            <a:ext cx="3667125" cy="1338828"/>
          </a:xfrm>
          <a:prstGeom prst="rect">
            <a:avLst/>
          </a:prstGeom>
          <a:solidFill>
            <a:srgbClr val="FFFF00"/>
          </a:solidFill>
          <a:ln w="38100">
            <a:solidFill>
              <a:schemeClr val="tx1"/>
            </a:solidFill>
          </a:ln>
        </p:spPr>
        <p:txBody>
          <a:bodyPr wrap="square" rtlCol="0">
            <a:spAutoFit/>
          </a:bodyPr>
          <a:lstStyle/>
          <a:p>
            <a:pPr algn="ctr">
              <a:lnSpc>
                <a:spcPct val="150000"/>
              </a:lnSpc>
            </a:pPr>
            <a:r>
              <a:rPr lang="en-US" b="1" dirty="0"/>
              <a:t>Aluminum boom &gt; shielded line</a:t>
            </a:r>
          </a:p>
          <a:p>
            <a:pPr algn="ctr">
              <a:lnSpc>
                <a:spcPct val="150000"/>
              </a:lnSpc>
            </a:pPr>
            <a:endParaRPr lang="en-US" b="1" dirty="0"/>
          </a:p>
          <a:p>
            <a:pPr algn="ctr">
              <a:lnSpc>
                <a:spcPct val="150000"/>
              </a:lnSpc>
            </a:pPr>
            <a:r>
              <a:rPr lang="en-US" b="1" dirty="0"/>
              <a:t>Fiberglass boom &gt; unshielded line</a:t>
            </a:r>
          </a:p>
        </p:txBody>
      </p:sp>
      <p:sp>
        <p:nvSpPr>
          <p:cNvPr id="43" name="Oval 42"/>
          <p:cNvSpPr/>
          <p:nvPr/>
        </p:nvSpPr>
        <p:spPr>
          <a:xfrm>
            <a:off x="3964886" y="5580917"/>
            <a:ext cx="216589" cy="2348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Arc 43"/>
          <p:cNvSpPr/>
          <p:nvPr/>
        </p:nvSpPr>
        <p:spPr>
          <a:xfrm rot="10800000">
            <a:off x="3754646" y="5269299"/>
            <a:ext cx="416883" cy="440917"/>
          </a:xfrm>
          <a:prstGeom prst="arc">
            <a:avLst/>
          </a:prstGeom>
          <a:ln w="38100">
            <a:solidFill>
              <a:srgbClr val="FF4BE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Arc 44"/>
          <p:cNvSpPr/>
          <p:nvPr/>
        </p:nvSpPr>
        <p:spPr>
          <a:xfrm>
            <a:off x="3956914" y="5702391"/>
            <a:ext cx="348386" cy="355173"/>
          </a:xfrm>
          <a:prstGeom prst="arc">
            <a:avLst/>
          </a:prstGeom>
          <a:ln w="38100">
            <a:solidFill>
              <a:srgbClr val="FF4BE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7" name="Straight Connector 46"/>
          <p:cNvCxnSpPr/>
          <p:nvPr/>
        </p:nvCxnSpPr>
        <p:spPr>
          <a:xfrm>
            <a:off x="4305300" y="5879977"/>
            <a:ext cx="1" cy="841498"/>
          </a:xfrm>
          <a:prstGeom prst="line">
            <a:avLst/>
          </a:prstGeom>
          <a:ln w="38100">
            <a:solidFill>
              <a:srgbClr val="FF4BE5"/>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400272" y="5587184"/>
            <a:ext cx="846707" cy="369332"/>
          </a:xfrm>
          <a:prstGeom prst="rect">
            <a:avLst/>
          </a:prstGeom>
          <a:noFill/>
          <a:ln>
            <a:noFill/>
          </a:ln>
        </p:spPr>
        <p:txBody>
          <a:bodyPr wrap="none" rtlCol="0">
            <a:spAutoFit/>
          </a:bodyPr>
          <a:lstStyle/>
          <a:p>
            <a:r>
              <a:rPr lang="en-US" b="1" dirty="0">
                <a:solidFill>
                  <a:srgbClr val="FF0000"/>
                </a:solidFill>
              </a:rPr>
              <a:t>CHOKE</a:t>
            </a:r>
          </a:p>
        </p:txBody>
      </p:sp>
      <p:sp>
        <p:nvSpPr>
          <p:cNvPr id="55" name="Right Arrow 54"/>
          <p:cNvSpPr/>
          <p:nvPr/>
        </p:nvSpPr>
        <p:spPr>
          <a:xfrm>
            <a:off x="202407" y="4678974"/>
            <a:ext cx="742950" cy="341014"/>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p:cNvSpPr txBox="1"/>
          <p:nvPr/>
        </p:nvSpPr>
        <p:spPr>
          <a:xfrm>
            <a:off x="71400" y="4290905"/>
            <a:ext cx="873957" cy="369332"/>
          </a:xfrm>
          <a:prstGeom prst="rect">
            <a:avLst/>
          </a:prstGeom>
          <a:noFill/>
        </p:spPr>
        <p:txBody>
          <a:bodyPr wrap="none" rtlCol="0">
            <a:spAutoFit/>
          </a:bodyPr>
          <a:lstStyle/>
          <a:p>
            <a:r>
              <a:rPr lang="en-US" dirty="0"/>
              <a:t>SIGNAL</a:t>
            </a:r>
          </a:p>
        </p:txBody>
      </p:sp>
    </p:spTree>
    <p:extLst>
      <p:ext uri="{BB962C8B-B14F-4D97-AF65-F5344CB8AC3E}">
        <p14:creationId xmlns:p14="http://schemas.microsoft.com/office/powerpoint/2010/main" val="3120003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633743" y="344031"/>
            <a:ext cx="10926023" cy="669957"/>
          </a:xfrm>
          <a:solidFill>
            <a:srgbClr val="FFFF00">
              <a:alpha val="58000"/>
            </a:srgbClr>
          </a:solidFill>
          <a:ln w="38100">
            <a:solidFill>
              <a:srgbClr val="FF0000"/>
            </a:solidFill>
          </a:ln>
        </p:spPr>
        <p:txBody>
          <a:bodyPr>
            <a:normAutofit/>
          </a:bodyPr>
          <a:lstStyle/>
          <a:p>
            <a:pPr algn="ctr"/>
            <a:r>
              <a:rPr lang="en-US" sz="2800" b="1" dirty="0">
                <a:latin typeface="Arial" panose="020B0604020202020204" pitchFamily="34" charset="0"/>
                <a:cs typeface="Arial" panose="020B0604020202020204" pitchFamily="34" charset="0"/>
              </a:rPr>
              <a:t>Waller Flag phasing lines</a:t>
            </a:r>
          </a:p>
        </p:txBody>
      </p:sp>
      <p:sp>
        <p:nvSpPr>
          <p:cNvPr id="2" name="Date Placeholder 1"/>
          <p:cNvSpPr>
            <a:spLocks noGrp="1"/>
          </p:cNvSpPr>
          <p:nvPr>
            <p:ph type="dt" sz="half" idx="10"/>
          </p:nvPr>
        </p:nvSpPr>
        <p:spPr/>
        <p:txBody>
          <a:bodyPr/>
          <a:lstStyle/>
          <a:p>
            <a:pPr>
              <a:defRPr/>
            </a:pPr>
            <a:r>
              <a:rPr lang="en-US" dirty="0"/>
              <a:t>2/16/2017</a:t>
            </a:r>
          </a:p>
        </p:txBody>
      </p:sp>
      <p:sp>
        <p:nvSpPr>
          <p:cNvPr id="3" name="Footer Placeholder 2"/>
          <p:cNvSpPr>
            <a:spLocks noGrp="1"/>
          </p:cNvSpPr>
          <p:nvPr>
            <p:ph type="ftr" sz="quarter" idx="11"/>
          </p:nvPr>
        </p:nvSpPr>
        <p:spPr/>
        <p:txBody>
          <a:bodyPr/>
          <a:lstStyle/>
          <a:p>
            <a:pPr>
              <a:defRPr/>
            </a:pPr>
            <a:r>
              <a:rPr lang="en-US" dirty="0"/>
              <a:t>World Wide Radio Operators Foundation                        Copyright   ©   Reserved  N4IS JC DASILVA</a:t>
            </a:r>
          </a:p>
        </p:txBody>
      </p:sp>
      <p:sp>
        <p:nvSpPr>
          <p:cNvPr id="4" name="Slide Number Placeholder 3"/>
          <p:cNvSpPr>
            <a:spLocks noGrp="1"/>
          </p:cNvSpPr>
          <p:nvPr>
            <p:ph type="sldNum" sz="quarter" idx="12"/>
          </p:nvPr>
        </p:nvSpPr>
        <p:spPr/>
        <p:txBody>
          <a:bodyPr/>
          <a:lstStyle/>
          <a:p>
            <a:pPr>
              <a:defRPr/>
            </a:pPr>
            <a:fld id="{2D55A884-972E-43AB-BF2D-4F054B21FA56}" type="slidenum">
              <a:rPr lang="en-US" altLang="en-US" smtClean="0"/>
              <a:pPr>
                <a:defRPr/>
              </a:pPr>
              <a:t>13</a:t>
            </a:fld>
            <a:endParaRPr lang="en-US" altLang="en-US" dirty="0"/>
          </a:p>
        </p:txBody>
      </p:sp>
      <p:pic>
        <p:nvPicPr>
          <p:cNvPr id="5" name="Picture 4"/>
          <p:cNvPicPr>
            <a:picLocks noChangeAspect="1"/>
          </p:cNvPicPr>
          <p:nvPr/>
        </p:nvPicPr>
        <p:blipFill>
          <a:blip r:embed="rId3"/>
          <a:stretch>
            <a:fillRect/>
          </a:stretch>
        </p:blipFill>
        <p:spPr>
          <a:xfrm>
            <a:off x="677746" y="1424090"/>
            <a:ext cx="7743825" cy="2533650"/>
          </a:xfrm>
          <a:prstGeom prst="rect">
            <a:avLst/>
          </a:prstGeom>
        </p:spPr>
      </p:pic>
      <p:grpSp>
        <p:nvGrpSpPr>
          <p:cNvPr id="8" name="Group 7"/>
          <p:cNvGrpSpPr/>
          <p:nvPr/>
        </p:nvGrpSpPr>
        <p:grpSpPr>
          <a:xfrm>
            <a:off x="8114043" y="1714348"/>
            <a:ext cx="448932" cy="228753"/>
            <a:chOff x="8813800" y="2948567"/>
            <a:chExt cx="1828800" cy="914402"/>
          </a:xfrm>
        </p:grpSpPr>
        <p:sp>
          <p:nvSpPr>
            <p:cNvPr id="10" name="Arc 9"/>
            <p:cNvSpPr/>
            <p:nvPr/>
          </p:nvSpPr>
          <p:spPr>
            <a:xfrm rot="5400000">
              <a:off x="9728200" y="2948567"/>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Arc 10"/>
            <p:cNvSpPr/>
            <p:nvPr/>
          </p:nvSpPr>
          <p:spPr>
            <a:xfrm rot="10800000">
              <a:off x="97282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Arc 11"/>
            <p:cNvSpPr/>
            <p:nvPr/>
          </p:nvSpPr>
          <p:spPr>
            <a:xfrm rot="16200000">
              <a:off x="88138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Arc 12"/>
            <p:cNvSpPr/>
            <p:nvPr/>
          </p:nvSpPr>
          <p:spPr>
            <a:xfrm>
              <a:off x="88138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30" name="Group 29"/>
          <p:cNvGrpSpPr/>
          <p:nvPr/>
        </p:nvGrpSpPr>
        <p:grpSpPr>
          <a:xfrm>
            <a:off x="1373518" y="2117574"/>
            <a:ext cx="448932" cy="228753"/>
            <a:chOff x="8813800" y="2948567"/>
            <a:chExt cx="1828800" cy="914402"/>
          </a:xfrm>
        </p:grpSpPr>
        <p:sp>
          <p:nvSpPr>
            <p:cNvPr id="31" name="Arc 30"/>
            <p:cNvSpPr/>
            <p:nvPr/>
          </p:nvSpPr>
          <p:spPr>
            <a:xfrm rot="5400000">
              <a:off x="9728200" y="2948567"/>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Arc 31"/>
            <p:cNvSpPr/>
            <p:nvPr/>
          </p:nvSpPr>
          <p:spPr>
            <a:xfrm rot="10800000">
              <a:off x="97282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Arc 32"/>
            <p:cNvSpPr/>
            <p:nvPr/>
          </p:nvSpPr>
          <p:spPr>
            <a:xfrm rot="16200000">
              <a:off x="88138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Arc 33"/>
            <p:cNvSpPr/>
            <p:nvPr/>
          </p:nvSpPr>
          <p:spPr>
            <a:xfrm>
              <a:off x="88138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35" name="Group 34"/>
          <p:cNvGrpSpPr/>
          <p:nvPr/>
        </p:nvGrpSpPr>
        <p:grpSpPr>
          <a:xfrm>
            <a:off x="389268" y="1714348"/>
            <a:ext cx="448932" cy="228753"/>
            <a:chOff x="8813800" y="2948567"/>
            <a:chExt cx="1828800" cy="914402"/>
          </a:xfrm>
        </p:grpSpPr>
        <p:sp>
          <p:nvSpPr>
            <p:cNvPr id="36" name="Arc 35"/>
            <p:cNvSpPr/>
            <p:nvPr/>
          </p:nvSpPr>
          <p:spPr>
            <a:xfrm rot="5400000">
              <a:off x="9728200" y="2948567"/>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Arc 36"/>
            <p:cNvSpPr/>
            <p:nvPr/>
          </p:nvSpPr>
          <p:spPr>
            <a:xfrm rot="10800000">
              <a:off x="97282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Arc 37"/>
            <p:cNvSpPr/>
            <p:nvPr/>
          </p:nvSpPr>
          <p:spPr>
            <a:xfrm rot="16200000">
              <a:off x="88138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Arc 38"/>
            <p:cNvSpPr/>
            <p:nvPr/>
          </p:nvSpPr>
          <p:spPr>
            <a:xfrm>
              <a:off x="88138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40" name="Group 39"/>
          <p:cNvGrpSpPr/>
          <p:nvPr/>
        </p:nvGrpSpPr>
        <p:grpSpPr>
          <a:xfrm>
            <a:off x="7228879" y="2010681"/>
            <a:ext cx="448932" cy="228753"/>
            <a:chOff x="8813800" y="2948567"/>
            <a:chExt cx="1828800" cy="914402"/>
          </a:xfrm>
        </p:grpSpPr>
        <p:sp>
          <p:nvSpPr>
            <p:cNvPr id="41" name="Arc 40"/>
            <p:cNvSpPr/>
            <p:nvPr/>
          </p:nvSpPr>
          <p:spPr>
            <a:xfrm rot="5400000">
              <a:off x="9728200" y="2948567"/>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Arc 41"/>
            <p:cNvSpPr/>
            <p:nvPr/>
          </p:nvSpPr>
          <p:spPr>
            <a:xfrm rot="10800000">
              <a:off x="97282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Arc 42"/>
            <p:cNvSpPr/>
            <p:nvPr/>
          </p:nvSpPr>
          <p:spPr>
            <a:xfrm rot="16200000">
              <a:off x="88138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Arc 43"/>
            <p:cNvSpPr/>
            <p:nvPr/>
          </p:nvSpPr>
          <p:spPr>
            <a:xfrm>
              <a:off x="88138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50" name="Group 49"/>
          <p:cNvGrpSpPr/>
          <p:nvPr/>
        </p:nvGrpSpPr>
        <p:grpSpPr>
          <a:xfrm>
            <a:off x="8137632" y="3314624"/>
            <a:ext cx="448932" cy="228752"/>
            <a:chOff x="8397577" y="2971800"/>
            <a:chExt cx="1848809" cy="914400"/>
          </a:xfrm>
        </p:grpSpPr>
        <p:sp>
          <p:nvSpPr>
            <p:cNvPr id="9" name="Arc 8"/>
            <p:cNvSpPr/>
            <p:nvPr/>
          </p:nvSpPr>
          <p:spPr>
            <a:xfrm>
              <a:off x="9331986" y="2971800"/>
              <a:ext cx="914400" cy="914400"/>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4" name="Group 13"/>
            <p:cNvGrpSpPr/>
            <p:nvPr/>
          </p:nvGrpSpPr>
          <p:grpSpPr>
            <a:xfrm>
              <a:off x="8417586" y="2971800"/>
              <a:ext cx="1828800" cy="914400"/>
              <a:chOff x="8417586" y="2971800"/>
              <a:chExt cx="1828800" cy="914400"/>
            </a:xfrm>
          </p:grpSpPr>
          <p:sp>
            <p:nvSpPr>
              <p:cNvPr id="52" name="Arc 51"/>
              <p:cNvSpPr/>
              <p:nvPr/>
            </p:nvSpPr>
            <p:spPr>
              <a:xfrm rot="5400000">
                <a:off x="8417586" y="2971800"/>
                <a:ext cx="914400" cy="914400"/>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5" name="Arc 54"/>
              <p:cNvSpPr/>
              <p:nvPr/>
            </p:nvSpPr>
            <p:spPr>
              <a:xfrm rot="16200000">
                <a:off x="9331986" y="2971800"/>
                <a:ext cx="914400" cy="914400"/>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53" name="Arc 52"/>
            <p:cNvSpPr/>
            <p:nvPr/>
          </p:nvSpPr>
          <p:spPr>
            <a:xfrm rot="10800000">
              <a:off x="8397577" y="2971800"/>
              <a:ext cx="914400" cy="914400"/>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59" name="Group 58"/>
          <p:cNvGrpSpPr/>
          <p:nvPr/>
        </p:nvGrpSpPr>
        <p:grpSpPr>
          <a:xfrm>
            <a:off x="1400132" y="2125056"/>
            <a:ext cx="448932" cy="228753"/>
            <a:chOff x="8813800" y="2948567"/>
            <a:chExt cx="1828800" cy="914402"/>
          </a:xfrm>
        </p:grpSpPr>
        <p:sp>
          <p:nvSpPr>
            <p:cNvPr id="60" name="Arc 59"/>
            <p:cNvSpPr/>
            <p:nvPr/>
          </p:nvSpPr>
          <p:spPr>
            <a:xfrm rot="5400000">
              <a:off x="9728200" y="2948567"/>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1" name="Arc 60"/>
            <p:cNvSpPr/>
            <p:nvPr/>
          </p:nvSpPr>
          <p:spPr>
            <a:xfrm rot="10800000">
              <a:off x="97282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Arc 61"/>
            <p:cNvSpPr/>
            <p:nvPr/>
          </p:nvSpPr>
          <p:spPr>
            <a:xfrm rot="16200000">
              <a:off x="88138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3" name="Arc 62"/>
            <p:cNvSpPr/>
            <p:nvPr/>
          </p:nvSpPr>
          <p:spPr>
            <a:xfrm>
              <a:off x="88138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64" name="Group 63"/>
          <p:cNvGrpSpPr/>
          <p:nvPr/>
        </p:nvGrpSpPr>
        <p:grpSpPr>
          <a:xfrm>
            <a:off x="415882" y="1721830"/>
            <a:ext cx="448932" cy="228753"/>
            <a:chOff x="8813800" y="2948567"/>
            <a:chExt cx="1828800" cy="914402"/>
          </a:xfrm>
        </p:grpSpPr>
        <p:sp>
          <p:nvSpPr>
            <p:cNvPr id="65" name="Arc 64"/>
            <p:cNvSpPr/>
            <p:nvPr/>
          </p:nvSpPr>
          <p:spPr>
            <a:xfrm rot="5400000">
              <a:off x="9728200" y="2948567"/>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6" name="Arc 65"/>
            <p:cNvSpPr/>
            <p:nvPr/>
          </p:nvSpPr>
          <p:spPr>
            <a:xfrm rot="10800000">
              <a:off x="97282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7" name="Arc 66"/>
            <p:cNvSpPr/>
            <p:nvPr/>
          </p:nvSpPr>
          <p:spPr>
            <a:xfrm rot="16200000">
              <a:off x="88138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8" name="Arc 67"/>
            <p:cNvSpPr/>
            <p:nvPr/>
          </p:nvSpPr>
          <p:spPr>
            <a:xfrm>
              <a:off x="88138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54" name="TextBox 53"/>
          <p:cNvSpPr txBox="1"/>
          <p:nvPr/>
        </p:nvSpPr>
        <p:spPr>
          <a:xfrm>
            <a:off x="2067119" y="1239424"/>
            <a:ext cx="4965077" cy="369332"/>
          </a:xfrm>
          <a:prstGeom prst="rect">
            <a:avLst/>
          </a:prstGeom>
          <a:solidFill>
            <a:schemeClr val="accent6">
              <a:lumMod val="20000"/>
              <a:lumOff val="80000"/>
            </a:schemeClr>
          </a:solidFill>
          <a:ln w="28575">
            <a:solidFill>
              <a:schemeClr val="accent6">
                <a:lumMod val="50000"/>
              </a:schemeClr>
            </a:solidFill>
          </a:ln>
        </p:spPr>
        <p:txBody>
          <a:bodyPr wrap="none" rtlCol="0">
            <a:spAutoFit/>
          </a:bodyPr>
          <a:lstStyle/>
          <a:p>
            <a:r>
              <a:rPr lang="en-US" dirty="0"/>
              <a:t>There is only one way to connect the phase correct</a:t>
            </a:r>
          </a:p>
        </p:txBody>
      </p:sp>
      <p:sp>
        <p:nvSpPr>
          <p:cNvPr id="58" name="TextBox 57"/>
          <p:cNvSpPr txBox="1"/>
          <p:nvPr/>
        </p:nvSpPr>
        <p:spPr>
          <a:xfrm>
            <a:off x="7925104" y="4230588"/>
            <a:ext cx="3428696" cy="2308324"/>
          </a:xfrm>
          <a:prstGeom prst="rect">
            <a:avLst/>
          </a:prstGeom>
          <a:noFill/>
        </p:spPr>
        <p:txBody>
          <a:bodyPr wrap="none" rtlCol="0">
            <a:spAutoFit/>
          </a:bodyPr>
          <a:lstStyle/>
          <a:p>
            <a:pPr marL="342900" indent="-342900">
              <a:buFont typeface="+mj-lt"/>
              <a:buAutoNum type="arabicPeriod"/>
            </a:pPr>
            <a:r>
              <a:rPr lang="en-US" dirty="0"/>
              <a:t>wrong wire at the center</a:t>
            </a:r>
          </a:p>
          <a:p>
            <a:pPr marL="342900" indent="-342900">
              <a:buFont typeface="+mj-lt"/>
              <a:buAutoNum type="arabicPeriod"/>
            </a:pPr>
            <a:r>
              <a:rPr lang="en-US" dirty="0"/>
              <a:t>wrong wire front transformer</a:t>
            </a:r>
          </a:p>
          <a:p>
            <a:pPr marL="342900" indent="-342900">
              <a:buFont typeface="+mj-lt"/>
              <a:buAutoNum type="arabicPeriod"/>
            </a:pPr>
            <a:r>
              <a:rPr lang="en-US" dirty="0"/>
              <a:t>wrong wire back transformer</a:t>
            </a:r>
          </a:p>
          <a:p>
            <a:pPr marL="342900" indent="-342900">
              <a:buFont typeface="+mj-lt"/>
              <a:buAutoNum type="arabicPeriod"/>
            </a:pPr>
            <a:r>
              <a:rPr lang="en-US" dirty="0"/>
              <a:t>wrong phase front transformer</a:t>
            </a:r>
          </a:p>
          <a:p>
            <a:pPr marL="342900" indent="-342900">
              <a:buFont typeface="+mj-lt"/>
              <a:buAutoNum type="arabicPeriod"/>
            </a:pPr>
            <a:r>
              <a:rPr lang="en-US" dirty="0"/>
              <a:t>wrong phase back transformer</a:t>
            </a:r>
          </a:p>
          <a:p>
            <a:pPr marL="342900" indent="-342900">
              <a:buFont typeface="+mj-lt"/>
              <a:buAutoNum type="arabicPeriod"/>
            </a:pPr>
            <a:r>
              <a:rPr lang="en-US" dirty="0"/>
              <a:t>wrong side  of loop</a:t>
            </a:r>
          </a:p>
          <a:p>
            <a:pPr marL="342900" indent="-342900">
              <a:buFont typeface="+mj-lt"/>
              <a:buAutoNum type="arabicPeriod"/>
            </a:pPr>
            <a:r>
              <a:rPr lang="en-US" dirty="0"/>
              <a:t>twist the too loops</a:t>
            </a:r>
          </a:p>
          <a:p>
            <a:pPr marL="342900" indent="-342900">
              <a:buFont typeface="+mj-lt"/>
              <a:buAutoNum type="arabicPeriod"/>
            </a:pPr>
            <a:endParaRPr lang="en-US" dirty="0"/>
          </a:p>
        </p:txBody>
      </p:sp>
      <p:sp>
        <p:nvSpPr>
          <p:cNvPr id="76" name="TextBox 75"/>
          <p:cNvSpPr txBox="1"/>
          <p:nvPr/>
        </p:nvSpPr>
        <p:spPr>
          <a:xfrm>
            <a:off x="610496" y="4412014"/>
            <a:ext cx="7067315" cy="1569660"/>
          </a:xfrm>
          <a:prstGeom prst="rect">
            <a:avLst/>
          </a:prstGeom>
          <a:solidFill>
            <a:srgbClr val="FF0000"/>
          </a:solidFill>
          <a:ln w="28575">
            <a:solidFill>
              <a:schemeClr val="accent6">
                <a:lumMod val="50000"/>
              </a:schemeClr>
            </a:solidFill>
          </a:ln>
        </p:spPr>
        <p:txBody>
          <a:bodyPr wrap="square" rtlCol="0">
            <a:spAutoFit/>
          </a:bodyPr>
          <a:lstStyle/>
          <a:p>
            <a:pPr algn="ctr"/>
            <a:r>
              <a:rPr lang="en-US" sz="4800" b="1" dirty="0">
                <a:solidFill>
                  <a:srgbClr val="FFFF00"/>
                </a:solidFill>
              </a:rPr>
              <a:t>There are seven ways to connect the phase wrong</a:t>
            </a:r>
          </a:p>
        </p:txBody>
      </p:sp>
      <p:sp>
        <p:nvSpPr>
          <p:cNvPr id="6" name="TextBox 5"/>
          <p:cNvSpPr txBox="1"/>
          <p:nvPr/>
        </p:nvSpPr>
        <p:spPr>
          <a:xfrm>
            <a:off x="8900441" y="1293092"/>
            <a:ext cx="2910733" cy="1477328"/>
          </a:xfrm>
          <a:prstGeom prst="rect">
            <a:avLst/>
          </a:prstGeom>
          <a:noFill/>
        </p:spPr>
        <p:txBody>
          <a:bodyPr wrap="none" rtlCol="0">
            <a:spAutoFit/>
          </a:bodyPr>
          <a:lstStyle/>
          <a:p>
            <a:r>
              <a:rPr lang="en-US" dirty="0"/>
              <a:t>FOR HORIZONTAL WF</a:t>
            </a:r>
          </a:p>
          <a:p>
            <a:r>
              <a:rPr lang="en-US" dirty="0"/>
              <a:t>TRANSFORMERS 1 KW</a:t>
            </a:r>
            <a:br>
              <a:rPr lang="en-US" dirty="0"/>
            </a:br>
            <a:r>
              <a:rPr lang="en-US" dirty="0"/>
              <a:t>RESISTORS 10W (900 joules)</a:t>
            </a:r>
          </a:p>
          <a:p>
            <a:r>
              <a:rPr lang="en-US" dirty="0"/>
              <a:t>ISOLATION 10KW</a:t>
            </a:r>
          </a:p>
          <a:p>
            <a:r>
              <a:rPr lang="en-US" dirty="0"/>
              <a:t>THE HWF LOADS THE TOWER</a:t>
            </a:r>
          </a:p>
        </p:txBody>
      </p:sp>
    </p:spTree>
    <p:extLst>
      <p:ext uri="{BB962C8B-B14F-4D97-AF65-F5344CB8AC3E}">
        <p14:creationId xmlns:p14="http://schemas.microsoft.com/office/powerpoint/2010/main" val="416256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2000"/>
                                        <p:tgtEl>
                                          <p:spTgt spid="50"/>
                                        </p:tgtEl>
                                      </p:cBhvr>
                                    </p:animEffect>
                                    <p:anim calcmode="lin" valueType="num">
                                      <p:cBhvr>
                                        <p:cTn id="12" dur="2000" fill="hold"/>
                                        <p:tgtEl>
                                          <p:spTgt spid="50"/>
                                        </p:tgtEl>
                                        <p:attrNameLst>
                                          <p:attrName>ppt_w</p:attrName>
                                        </p:attrNameLst>
                                      </p:cBhvr>
                                      <p:tavLst>
                                        <p:tav tm="0" fmla="#ppt_w*sin(2.5*pi*$)">
                                          <p:val>
                                            <p:fltVal val="0"/>
                                          </p:val>
                                        </p:tav>
                                        <p:tav tm="100000">
                                          <p:val>
                                            <p:fltVal val="1"/>
                                          </p:val>
                                        </p:tav>
                                      </p:tavLst>
                                    </p:anim>
                                    <p:anim calcmode="lin" valueType="num">
                                      <p:cBhvr>
                                        <p:cTn id="13" dur="20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fltVal val="0"/>
                                          </p:val>
                                        </p:tav>
                                        <p:tav tm="100000">
                                          <p:val>
                                            <p:strVal val="#ppt_h"/>
                                          </p:val>
                                        </p:tav>
                                      </p:tavLst>
                                    </p:anim>
                                    <p:animEffect transition="in" filter="fade">
                                      <p:cBhvr>
                                        <p:cTn id="20" dur="500"/>
                                        <p:tgtEl>
                                          <p:spTgt spid="59"/>
                                        </p:tgtEl>
                                      </p:cBhvr>
                                    </p:animEffect>
                                  </p:childTnLst>
                                </p:cTn>
                              </p:par>
                              <p:par>
                                <p:cTn id="21" presetID="53" presetClass="entr" presetSubtype="16"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p:cTn id="23" dur="500" fill="hold"/>
                                        <p:tgtEl>
                                          <p:spTgt spid="64"/>
                                        </p:tgtEl>
                                        <p:attrNameLst>
                                          <p:attrName>ppt_w</p:attrName>
                                        </p:attrNameLst>
                                      </p:cBhvr>
                                      <p:tavLst>
                                        <p:tav tm="0">
                                          <p:val>
                                            <p:fltVal val="0"/>
                                          </p:val>
                                        </p:tav>
                                        <p:tav tm="100000">
                                          <p:val>
                                            <p:strVal val="#ppt_w"/>
                                          </p:val>
                                        </p:tav>
                                      </p:tavLst>
                                    </p:anim>
                                    <p:anim calcmode="lin" valueType="num">
                                      <p:cBhvr>
                                        <p:cTn id="24" dur="500" fill="hold"/>
                                        <p:tgtEl>
                                          <p:spTgt spid="64"/>
                                        </p:tgtEl>
                                        <p:attrNameLst>
                                          <p:attrName>ppt_h</p:attrName>
                                        </p:attrNameLst>
                                      </p:cBhvr>
                                      <p:tavLst>
                                        <p:tav tm="0">
                                          <p:val>
                                            <p:fltVal val="0"/>
                                          </p:val>
                                        </p:tav>
                                        <p:tav tm="100000">
                                          <p:val>
                                            <p:strVal val="#ppt_h"/>
                                          </p:val>
                                        </p:tav>
                                      </p:tavLst>
                                    </p:anim>
                                    <p:animEffect transition="in" filter="fade">
                                      <p:cBhvr>
                                        <p:cTn id="25" dur="500"/>
                                        <p:tgtEl>
                                          <p:spTgt spid="64"/>
                                        </p:tgtEl>
                                      </p:cBhvr>
                                    </p:animEffect>
                                  </p:childTnLst>
                                </p:cTn>
                              </p:par>
                              <p:par>
                                <p:cTn id="26" presetID="53" presetClass="entr" presetSubtype="16"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fltVal val="0"/>
                                          </p:val>
                                        </p:tav>
                                        <p:tav tm="100000">
                                          <p:val>
                                            <p:strVal val="#ppt_w"/>
                                          </p:val>
                                        </p:tav>
                                      </p:tavLst>
                                    </p:anim>
                                    <p:anim calcmode="lin" valueType="num">
                                      <p:cBhvr>
                                        <p:cTn id="29" dur="500" fill="hold"/>
                                        <p:tgtEl>
                                          <p:spTgt spid="40"/>
                                        </p:tgtEl>
                                        <p:attrNameLst>
                                          <p:attrName>ppt_h</p:attrName>
                                        </p:attrNameLst>
                                      </p:cBhvr>
                                      <p:tavLst>
                                        <p:tav tm="0">
                                          <p:val>
                                            <p:fltVal val="0"/>
                                          </p:val>
                                        </p:tav>
                                        <p:tav tm="100000">
                                          <p:val>
                                            <p:strVal val="#ppt_h"/>
                                          </p:val>
                                        </p:tav>
                                      </p:tavLst>
                                    </p:anim>
                                    <p:animEffect transition="in" filter="fade">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circle(in)">
                                      <p:cBhvr>
                                        <p:cTn id="35" dur="2000"/>
                                        <p:tgtEl>
                                          <p:spTgt spid="7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additive="base">
                                        <p:cTn id="40" dur="500" fill="hold"/>
                                        <p:tgtEl>
                                          <p:spTgt spid="58"/>
                                        </p:tgtEl>
                                        <p:attrNameLst>
                                          <p:attrName>ppt_x</p:attrName>
                                        </p:attrNameLst>
                                      </p:cBhvr>
                                      <p:tavLst>
                                        <p:tav tm="0">
                                          <p:val>
                                            <p:strVal val="#ppt_x"/>
                                          </p:val>
                                        </p:tav>
                                        <p:tav tm="100000">
                                          <p:val>
                                            <p:strVal val="#ppt_x"/>
                                          </p:val>
                                        </p:tav>
                                      </p:tavLst>
                                    </p:anim>
                                    <p:anim calcmode="lin" valueType="num">
                                      <p:cBhvr additive="base">
                                        <p:cTn id="4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76"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633743" y="344031"/>
            <a:ext cx="10926023" cy="669957"/>
          </a:xfrm>
          <a:solidFill>
            <a:srgbClr val="FFFF00">
              <a:alpha val="58000"/>
            </a:srgbClr>
          </a:solidFill>
          <a:ln w="38100">
            <a:solidFill>
              <a:srgbClr val="FF0000"/>
            </a:solidFill>
          </a:ln>
        </p:spPr>
        <p:txBody>
          <a:bodyPr>
            <a:normAutofit/>
          </a:bodyPr>
          <a:lstStyle/>
          <a:p>
            <a:pPr algn="ctr"/>
            <a:r>
              <a:rPr lang="en-US" sz="2800" b="1" dirty="0">
                <a:latin typeface="Arial" panose="020B0604020202020204" pitchFamily="34" charset="0"/>
                <a:cs typeface="Arial" panose="020B0604020202020204" pitchFamily="34" charset="0"/>
              </a:rPr>
              <a:t>Waller Flag transformers</a:t>
            </a:r>
          </a:p>
        </p:txBody>
      </p:sp>
      <p:sp>
        <p:nvSpPr>
          <p:cNvPr id="2" name="Date Placeholder 1"/>
          <p:cNvSpPr>
            <a:spLocks noGrp="1"/>
          </p:cNvSpPr>
          <p:nvPr>
            <p:ph type="dt" sz="half" idx="10"/>
          </p:nvPr>
        </p:nvSpPr>
        <p:spPr/>
        <p:txBody>
          <a:bodyPr/>
          <a:lstStyle/>
          <a:p>
            <a:pPr>
              <a:defRPr/>
            </a:pPr>
            <a:r>
              <a:rPr lang="en-US" dirty="0"/>
              <a:t>2/16/2017</a:t>
            </a:r>
          </a:p>
        </p:txBody>
      </p:sp>
      <p:sp>
        <p:nvSpPr>
          <p:cNvPr id="3" name="Footer Placeholder 2"/>
          <p:cNvSpPr>
            <a:spLocks noGrp="1"/>
          </p:cNvSpPr>
          <p:nvPr>
            <p:ph type="ftr" sz="quarter" idx="11"/>
          </p:nvPr>
        </p:nvSpPr>
        <p:spPr/>
        <p:txBody>
          <a:bodyPr/>
          <a:lstStyle/>
          <a:p>
            <a:pPr>
              <a:defRPr/>
            </a:pPr>
            <a:r>
              <a:rPr lang="en-US" dirty="0"/>
              <a:t>World Wide Radio Operators Foundation                        Copyright   ©   Reserved  N4IS JC DASILVA</a:t>
            </a:r>
          </a:p>
        </p:txBody>
      </p:sp>
      <p:sp>
        <p:nvSpPr>
          <p:cNvPr id="4" name="Slide Number Placeholder 3"/>
          <p:cNvSpPr>
            <a:spLocks noGrp="1"/>
          </p:cNvSpPr>
          <p:nvPr>
            <p:ph type="sldNum" sz="quarter" idx="12"/>
          </p:nvPr>
        </p:nvSpPr>
        <p:spPr/>
        <p:txBody>
          <a:bodyPr/>
          <a:lstStyle/>
          <a:p>
            <a:pPr>
              <a:defRPr/>
            </a:pPr>
            <a:fld id="{2D55A884-972E-43AB-BF2D-4F054B21FA56}" type="slidenum">
              <a:rPr lang="en-US" altLang="en-US" smtClean="0"/>
              <a:pPr>
                <a:defRPr/>
              </a:pPr>
              <a:t>14</a:t>
            </a:fld>
            <a:endParaRPr lang="en-US" altLang="en-US" dirty="0"/>
          </a:p>
        </p:txBody>
      </p:sp>
      <p:pic>
        <p:nvPicPr>
          <p:cNvPr id="46" name="Picture 45"/>
          <p:cNvPicPr>
            <a:picLocks noChangeAspect="1"/>
          </p:cNvPicPr>
          <p:nvPr/>
        </p:nvPicPr>
        <p:blipFill>
          <a:blip r:embed="rId3"/>
          <a:stretch>
            <a:fillRect/>
          </a:stretch>
        </p:blipFill>
        <p:spPr>
          <a:xfrm>
            <a:off x="563137" y="1539125"/>
            <a:ext cx="3293325" cy="3189200"/>
          </a:xfrm>
          <a:prstGeom prst="rect">
            <a:avLst/>
          </a:prstGeom>
        </p:spPr>
      </p:pic>
      <p:grpSp>
        <p:nvGrpSpPr>
          <p:cNvPr id="47" name="Group 46"/>
          <p:cNvGrpSpPr/>
          <p:nvPr/>
        </p:nvGrpSpPr>
        <p:grpSpPr>
          <a:xfrm>
            <a:off x="3132468" y="3200247"/>
            <a:ext cx="448932" cy="228753"/>
            <a:chOff x="8813800" y="2948567"/>
            <a:chExt cx="1828800" cy="914402"/>
          </a:xfrm>
        </p:grpSpPr>
        <p:sp>
          <p:nvSpPr>
            <p:cNvPr id="48" name="Arc 47"/>
            <p:cNvSpPr/>
            <p:nvPr/>
          </p:nvSpPr>
          <p:spPr>
            <a:xfrm rot="5400000">
              <a:off x="9728200" y="2948567"/>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Arc 48"/>
            <p:cNvSpPr/>
            <p:nvPr/>
          </p:nvSpPr>
          <p:spPr>
            <a:xfrm rot="10800000">
              <a:off x="97282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Arc 50"/>
            <p:cNvSpPr/>
            <p:nvPr/>
          </p:nvSpPr>
          <p:spPr>
            <a:xfrm rot="16200000">
              <a:off x="88138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6" name="Arc 55"/>
            <p:cNvSpPr/>
            <p:nvPr/>
          </p:nvSpPr>
          <p:spPr>
            <a:xfrm>
              <a:off x="88138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6" name="Picture 5"/>
          <p:cNvPicPr>
            <a:picLocks noChangeAspect="1"/>
          </p:cNvPicPr>
          <p:nvPr/>
        </p:nvPicPr>
        <p:blipFill>
          <a:blip r:embed="rId4"/>
          <a:stretch>
            <a:fillRect/>
          </a:stretch>
        </p:blipFill>
        <p:spPr>
          <a:xfrm>
            <a:off x="3099774" y="3858930"/>
            <a:ext cx="481626" cy="256054"/>
          </a:xfrm>
          <a:prstGeom prst="rect">
            <a:avLst/>
          </a:prstGeom>
        </p:spPr>
      </p:pic>
      <p:grpSp>
        <p:nvGrpSpPr>
          <p:cNvPr id="57" name="Group 56"/>
          <p:cNvGrpSpPr/>
          <p:nvPr/>
        </p:nvGrpSpPr>
        <p:grpSpPr>
          <a:xfrm>
            <a:off x="389268" y="3200247"/>
            <a:ext cx="448932" cy="228753"/>
            <a:chOff x="8813800" y="2948567"/>
            <a:chExt cx="1828800" cy="914402"/>
          </a:xfrm>
        </p:grpSpPr>
        <p:sp>
          <p:nvSpPr>
            <p:cNvPr id="69" name="Arc 68"/>
            <p:cNvSpPr/>
            <p:nvPr/>
          </p:nvSpPr>
          <p:spPr>
            <a:xfrm rot="5400000">
              <a:off x="9728200" y="2948567"/>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Arc 69"/>
            <p:cNvSpPr/>
            <p:nvPr/>
          </p:nvSpPr>
          <p:spPr>
            <a:xfrm rot="10800000">
              <a:off x="97282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 name="Arc 70"/>
            <p:cNvSpPr/>
            <p:nvPr/>
          </p:nvSpPr>
          <p:spPr>
            <a:xfrm rot="16200000">
              <a:off x="88138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2" name="Arc 71"/>
            <p:cNvSpPr/>
            <p:nvPr/>
          </p:nvSpPr>
          <p:spPr>
            <a:xfrm>
              <a:off x="8813800" y="2948569"/>
              <a:ext cx="914400" cy="91440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7" name="TextBox 6"/>
          <p:cNvSpPr txBox="1"/>
          <p:nvPr/>
        </p:nvSpPr>
        <p:spPr>
          <a:xfrm>
            <a:off x="1123950" y="4884130"/>
            <a:ext cx="1295547" cy="369332"/>
          </a:xfrm>
          <a:prstGeom prst="rect">
            <a:avLst/>
          </a:prstGeom>
          <a:noFill/>
        </p:spPr>
        <p:txBody>
          <a:bodyPr wrap="none" rtlCol="0">
            <a:spAutoFit/>
          </a:bodyPr>
          <a:lstStyle/>
          <a:p>
            <a:r>
              <a:rPr lang="en-US" dirty="0"/>
              <a:t>BINOCULAR</a:t>
            </a:r>
          </a:p>
        </p:txBody>
      </p:sp>
      <p:pic>
        <p:nvPicPr>
          <p:cNvPr id="15" name="Picture 14"/>
          <p:cNvPicPr>
            <a:picLocks noChangeAspect="1"/>
          </p:cNvPicPr>
          <p:nvPr/>
        </p:nvPicPr>
        <p:blipFill>
          <a:blip r:embed="rId5"/>
          <a:stretch>
            <a:fillRect/>
          </a:stretch>
        </p:blipFill>
        <p:spPr>
          <a:xfrm>
            <a:off x="4779756" y="1539125"/>
            <a:ext cx="3190875" cy="2000250"/>
          </a:xfrm>
          <a:prstGeom prst="rect">
            <a:avLst/>
          </a:prstGeom>
        </p:spPr>
      </p:pic>
      <p:pic>
        <p:nvPicPr>
          <p:cNvPr id="16" name="Picture 15"/>
          <p:cNvPicPr>
            <a:picLocks noChangeAspect="1"/>
          </p:cNvPicPr>
          <p:nvPr/>
        </p:nvPicPr>
        <p:blipFill>
          <a:blip r:embed="rId6"/>
          <a:stretch>
            <a:fillRect/>
          </a:stretch>
        </p:blipFill>
        <p:spPr>
          <a:xfrm>
            <a:off x="8315324" y="1539125"/>
            <a:ext cx="2276475" cy="2006529"/>
          </a:xfrm>
          <a:prstGeom prst="rect">
            <a:avLst/>
          </a:prstGeom>
        </p:spPr>
      </p:pic>
      <p:pic>
        <p:nvPicPr>
          <p:cNvPr id="18" name="Picture 17"/>
          <p:cNvPicPr>
            <a:picLocks noChangeAspect="1"/>
          </p:cNvPicPr>
          <p:nvPr/>
        </p:nvPicPr>
        <p:blipFill>
          <a:blip r:embed="rId7"/>
          <a:stretch>
            <a:fillRect/>
          </a:stretch>
        </p:blipFill>
        <p:spPr>
          <a:xfrm>
            <a:off x="4657725" y="3539375"/>
            <a:ext cx="2390775" cy="2155967"/>
          </a:xfrm>
          <a:prstGeom prst="rect">
            <a:avLst/>
          </a:prstGeom>
        </p:spPr>
      </p:pic>
      <p:sp>
        <p:nvSpPr>
          <p:cNvPr id="20" name="TextBox 19"/>
          <p:cNvSpPr txBox="1"/>
          <p:nvPr/>
        </p:nvSpPr>
        <p:spPr>
          <a:xfrm>
            <a:off x="7721855" y="3858930"/>
            <a:ext cx="2869944" cy="923330"/>
          </a:xfrm>
          <a:prstGeom prst="rect">
            <a:avLst/>
          </a:prstGeom>
          <a:solidFill>
            <a:schemeClr val="accent6">
              <a:lumMod val="40000"/>
              <a:lumOff val="60000"/>
            </a:schemeClr>
          </a:solidFill>
        </p:spPr>
        <p:txBody>
          <a:bodyPr wrap="square" rtlCol="0">
            <a:spAutoFit/>
          </a:bodyPr>
          <a:lstStyle/>
          <a:p>
            <a:pPr algn="ctr"/>
            <a:r>
              <a:rPr lang="en-US" b="1" dirty="0"/>
              <a:t>CLOCKWISE     OR</a:t>
            </a:r>
          </a:p>
          <a:p>
            <a:pPr algn="ctr"/>
            <a:r>
              <a:rPr lang="en-US" b="1" dirty="0"/>
              <a:t>COUNTER-CLOCKWISE</a:t>
            </a:r>
          </a:p>
          <a:p>
            <a:pPr algn="ctr"/>
            <a:r>
              <a:rPr lang="en-US" b="1" dirty="0"/>
              <a:t>ALL TOROIDS WINDING</a:t>
            </a:r>
          </a:p>
        </p:txBody>
      </p:sp>
      <p:sp>
        <p:nvSpPr>
          <p:cNvPr id="73" name="TextBox 72"/>
          <p:cNvSpPr txBox="1"/>
          <p:nvPr/>
        </p:nvSpPr>
        <p:spPr>
          <a:xfrm>
            <a:off x="7652276" y="5229706"/>
            <a:ext cx="2939523" cy="923330"/>
          </a:xfrm>
          <a:prstGeom prst="rect">
            <a:avLst/>
          </a:prstGeom>
          <a:solidFill>
            <a:schemeClr val="accent6">
              <a:lumMod val="40000"/>
              <a:lumOff val="60000"/>
            </a:schemeClr>
          </a:solidFill>
        </p:spPr>
        <p:txBody>
          <a:bodyPr wrap="none" rtlCol="0">
            <a:spAutoFit/>
          </a:bodyPr>
          <a:lstStyle/>
          <a:p>
            <a:pPr algn="ctr"/>
            <a:r>
              <a:rPr lang="en-US" b="1" dirty="0"/>
              <a:t>USE WIRE REFERENCE</a:t>
            </a:r>
          </a:p>
          <a:p>
            <a:pPr algn="ctr"/>
            <a:r>
              <a:rPr lang="en-US" b="1" dirty="0"/>
              <a:t>COMING FROM THE CENTER </a:t>
            </a:r>
          </a:p>
          <a:p>
            <a:pPr algn="ctr"/>
            <a:r>
              <a:rPr lang="en-US" b="1" dirty="0"/>
              <a:t>ALL TOROIDS WINDING</a:t>
            </a:r>
          </a:p>
        </p:txBody>
      </p:sp>
      <p:sp>
        <p:nvSpPr>
          <p:cNvPr id="22" name="Right Arrow 21"/>
          <p:cNvSpPr/>
          <p:nvPr/>
        </p:nvSpPr>
        <p:spPr>
          <a:xfrm>
            <a:off x="3737391" y="2154849"/>
            <a:ext cx="2221665" cy="10453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CENTER</a:t>
            </a:r>
          </a:p>
        </p:txBody>
      </p:sp>
      <p:sp>
        <p:nvSpPr>
          <p:cNvPr id="74" name="TextBox 73"/>
          <p:cNvSpPr txBox="1"/>
          <p:nvPr/>
        </p:nvSpPr>
        <p:spPr>
          <a:xfrm>
            <a:off x="4830349" y="5849804"/>
            <a:ext cx="2376420" cy="369332"/>
          </a:xfrm>
          <a:prstGeom prst="rect">
            <a:avLst/>
          </a:prstGeom>
          <a:noFill/>
        </p:spPr>
        <p:txBody>
          <a:bodyPr wrap="none" rtlCol="0">
            <a:spAutoFit/>
          </a:bodyPr>
          <a:lstStyle/>
          <a:p>
            <a:r>
              <a:rPr lang="en-US" dirty="0"/>
              <a:t>TOROID MATERIAL # 31</a:t>
            </a:r>
          </a:p>
        </p:txBody>
      </p:sp>
      <p:sp>
        <p:nvSpPr>
          <p:cNvPr id="23" name="TextBox 22"/>
          <p:cNvSpPr txBox="1"/>
          <p:nvPr/>
        </p:nvSpPr>
        <p:spPr>
          <a:xfrm>
            <a:off x="838200" y="5783704"/>
            <a:ext cx="184731" cy="369332"/>
          </a:xfrm>
          <a:prstGeom prst="rect">
            <a:avLst/>
          </a:prstGeom>
          <a:noFill/>
        </p:spPr>
        <p:txBody>
          <a:bodyPr wrap="none" rtlCol="0">
            <a:spAutoFit/>
          </a:bodyPr>
          <a:lstStyle/>
          <a:p>
            <a:endParaRPr lang="en-US" dirty="0"/>
          </a:p>
        </p:txBody>
      </p:sp>
      <p:sp>
        <p:nvSpPr>
          <p:cNvPr id="5" name="Rectangle 4"/>
          <p:cNvSpPr/>
          <p:nvPr/>
        </p:nvSpPr>
        <p:spPr>
          <a:xfrm>
            <a:off x="613734" y="1800225"/>
            <a:ext cx="3242728" cy="219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346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1000" fill="hold"/>
                                        <p:tgtEl>
                                          <p:spTgt spid="22"/>
                                        </p:tgtEl>
                                        <p:attrNameLst>
                                          <p:attrName>ppt_w</p:attrName>
                                        </p:attrNameLst>
                                      </p:cBhvr>
                                      <p:tavLst>
                                        <p:tav tm="0">
                                          <p:val>
                                            <p:fltVal val="0"/>
                                          </p:val>
                                        </p:tav>
                                        <p:tav tm="100000">
                                          <p:val>
                                            <p:strVal val="#ppt_w"/>
                                          </p:val>
                                        </p:tav>
                                      </p:tavLst>
                                    </p:anim>
                                    <p:anim calcmode="lin" valueType="num">
                                      <p:cBhvr>
                                        <p:cTn id="39" dur="1000" fill="hold"/>
                                        <p:tgtEl>
                                          <p:spTgt spid="22"/>
                                        </p:tgtEl>
                                        <p:attrNameLst>
                                          <p:attrName>ppt_h</p:attrName>
                                        </p:attrNameLst>
                                      </p:cBhvr>
                                      <p:tavLst>
                                        <p:tav tm="0">
                                          <p:val>
                                            <p:fltVal val="0"/>
                                          </p:val>
                                        </p:tav>
                                        <p:tav tm="100000">
                                          <p:val>
                                            <p:strVal val="#ppt_h"/>
                                          </p:val>
                                        </p:tav>
                                      </p:tavLst>
                                    </p:anim>
                                    <p:anim calcmode="lin" valueType="num">
                                      <p:cBhvr>
                                        <p:cTn id="40" dur="1000" fill="hold"/>
                                        <p:tgtEl>
                                          <p:spTgt spid="22"/>
                                        </p:tgtEl>
                                        <p:attrNameLst>
                                          <p:attrName>style.rotation</p:attrName>
                                        </p:attrNameLst>
                                      </p:cBhvr>
                                      <p:tavLst>
                                        <p:tav tm="0">
                                          <p:val>
                                            <p:fltVal val="90"/>
                                          </p:val>
                                        </p:tav>
                                        <p:tav tm="100000">
                                          <p:val>
                                            <p:fltVal val="0"/>
                                          </p:val>
                                        </p:tav>
                                      </p:tavLst>
                                    </p:anim>
                                    <p:animEffect transition="in" filter="fade">
                                      <p:cBhvr>
                                        <p:cTn id="4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3"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dirty="0"/>
              <a:t>2/16/2017</a:t>
            </a:r>
          </a:p>
        </p:txBody>
      </p:sp>
      <p:sp>
        <p:nvSpPr>
          <p:cNvPr id="6" name="Footer Placeholder 5"/>
          <p:cNvSpPr>
            <a:spLocks noGrp="1"/>
          </p:cNvSpPr>
          <p:nvPr>
            <p:ph type="ftr" sz="quarter" idx="11"/>
          </p:nvPr>
        </p:nvSpPr>
        <p:spPr/>
        <p:txBody>
          <a:bodyPr/>
          <a:lstStyle/>
          <a:p>
            <a:pPr>
              <a:defRPr/>
            </a:pPr>
            <a:r>
              <a:rPr lang="en-US" dirty="0"/>
              <a:t>World Wide Radio Operators Foundation                        Copyright   ©   Reserved  N4IS JC DASILVA</a:t>
            </a:r>
          </a:p>
        </p:txBody>
      </p:sp>
      <p:sp>
        <p:nvSpPr>
          <p:cNvPr id="7" name="Slide Number Placeholder 6"/>
          <p:cNvSpPr>
            <a:spLocks noGrp="1"/>
          </p:cNvSpPr>
          <p:nvPr>
            <p:ph type="sldNum" sz="quarter" idx="12"/>
          </p:nvPr>
        </p:nvSpPr>
        <p:spPr/>
        <p:txBody>
          <a:bodyPr/>
          <a:lstStyle/>
          <a:p>
            <a:pPr>
              <a:defRPr/>
            </a:pPr>
            <a:fld id="{2D55A884-972E-43AB-BF2D-4F054B21FA56}" type="slidenum">
              <a:rPr lang="en-US" altLang="en-US" smtClean="0"/>
              <a:pPr>
                <a:defRPr/>
              </a:pPr>
              <a:t>15</a:t>
            </a:fld>
            <a:endParaRPr lang="en-US" altLang="en-US" dirty="0"/>
          </a:p>
        </p:txBody>
      </p:sp>
      <p:pic>
        <p:nvPicPr>
          <p:cNvPr id="9" name="Picture 8"/>
          <p:cNvPicPr>
            <a:picLocks noChangeAspect="1"/>
          </p:cNvPicPr>
          <p:nvPr/>
        </p:nvPicPr>
        <p:blipFill>
          <a:blip r:embed="rId3"/>
          <a:stretch>
            <a:fillRect/>
          </a:stretch>
        </p:blipFill>
        <p:spPr>
          <a:xfrm>
            <a:off x="494145" y="3414581"/>
            <a:ext cx="5901659" cy="2941769"/>
          </a:xfrm>
          <a:prstGeom prst="rect">
            <a:avLst/>
          </a:prstGeom>
        </p:spPr>
      </p:pic>
      <p:sp>
        <p:nvSpPr>
          <p:cNvPr id="10" name="Rectangle 2"/>
          <p:cNvSpPr>
            <a:spLocks noGrp="1" noChangeArrowheads="1"/>
          </p:cNvSpPr>
          <p:nvPr>
            <p:ph type="title"/>
          </p:nvPr>
        </p:nvSpPr>
        <p:spPr>
          <a:xfrm>
            <a:off x="6395804" y="553031"/>
            <a:ext cx="5209294" cy="706992"/>
          </a:xfrm>
          <a:solidFill>
            <a:srgbClr val="FFFF00">
              <a:alpha val="58038"/>
            </a:srgbClr>
          </a:solidFill>
          <a:ln w="28575">
            <a:solidFill>
              <a:srgbClr val="FF0000"/>
            </a:solidFill>
            <a:miter lim="800000"/>
            <a:headEnd/>
            <a:tailEnd/>
          </a:ln>
        </p:spPr>
        <p:txBody>
          <a:bodyPr>
            <a:normAutofit/>
          </a:bodyPr>
          <a:lstStyle/>
          <a:p>
            <a:pPr algn="ctr"/>
            <a:r>
              <a:rPr lang="en-US" altLang="en-US" sz="2800" b="1" dirty="0">
                <a:latin typeface="Arial" panose="020B0604020202020204" pitchFamily="34" charset="0"/>
                <a:cs typeface="Arial" panose="020B0604020202020204" pitchFamily="34" charset="0"/>
              </a:rPr>
              <a:t>WF with 180 degree phase</a:t>
            </a:r>
          </a:p>
        </p:txBody>
      </p:sp>
      <p:sp>
        <p:nvSpPr>
          <p:cNvPr id="11" name="Rectangle 2"/>
          <p:cNvSpPr txBox="1">
            <a:spLocks noChangeArrowheads="1"/>
          </p:cNvSpPr>
          <p:nvPr/>
        </p:nvSpPr>
        <p:spPr>
          <a:xfrm>
            <a:off x="6395804" y="3429000"/>
            <a:ext cx="5209294" cy="706992"/>
          </a:xfrm>
          <a:prstGeom prst="rect">
            <a:avLst/>
          </a:prstGeom>
          <a:solidFill>
            <a:srgbClr val="FFFF00">
              <a:alpha val="58038"/>
            </a:srgbClr>
          </a:solidFill>
          <a:ln w="28575">
            <a:solidFill>
              <a:srgbClr val="FF0000"/>
            </a:solidFill>
            <a:miter lim="800000"/>
            <a:headEnd/>
            <a:tailEn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latin typeface="Arial" panose="020B0604020202020204" pitchFamily="34" charset="0"/>
                <a:cs typeface="Arial" panose="020B0604020202020204" pitchFamily="34" charset="0"/>
              </a:rPr>
              <a:t>WF with 0 degree phase  </a:t>
            </a:r>
          </a:p>
        </p:txBody>
      </p:sp>
      <p:pic>
        <p:nvPicPr>
          <p:cNvPr id="12" name="Picture 11"/>
          <p:cNvPicPr>
            <a:picLocks noChangeAspect="1"/>
          </p:cNvPicPr>
          <p:nvPr/>
        </p:nvPicPr>
        <p:blipFill>
          <a:blip r:embed="rId4"/>
          <a:stretch>
            <a:fillRect/>
          </a:stretch>
        </p:blipFill>
        <p:spPr>
          <a:xfrm>
            <a:off x="494144" y="484962"/>
            <a:ext cx="5901659" cy="2917469"/>
          </a:xfrm>
          <a:prstGeom prst="rect">
            <a:avLst/>
          </a:prstGeom>
        </p:spPr>
      </p:pic>
      <p:sp>
        <p:nvSpPr>
          <p:cNvPr id="13" name="TextBox 12"/>
          <p:cNvSpPr txBox="1"/>
          <p:nvPr/>
        </p:nvSpPr>
        <p:spPr>
          <a:xfrm>
            <a:off x="8153399" y="1533831"/>
            <a:ext cx="3451699" cy="1200329"/>
          </a:xfrm>
          <a:prstGeom prst="rect">
            <a:avLst/>
          </a:prstGeom>
          <a:solidFill>
            <a:schemeClr val="accent1">
              <a:lumMod val="40000"/>
              <a:lumOff val="60000"/>
            </a:schemeClr>
          </a:solidFill>
          <a:ln w="38100">
            <a:solidFill>
              <a:schemeClr val="tx1"/>
            </a:solidFill>
          </a:ln>
        </p:spPr>
        <p:txBody>
          <a:bodyPr wrap="square" rtlCol="0">
            <a:spAutoFit/>
          </a:bodyPr>
          <a:lstStyle/>
          <a:p>
            <a:r>
              <a:rPr lang="en-US" sz="2400" b="1" dirty="0"/>
              <a:t>Gain            = -55.33 dBi</a:t>
            </a:r>
          </a:p>
          <a:p>
            <a:r>
              <a:rPr lang="en-US" sz="2400" b="1" dirty="0"/>
              <a:t>Front back = - 25 dB</a:t>
            </a:r>
          </a:p>
          <a:p>
            <a:r>
              <a:rPr lang="en-US" sz="2400" b="1" dirty="0"/>
              <a:t>Front side  =  -27 dB </a:t>
            </a:r>
          </a:p>
        </p:txBody>
      </p:sp>
      <p:sp>
        <p:nvSpPr>
          <p:cNvPr id="14" name="TextBox 13"/>
          <p:cNvSpPr txBox="1"/>
          <p:nvPr/>
        </p:nvSpPr>
        <p:spPr>
          <a:xfrm>
            <a:off x="8153398" y="4646006"/>
            <a:ext cx="3451699" cy="1200329"/>
          </a:xfrm>
          <a:prstGeom prst="rect">
            <a:avLst/>
          </a:prstGeom>
          <a:solidFill>
            <a:schemeClr val="accent1">
              <a:lumMod val="40000"/>
              <a:lumOff val="60000"/>
            </a:schemeClr>
          </a:solidFill>
          <a:ln w="38100">
            <a:solidFill>
              <a:schemeClr val="tx1"/>
            </a:solidFill>
          </a:ln>
        </p:spPr>
        <p:txBody>
          <a:bodyPr wrap="square" rtlCol="0">
            <a:spAutoFit/>
          </a:bodyPr>
          <a:lstStyle/>
          <a:p>
            <a:r>
              <a:rPr lang="en-US" sz="2400" b="1" dirty="0"/>
              <a:t>Gain            = - 37.94 dBi</a:t>
            </a:r>
          </a:p>
          <a:p>
            <a:r>
              <a:rPr lang="en-US" sz="2400" b="1" dirty="0"/>
              <a:t>Front back = - 20.6 dB</a:t>
            </a:r>
          </a:p>
          <a:p>
            <a:r>
              <a:rPr lang="en-US" sz="2400" b="1" dirty="0"/>
              <a:t>Front side  =  - 5 dB </a:t>
            </a:r>
          </a:p>
        </p:txBody>
      </p:sp>
      <p:sp>
        <p:nvSpPr>
          <p:cNvPr id="15" name="Down Arrow 14"/>
          <p:cNvSpPr/>
          <p:nvPr/>
        </p:nvSpPr>
        <p:spPr>
          <a:xfrm flipH="1">
            <a:off x="4834029" y="673923"/>
            <a:ext cx="259081" cy="4652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wn Arrow 15"/>
          <p:cNvSpPr/>
          <p:nvPr/>
        </p:nvSpPr>
        <p:spPr>
          <a:xfrm rot="5400000" flipH="1">
            <a:off x="5815103" y="4204896"/>
            <a:ext cx="259081" cy="4652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wn Arrow 16"/>
          <p:cNvSpPr/>
          <p:nvPr/>
        </p:nvSpPr>
        <p:spPr>
          <a:xfrm rot="5400000" flipH="1">
            <a:off x="5460307" y="1263127"/>
            <a:ext cx="259081" cy="4652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own Arrow 17"/>
          <p:cNvSpPr/>
          <p:nvPr/>
        </p:nvSpPr>
        <p:spPr>
          <a:xfrm flipH="1">
            <a:off x="4834028" y="3554831"/>
            <a:ext cx="259081" cy="4652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8125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p:cNvPicPr>
            <a:picLocks noChangeAspect="1"/>
          </p:cNvPicPr>
          <p:nvPr/>
        </p:nvPicPr>
        <p:blipFill>
          <a:blip r:embed="rId3"/>
          <a:stretch>
            <a:fillRect/>
          </a:stretch>
        </p:blipFill>
        <p:spPr>
          <a:xfrm rot="18860522">
            <a:off x="9465195" y="3107272"/>
            <a:ext cx="1625418" cy="1625418"/>
          </a:xfrm>
          <a:prstGeom prst="rect">
            <a:avLst/>
          </a:prstGeom>
        </p:spPr>
      </p:pic>
      <p:sp>
        <p:nvSpPr>
          <p:cNvPr id="5" name="Date Placeholder 4"/>
          <p:cNvSpPr>
            <a:spLocks noGrp="1"/>
          </p:cNvSpPr>
          <p:nvPr>
            <p:ph type="dt" sz="half" idx="10"/>
          </p:nvPr>
        </p:nvSpPr>
        <p:spPr/>
        <p:txBody>
          <a:bodyPr/>
          <a:lstStyle/>
          <a:p>
            <a:pPr>
              <a:defRPr/>
            </a:pPr>
            <a:r>
              <a:rPr lang="en-US" dirty="0"/>
              <a:t>2/16/2017</a:t>
            </a:r>
          </a:p>
        </p:txBody>
      </p:sp>
      <p:sp>
        <p:nvSpPr>
          <p:cNvPr id="6" name="Footer Placeholder 5"/>
          <p:cNvSpPr>
            <a:spLocks noGrp="1"/>
          </p:cNvSpPr>
          <p:nvPr>
            <p:ph type="ftr" sz="quarter" idx="11"/>
          </p:nvPr>
        </p:nvSpPr>
        <p:spPr/>
        <p:txBody>
          <a:bodyPr/>
          <a:lstStyle/>
          <a:p>
            <a:pPr>
              <a:defRPr/>
            </a:pPr>
            <a:r>
              <a:rPr lang="en-US" dirty="0"/>
              <a:t>World Wide Radio Operators Foundation                        Copyright   ©   Reserved  N4IS JC DASILVA</a:t>
            </a:r>
          </a:p>
        </p:txBody>
      </p:sp>
      <p:sp>
        <p:nvSpPr>
          <p:cNvPr id="7" name="Slide Number Placeholder 6"/>
          <p:cNvSpPr>
            <a:spLocks noGrp="1"/>
          </p:cNvSpPr>
          <p:nvPr>
            <p:ph type="sldNum" sz="quarter" idx="12"/>
          </p:nvPr>
        </p:nvSpPr>
        <p:spPr/>
        <p:txBody>
          <a:bodyPr/>
          <a:lstStyle/>
          <a:p>
            <a:pPr>
              <a:defRPr/>
            </a:pPr>
            <a:fld id="{2D55A884-972E-43AB-BF2D-4F054B21FA56}" type="slidenum">
              <a:rPr lang="en-US" altLang="en-US" smtClean="0"/>
              <a:pPr>
                <a:defRPr/>
              </a:pPr>
              <a:t>16</a:t>
            </a:fld>
            <a:endParaRPr lang="en-US" altLang="en-US" dirty="0"/>
          </a:p>
        </p:txBody>
      </p:sp>
      <p:sp>
        <p:nvSpPr>
          <p:cNvPr id="34" name="Rectangle 2"/>
          <p:cNvSpPr>
            <a:spLocks noGrp="1" noChangeArrowheads="1"/>
          </p:cNvSpPr>
          <p:nvPr>
            <p:ph type="title"/>
          </p:nvPr>
        </p:nvSpPr>
        <p:spPr>
          <a:xfrm>
            <a:off x="633743" y="344031"/>
            <a:ext cx="10926023" cy="669957"/>
          </a:xfrm>
          <a:solidFill>
            <a:srgbClr val="FFFF00">
              <a:alpha val="58000"/>
            </a:srgbClr>
          </a:solidFill>
          <a:ln w="38100">
            <a:solidFill>
              <a:srgbClr val="FF0000"/>
            </a:solidFill>
          </a:ln>
        </p:spPr>
        <p:txBody>
          <a:bodyPr>
            <a:normAutofit/>
          </a:bodyPr>
          <a:lstStyle/>
          <a:p>
            <a:pPr algn="ctr"/>
            <a:r>
              <a:rPr lang="en-US" sz="2800" b="1" dirty="0">
                <a:latin typeface="Arial" panose="020B0604020202020204" pitchFamily="34" charset="0"/>
                <a:cs typeface="Arial" panose="020B0604020202020204" pitchFamily="34" charset="0"/>
              </a:rPr>
              <a:t>Waller Flag resistors</a:t>
            </a:r>
          </a:p>
        </p:txBody>
      </p:sp>
      <p:grpSp>
        <p:nvGrpSpPr>
          <p:cNvPr id="2" name="Group 1"/>
          <p:cNvGrpSpPr/>
          <p:nvPr/>
        </p:nvGrpSpPr>
        <p:grpSpPr>
          <a:xfrm>
            <a:off x="1014066" y="1199583"/>
            <a:ext cx="6805958" cy="2629241"/>
            <a:chOff x="1076325" y="4092234"/>
            <a:chExt cx="6805958" cy="2629241"/>
          </a:xfrm>
        </p:grpSpPr>
        <p:pic>
          <p:nvPicPr>
            <p:cNvPr id="26" name="Picture 25"/>
            <p:cNvPicPr>
              <a:picLocks noChangeAspect="1"/>
            </p:cNvPicPr>
            <p:nvPr/>
          </p:nvPicPr>
          <p:blipFill>
            <a:blip r:embed="rId4"/>
            <a:stretch>
              <a:fillRect/>
            </a:stretch>
          </p:blipFill>
          <p:spPr>
            <a:xfrm>
              <a:off x="3652837" y="5233010"/>
              <a:ext cx="2447925" cy="342900"/>
            </a:xfrm>
            <a:prstGeom prst="rect">
              <a:avLst/>
            </a:prstGeom>
          </p:spPr>
        </p:pic>
        <p:sp>
          <p:nvSpPr>
            <p:cNvPr id="21" name="Rectangle 20"/>
            <p:cNvSpPr/>
            <p:nvPr/>
          </p:nvSpPr>
          <p:spPr>
            <a:xfrm>
              <a:off x="1190625" y="4514850"/>
              <a:ext cx="1752600" cy="174307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p:cNvPicPr>
              <a:picLocks noChangeAspect="1"/>
            </p:cNvPicPr>
            <p:nvPr/>
          </p:nvPicPr>
          <p:blipFill>
            <a:blip r:embed="rId5"/>
            <a:stretch>
              <a:fillRect/>
            </a:stretch>
          </p:blipFill>
          <p:spPr>
            <a:xfrm>
              <a:off x="6096000" y="4508501"/>
              <a:ext cx="1786283" cy="1774090"/>
            </a:xfrm>
            <a:prstGeom prst="rect">
              <a:avLst/>
            </a:prstGeom>
          </p:spPr>
        </p:pic>
        <p:pic>
          <p:nvPicPr>
            <p:cNvPr id="23" name="Picture 22"/>
            <p:cNvPicPr>
              <a:picLocks noChangeAspect="1"/>
            </p:cNvPicPr>
            <p:nvPr/>
          </p:nvPicPr>
          <p:blipFill>
            <a:blip r:embed="rId4"/>
            <a:stretch>
              <a:fillRect/>
            </a:stretch>
          </p:blipFill>
          <p:spPr>
            <a:xfrm>
              <a:off x="1262062" y="5224096"/>
              <a:ext cx="2447925" cy="342900"/>
            </a:xfrm>
            <a:prstGeom prst="rect">
              <a:avLst/>
            </a:prstGeom>
          </p:spPr>
        </p:pic>
        <p:sp>
          <p:nvSpPr>
            <p:cNvPr id="24" name="Rectangle 23"/>
            <p:cNvSpPr/>
            <p:nvPr/>
          </p:nvSpPr>
          <p:spPr>
            <a:xfrm>
              <a:off x="1076325" y="5153025"/>
              <a:ext cx="228600" cy="447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5981700" y="5176471"/>
              <a:ext cx="228600" cy="447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3559968" y="5133242"/>
              <a:ext cx="228600" cy="447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1504950" y="5762625"/>
              <a:ext cx="481222" cy="369332"/>
            </a:xfrm>
            <a:prstGeom prst="rect">
              <a:avLst/>
            </a:prstGeom>
            <a:noFill/>
          </p:spPr>
          <p:txBody>
            <a:bodyPr wrap="none" rtlCol="0">
              <a:spAutoFit/>
            </a:bodyPr>
            <a:lstStyle/>
            <a:p>
              <a:r>
                <a:rPr lang="en-US" dirty="0"/>
                <a:t>9:1</a:t>
              </a:r>
            </a:p>
          </p:txBody>
        </p:sp>
        <p:sp>
          <p:nvSpPr>
            <p:cNvPr id="29" name="TextBox 28"/>
            <p:cNvSpPr txBox="1"/>
            <p:nvPr/>
          </p:nvSpPr>
          <p:spPr>
            <a:xfrm>
              <a:off x="6353175" y="5698093"/>
              <a:ext cx="481222" cy="369332"/>
            </a:xfrm>
            <a:prstGeom prst="rect">
              <a:avLst/>
            </a:prstGeom>
            <a:noFill/>
          </p:spPr>
          <p:txBody>
            <a:bodyPr wrap="none" rtlCol="0">
              <a:spAutoFit/>
            </a:bodyPr>
            <a:lstStyle/>
            <a:p>
              <a:r>
                <a:rPr lang="en-US" dirty="0"/>
                <a:t>9:1</a:t>
              </a:r>
            </a:p>
          </p:txBody>
        </p:sp>
        <p:sp>
          <p:nvSpPr>
            <p:cNvPr id="30" name="TextBox 29"/>
            <p:cNvSpPr txBox="1"/>
            <p:nvPr/>
          </p:nvSpPr>
          <p:spPr>
            <a:xfrm>
              <a:off x="3483664" y="4730206"/>
              <a:ext cx="481222" cy="369332"/>
            </a:xfrm>
            <a:prstGeom prst="rect">
              <a:avLst/>
            </a:prstGeom>
            <a:noFill/>
          </p:spPr>
          <p:txBody>
            <a:bodyPr wrap="none" rtlCol="0">
              <a:spAutoFit/>
            </a:bodyPr>
            <a:lstStyle/>
            <a:p>
              <a:r>
                <a:rPr lang="en-US" dirty="0"/>
                <a:t>1:1</a:t>
              </a:r>
            </a:p>
          </p:txBody>
        </p:sp>
        <p:sp>
          <p:nvSpPr>
            <p:cNvPr id="31" name="Rectangle 30"/>
            <p:cNvSpPr/>
            <p:nvPr/>
          </p:nvSpPr>
          <p:spPr>
            <a:xfrm>
              <a:off x="4362450" y="4407932"/>
              <a:ext cx="66675" cy="2313543"/>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3671013" y="4092234"/>
              <a:ext cx="1349537" cy="646331"/>
            </a:xfrm>
            <a:prstGeom prst="rect">
              <a:avLst/>
            </a:prstGeom>
            <a:noFill/>
          </p:spPr>
          <p:txBody>
            <a:bodyPr wrap="none" rtlCol="0">
              <a:spAutoFit/>
            </a:bodyPr>
            <a:lstStyle/>
            <a:p>
              <a:r>
                <a:rPr lang="en-US" dirty="0"/>
                <a:t>FIBERGLASS </a:t>
              </a:r>
            </a:p>
            <a:p>
              <a:r>
                <a:rPr lang="en-US" dirty="0"/>
                <a:t>MAST</a:t>
              </a:r>
            </a:p>
          </p:txBody>
        </p:sp>
        <p:sp>
          <p:nvSpPr>
            <p:cNvPr id="35" name="TextBox 34"/>
            <p:cNvSpPr txBox="1"/>
            <p:nvPr/>
          </p:nvSpPr>
          <p:spPr>
            <a:xfrm>
              <a:off x="3281976" y="5815784"/>
              <a:ext cx="989373" cy="369332"/>
            </a:xfrm>
            <a:prstGeom prst="rect">
              <a:avLst/>
            </a:prstGeom>
            <a:noFill/>
          </p:spPr>
          <p:txBody>
            <a:bodyPr wrap="none" rtlCol="0">
              <a:spAutoFit/>
            </a:bodyPr>
            <a:lstStyle/>
            <a:p>
              <a:r>
                <a:rPr lang="en-US" dirty="0"/>
                <a:t>50 ohms</a:t>
              </a:r>
            </a:p>
          </p:txBody>
        </p:sp>
        <p:sp>
          <p:nvSpPr>
            <p:cNvPr id="36" name="TextBox 35"/>
            <p:cNvSpPr txBox="1"/>
            <p:nvPr/>
          </p:nvSpPr>
          <p:spPr>
            <a:xfrm>
              <a:off x="1628775" y="4941616"/>
              <a:ext cx="1106393" cy="369332"/>
            </a:xfrm>
            <a:prstGeom prst="rect">
              <a:avLst/>
            </a:prstGeom>
            <a:noFill/>
          </p:spPr>
          <p:txBody>
            <a:bodyPr wrap="none" rtlCol="0">
              <a:spAutoFit/>
            </a:bodyPr>
            <a:lstStyle/>
            <a:p>
              <a:r>
                <a:rPr lang="en-US" dirty="0"/>
                <a:t>100 ohms</a:t>
              </a:r>
            </a:p>
          </p:txBody>
        </p:sp>
        <p:sp>
          <p:nvSpPr>
            <p:cNvPr id="37" name="TextBox 36"/>
            <p:cNvSpPr txBox="1"/>
            <p:nvPr/>
          </p:nvSpPr>
          <p:spPr>
            <a:xfrm>
              <a:off x="4818157" y="4953394"/>
              <a:ext cx="1106393" cy="369332"/>
            </a:xfrm>
            <a:prstGeom prst="rect">
              <a:avLst/>
            </a:prstGeom>
            <a:noFill/>
          </p:spPr>
          <p:txBody>
            <a:bodyPr wrap="none" rtlCol="0">
              <a:spAutoFit/>
            </a:bodyPr>
            <a:lstStyle/>
            <a:p>
              <a:r>
                <a:rPr lang="en-US" dirty="0"/>
                <a:t>100 ohms</a:t>
              </a:r>
            </a:p>
          </p:txBody>
        </p:sp>
        <p:sp>
          <p:nvSpPr>
            <p:cNvPr id="43" name="Oval 42"/>
            <p:cNvSpPr/>
            <p:nvPr/>
          </p:nvSpPr>
          <p:spPr>
            <a:xfrm>
              <a:off x="3964886" y="5580917"/>
              <a:ext cx="216589" cy="2348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Arc 43"/>
            <p:cNvSpPr/>
            <p:nvPr/>
          </p:nvSpPr>
          <p:spPr>
            <a:xfrm rot="10800000">
              <a:off x="3754646" y="5269299"/>
              <a:ext cx="416883" cy="440917"/>
            </a:xfrm>
            <a:prstGeom prst="arc">
              <a:avLst/>
            </a:prstGeom>
            <a:ln w="38100">
              <a:solidFill>
                <a:srgbClr val="FF4BE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Arc 44"/>
            <p:cNvSpPr/>
            <p:nvPr/>
          </p:nvSpPr>
          <p:spPr>
            <a:xfrm>
              <a:off x="3956914" y="5702391"/>
              <a:ext cx="348386" cy="355173"/>
            </a:xfrm>
            <a:prstGeom prst="arc">
              <a:avLst/>
            </a:prstGeom>
            <a:ln w="38100">
              <a:solidFill>
                <a:srgbClr val="FF4BE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7" name="Straight Connector 46"/>
            <p:cNvCxnSpPr/>
            <p:nvPr/>
          </p:nvCxnSpPr>
          <p:spPr>
            <a:xfrm>
              <a:off x="4305300" y="5879977"/>
              <a:ext cx="1" cy="841498"/>
            </a:xfrm>
            <a:prstGeom prst="line">
              <a:avLst/>
            </a:prstGeom>
            <a:ln w="38100">
              <a:solidFill>
                <a:srgbClr val="FF4BE5"/>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400272" y="5587184"/>
              <a:ext cx="846707" cy="369332"/>
            </a:xfrm>
            <a:prstGeom prst="rect">
              <a:avLst/>
            </a:prstGeom>
            <a:noFill/>
            <a:ln>
              <a:noFill/>
            </a:ln>
          </p:spPr>
          <p:txBody>
            <a:bodyPr wrap="none" rtlCol="0">
              <a:spAutoFit/>
            </a:bodyPr>
            <a:lstStyle/>
            <a:p>
              <a:r>
                <a:rPr lang="en-US" b="1" dirty="0">
                  <a:solidFill>
                    <a:srgbClr val="FF0000"/>
                  </a:solidFill>
                </a:rPr>
                <a:t>CHOKE</a:t>
              </a:r>
            </a:p>
          </p:txBody>
        </p:sp>
      </p:grpSp>
      <p:sp>
        <p:nvSpPr>
          <p:cNvPr id="55" name="Right Arrow 54"/>
          <p:cNvSpPr/>
          <p:nvPr/>
        </p:nvSpPr>
        <p:spPr>
          <a:xfrm>
            <a:off x="123478" y="2283592"/>
            <a:ext cx="742950" cy="341014"/>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p:cNvSpPr txBox="1"/>
          <p:nvPr/>
        </p:nvSpPr>
        <p:spPr>
          <a:xfrm>
            <a:off x="92484" y="1759744"/>
            <a:ext cx="873957" cy="369332"/>
          </a:xfrm>
          <a:prstGeom prst="rect">
            <a:avLst/>
          </a:prstGeom>
          <a:noFill/>
        </p:spPr>
        <p:txBody>
          <a:bodyPr wrap="none" rtlCol="0">
            <a:spAutoFit/>
          </a:bodyPr>
          <a:lstStyle/>
          <a:p>
            <a:r>
              <a:rPr lang="en-US" dirty="0"/>
              <a:t>SIGNAL</a:t>
            </a:r>
          </a:p>
        </p:txBody>
      </p:sp>
      <p:sp>
        <p:nvSpPr>
          <p:cNvPr id="3" name="TextBox 2"/>
          <p:cNvSpPr txBox="1"/>
          <p:nvPr/>
        </p:nvSpPr>
        <p:spPr>
          <a:xfrm>
            <a:off x="451045" y="3680283"/>
            <a:ext cx="1413932" cy="523220"/>
          </a:xfrm>
          <a:prstGeom prst="rect">
            <a:avLst/>
          </a:prstGeom>
          <a:solidFill>
            <a:srgbClr val="FFFF00"/>
          </a:solidFill>
        </p:spPr>
        <p:txBody>
          <a:bodyPr wrap="square" rtlCol="0">
            <a:spAutoFit/>
          </a:bodyPr>
          <a:lstStyle/>
          <a:p>
            <a:pPr algn="ctr"/>
            <a:r>
              <a:rPr lang="en-US" sz="1400" b="1" dirty="0"/>
              <a:t>FT  </a:t>
            </a:r>
            <a:r>
              <a:rPr lang="en-US" sz="1400" dirty="0"/>
              <a:t> &gt;  Front Transformer</a:t>
            </a:r>
          </a:p>
        </p:txBody>
      </p:sp>
      <p:sp>
        <p:nvSpPr>
          <p:cNvPr id="46" name="TextBox 45"/>
          <p:cNvSpPr txBox="1"/>
          <p:nvPr/>
        </p:nvSpPr>
        <p:spPr>
          <a:xfrm>
            <a:off x="2026683" y="3688629"/>
            <a:ext cx="1413932" cy="523220"/>
          </a:xfrm>
          <a:prstGeom prst="rect">
            <a:avLst/>
          </a:prstGeom>
          <a:solidFill>
            <a:srgbClr val="FFFF00"/>
          </a:solidFill>
        </p:spPr>
        <p:txBody>
          <a:bodyPr wrap="square" rtlCol="0">
            <a:spAutoFit/>
          </a:bodyPr>
          <a:lstStyle/>
          <a:p>
            <a:pPr algn="ctr"/>
            <a:r>
              <a:rPr lang="en-US" sz="1400" b="1" dirty="0"/>
              <a:t>FR</a:t>
            </a:r>
            <a:r>
              <a:rPr lang="en-US" sz="1400" dirty="0"/>
              <a:t>  &gt; Front </a:t>
            </a:r>
          </a:p>
          <a:p>
            <a:pPr algn="ctr"/>
            <a:r>
              <a:rPr lang="en-US" sz="1400" dirty="0"/>
              <a:t>Resistor</a:t>
            </a:r>
          </a:p>
        </p:txBody>
      </p:sp>
      <p:sp>
        <p:nvSpPr>
          <p:cNvPr id="48" name="TextBox 47"/>
          <p:cNvSpPr txBox="1"/>
          <p:nvPr/>
        </p:nvSpPr>
        <p:spPr>
          <a:xfrm>
            <a:off x="5250749" y="3688629"/>
            <a:ext cx="1413932" cy="523220"/>
          </a:xfrm>
          <a:prstGeom prst="rect">
            <a:avLst/>
          </a:prstGeom>
          <a:solidFill>
            <a:srgbClr val="FFFF00"/>
          </a:solidFill>
        </p:spPr>
        <p:txBody>
          <a:bodyPr wrap="square" rtlCol="0">
            <a:spAutoFit/>
          </a:bodyPr>
          <a:lstStyle/>
          <a:p>
            <a:pPr algn="ctr"/>
            <a:r>
              <a:rPr lang="en-US" sz="1400" dirty="0"/>
              <a:t>BT   &gt;   Back</a:t>
            </a:r>
          </a:p>
          <a:p>
            <a:pPr algn="ctr"/>
            <a:r>
              <a:rPr lang="en-US" sz="1400" dirty="0"/>
              <a:t>Transformer</a:t>
            </a:r>
          </a:p>
        </p:txBody>
      </p:sp>
      <p:sp>
        <p:nvSpPr>
          <p:cNvPr id="49" name="TextBox 48"/>
          <p:cNvSpPr txBox="1"/>
          <p:nvPr/>
        </p:nvSpPr>
        <p:spPr>
          <a:xfrm>
            <a:off x="7172048" y="3721627"/>
            <a:ext cx="1413932" cy="523220"/>
          </a:xfrm>
          <a:prstGeom prst="rect">
            <a:avLst/>
          </a:prstGeom>
          <a:solidFill>
            <a:srgbClr val="FFFF00"/>
          </a:solidFill>
        </p:spPr>
        <p:txBody>
          <a:bodyPr wrap="square" rtlCol="0">
            <a:spAutoFit/>
          </a:bodyPr>
          <a:lstStyle/>
          <a:p>
            <a:pPr algn="ctr"/>
            <a:r>
              <a:rPr lang="en-US" sz="1400" dirty="0"/>
              <a:t>Back</a:t>
            </a:r>
          </a:p>
          <a:p>
            <a:pPr algn="ctr"/>
            <a:r>
              <a:rPr lang="en-US" sz="1400" dirty="0"/>
              <a:t>Transformer</a:t>
            </a:r>
          </a:p>
        </p:txBody>
      </p:sp>
      <p:grpSp>
        <p:nvGrpSpPr>
          <p:cNvPr id="72" name="Group 71"/>
          <p:cNvGrpSpPr/>
          <p:nvPr/>
        </p:nvGrpSpPr>
        <p:grpSpPr>
          <a:xfrm>
            <a:off x="7723368" y="2251633"/>
            <a:ext cx="169934" cy="404932"/>
            <a:chOff x="3492082" y="4504867"/>
            <a:chExt cx="169934" cy="404932"/>
          </a:xfrm>
        </p:grpSpPr>
        <p:cxnSp>
          <p:nvCxnSpPr>
            <p:cNvPr id="73" name="Straight Connector 72"/>
            <p:cNvCxnSpPr/>
            <p:nvPr/>
          </p:nvCxnSpPr>
          <p:spPr>
            <a:xfrm>
              <a:off x="3559969" y="4511440"/>
              <a:ext cx="87759" cy="332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3497709" y="4542452"/>
              <a:ext cx="164307" cy="744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497709" y="4612481"/>
              <a:ext cx="164307" cy="332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3497709" y="4645684"/>
              <a:ext cx="164307" cy="744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497709" y="4713604"/>
              <a:ext cx="164307" cy="3969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3497709" y="4748916"/>
              <a:ext cx="164307" cy="782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553721" y="4504867"/>
              <a:ext cx="108295" cy="332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492082" y="4816165"/>
              <a:ext cx="169934" cy="398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3564557" y="4852056"/>
              <a:ext cx="94903" cy="57743"/>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82" name="TextBox 81"/>
          <p:cNvSpPr txBox="1"/>
          <p:nvPr/>
        </p:nvSpPr>
        <p:spPr>
          <a:xfrm>
            <a:off x="1678268" y="1808834"/>
            <a:ext cx="526747"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L F</a:t>
            </a:r>
          </a:p>
        </p:txBody>
      </p:sp>
      <p:sp>
        <p:nvSpPr>
          <p:cNvPr id="83" name="TextBox 82"/>
          <p:cNvSpPr txBox="1"/>
          <p:nvPr/>
        </p:nvSpPr>
        <p:spPr>
          <a:xfrm>
            <a:off x="5092833" y="1780724"/>
            <a:ext cx="55239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L B</a:t>
            </a:r>
          </a:p>
        </p:txBody>
      </p:sp>
      <p:sp>
        <p:nvSpPr>
          <p:cNvPr id="84" name="TextBox 83"/>
          <p:cNvSpPr txBox="1"/>
          <p:nvPr/>
        </p:nvSpPr>
        <p:spPr>
          <a:xfrm>
            <a:off x="633743" y="4529800"/>
            <a:ext cx="11778390" cy="1323439"/>
          </a:xfrm>
          <a:prstGeom prst="rect">
            <a:avLst/>
          </a:prstGeom>
          <a:solidFill>
            <a:schemeClr val="accent1">
              <a:lumMod val="20000"/>
              <a:lumOff val="80000"/>
            </a:schemeClr>
          </a:solidFill>
        </p:spPr>
        <p:txBody>
          <a:bodyPr wrap="square" rtlCol="0">
            <a:spAutoFit/>
          </a:bodyPr>
          <a:lstStyle/>
          <a:p>
            <a:pPr marL="285750" indent="-285750">
              <a:buFont typeface="Arial" panose="020B0604020202020204" pitchFamily="34" charset="0"/>
              <a:buChar char="•"/>
            </a:pPr>
            <a:r>
              <a:rPr lang="en-US" sz="2000" dirty="0"/>
              <a:t>BR  =  FR  +  10 to 24 ohms  ( 1% low temperature drift and non inductive)</a:t>
            </a:r>
          </a:p>
          <a:p>
            <a:pPr marL="285750" indent="-285750">
              <a:buFont typeface="Arial" panose="020B0604020202020204" pitchFamily="34" charset="0"/>
              <a:buChar char="•"/>
            </a:pPr>
            <a:r>
              <a:rPr lang="en-US" sz="2000" dirty="0"/>
              <a:t>FR  =  BR   180 degree  &gt;&gt; best broadband, deep side null</a:t>
            </a:r>
          </a:p>
          <a:p>
            <a:pPr marL="285750" indent="-285750">
              <a:buFont typeface="Arial" panose="020B0604020202020204" pitchFamily="34" charset="0"/>
              <a:buChar char="•"/>
            </a:pPr>
            <a:r>
              <a:rPr lang="en-US" sz="2000" dirty="0"/>
              <a:t>BR  =  FR  +  10 to 24 ohms is equivalent  to 175  degree  Front back  </a:t>
            </a:r>
            <a:r>
              <a:rPr lang="en-US" sz="2000" b="1" dirty="0">
                <a:solidFill>
                  <a:srgbClr val="92D050"/>
                </a:solidFill>
              </a:rPr>
              <a:t>increase</a:t>
            </a:r>
            <a:r>
              <a:rPr lang="en-US" sz="2000" dirty="0"/>
              <a:t> and  RDF </a:t>
            </a:r>
            <a:r>
              <a:rPr lang="en-US" sz="2000" b="1" dirty="0">
                <a:solidFill>
                  <a:srgbClr val="FF0000"/>
                </a:solidFill>
              </a:rPr>
              <a:t>decrease</a:t>
            </a:r>
            <a:r>
              <a:rPr lang="en-US" sz="2000" dirty="0">
                <a:solidFill>
                  <a:srgbClr val="FF0000"/>
                </a:solidFill>
              </a:rPr>
              <a:t> </a:t>
            </a:r>
          </a:p>
          <a:p>
            <a:pPr marL="285750" indent="-285750">
              <a:buFont typeface="Arial" panose="020B0604020202020204" pitchFamily="34" charset="0"/>
              <a:buChar char="•"/>
            </a:pPr>
            <a:r>
              <a:rPr lang="en-US" sz="2000" dirty="0"/>
              <a:t>BR  =  FR + 50 ohms or more is equivalent to 170 degree  Front back  </a:t>
            </a:r>
            <a:r>
              <a:rPr lang="en-US" sz="2000" b="1" dirty="0">
                <a:solidFill>
                  <a:srgbClr val="92D050"/>
                </a:solidFill>
              </a:rPr>
              <a:t>increase</a:t>
            </a:r>
            <a:r>
              <a:rPr lang="en-US" sz="2000" dirty="0">
                <a:solidFill>
                  <a:srgbClr val="92D050"/>
                </a:solidFill>
              </a:rPr>
              <a:t> </a:t>
            </a:r>
            <a:r>
              <a:rPr lang="en-US" sz="2000" dirty="0"/>
              <a:t>, side null and  RDF </a:t>
            </a:r>
            <a:r>
              <a:rPr lang="en-US" sz="2000" b="1" dirty="0">
                <a:solidFill>
                  <a:srgbClr val="FF0000"/>
                </a:solidFill>
              </a:rPr>
              <a:t>decrease</a:t>
            </a:r>
            <a:r>
              <a:rPr lang="en-US" sz="2000" dirty="0"/>
              <a:t> </a:t>
            </a:r>
          </a:p>
        </p:txBody>
      </p:sp>
      <p:sp>
        <p:nvSpPr>
          <p:cNvPr id="85" name="TextBox 84"/>
          <p:cNvSpPr txBox="1"/>
          <p:nvPr/>
        </p:nvSpPr>
        <p:spPr>
          <a:xfrm>
            <a:off x="8148637" y="1971334"/>
            <a:ext cx="3667125" cy="1338828"/>
          </a:xfrm>
          <a:prstGeom prst="rect">
            <a:avLst/>
          </a:prstGeom>
          <a:solidFill>
            <a:srgbClr val="FFFF00"/>
          </a:solidFill>
          <a:ln w="38100">
            <a:solidFill>
              <a:schemeClr val="tx1"/>
            </a:solidFill>
          </a:ln>
        </p:spPr>
        <p:txBody>
          <a:bodyPr wrap="square" rtlCol="0">
            <a:spAutoFit/>
          </a:bodyPr>
          <a:lstStyle/>
          <a:p>
            <a:pPr algn="ctr">
              <a:lnSpc>
                <a:spcPct val="150000"/>
              </a:lnSpc>
            </a:pPr>
            <a:r>
              <a:rPr lang="en-US" b="1" dirty="0"/>
              <a:t>KEEP LOOP REATANCE LOW</a:t>
            </a:r>
          </a:p>
          <a:p>
            <a:pPr algn="ctr">
              <a:lnSpc>
                <a:spcPct val="150000"/>
              </a:lnSpc>
            </a:pPr>
            <a:r>
              <a:rPr lang="en-US" b="1" dirty="0"/>
              <a:t>VWF R     (  3W )   near  900 ohms</a:t>
            </a:r>
          </a:p>
          <a:p>
            <a:pPr algn="ctr">
              <a:lnSpc>
                <a:spcPct val="150000"/>
              </a:lnSpc>
            </a:pPr>
            <a:r>
              <a:rPr lang="en-US" b="1" dirty="0"/>
              <a:t>HWF R    (10 W)  near 1000 ohms</a:t>
            </a:r>
          </a:p>
        </p:txBody>
      </p:sp>
      <p:sp>
        <p:nvSpPr>
          <p:cNvPr id="86" name="TextBox 85"/>
          <p:cNvSpPr txBox="1"/>
          <p:nvPr/>
        </p:nvSpPr>
        <p:spPr>
          <a:xfrm>
            <a:off x="8148637" y="1245450"/>
            <a:ext cx="3667125" cy="507831"/>
          </a:xfrm>
          <a:prstGeom prst="rect">
            <a:avLst/>
          </a:prstGeom>
          <a:solidFill>
            <a:srgbClr val="FFFF00"/>
          </a:solidFill>
          <a:ln w="38100">
            <a:solidFill>
              <a:schemeClr val="tx1"/>
            </a:solidFill>
          </a:ln>
        </p:spPr>
        <p:txBody>
          <a:bodyPr wrap="square" rtlCol="0">
            <a:spAutoFit/>
          </a:bodyPr>
          <a:lstStyle/>
          <a:p>
            <a:pPr algn="ctr">
              <a:lnSpc>
                <a:spcPct val="150000"/>
              </a:lnSpc>
            </a:pPr>
            <a:r>
              <a:rPr lang="en-US" b="1" dirty="0"/>
              <a:t>USE NON INDUCTIVE RESISTORS</a:t>
            </a:r>
          </a:p>
        </p:txBody>
      </p:sp>
      <p:sp>
        <p:nvSpPr>
          <p:cNvPr id="90" name="TextBox 89"/>
          <p:cNvSpPr txBox="1"/>
          <p:nvPr/>
        </p:nvSpPr>
        <p:spPr>
          <a:xfrm>
            <a:off x="9330149" y="4160468"/>
            <a:ext cx="2131930" cy="369332"/>
          </a:xfrm>
          <a:prstGeom prst="rect">
            <a:avLst/>
          </a:prstGeom>
          <a:noFill/>
        </p:spPr>
        <p:txBody>
          <a:bodyPr wrap="none" rtlCol="0">
            <a:spAutoFit/>
          </a:bodyPr>
          <a:lstStyle/>
          <a:p>
            <a:r>
              <a:rPr lang="en-US" dirty="0"/>
              <a:t>NTE 3W METAL FILM</a:t>
            </a:r>
          </a:p>
        </p:txBody>
      </p:sp>
      <p:sp>
        <p:nvSpPr>
          <p:cNvPr id="91" name="Rectangle 90"/>
          <p:cNvSpPr/>
          <p:nvPr/>
        </p:nvSpPr>
        <p:spPr>
          <a:xfrm>
            <a:off x="7382827" y="5966472"/>
            <a:ext cx="4609019" cy="369332"/>
          </a:xfrm>
          <a:prstGeom prst="rect">
            <a:avLst/>
          </a:prstGeom>
        </p:spPr>
        <p:txBody>
          <a:bodyPr wrap="none">
            <a:spAutoFit/>
          </a:bodyPr>
          <a:lstStyle/>
          <a:p>
            <a:r>
              <a:rPr lang="pl-PL" dirty="0"/>
              <a:t>VISHAY/DALE NS-10 1k OHM 10W 1% RESISTOR</a:t>
            </a:r>
            <a:endParaRPr lang="en-US" dirty="0"/>
          </a:p>
        </p:txBody>
      </p:sp>
      <p:pic>
        <p:nvPicPr>
          <p:cNvPr id="92" name="Picture 91"/>
          <p:cNvPicPr>
            <a:picLocks noChangeAspect="1"/>
          </p:cNvPicPr>
          <p:nvPr/>
        </p:nvPicPr>
        <p:blipFill rotWithShape="1">
          <a:blip r:embed="rId6"/>
          <a:srcRect l="27523" t="7707" r="22062" b="12153"/>
          <a:stretch/>
        </p:blipFill>
        <p:spPr>
          <a:xfrm>
            <a:off x="2205015" y="5859178"/>
            <a:ext cx="3781296" cy="660400"/>
          </a:xfrm>
          <a:prstGeom prst="rect">
            <a:avLst/>
          </a:prstGeom>
        </p:spPr>
      </p:pic>
      <p:grpSp>
        <p:nvGrpSpPr>
          <p:cNvPr id="71" name="Group 70"/>
          <p:cNvGrpSpPr/>
          <p:nvPr/>
        </p:nvGrpSpPr>
        <p:grpSpPr>
          <a:xfrm>
            <a:off x="2768678" y="2287914"/>
            <a:ext cx="169934" cy="404932"/>
            <a:chOff x="3492082" y="4504867"/>
            <a:chExt cx="169934" cy="404932"/>
          </a:xfrm>
        </p:grpSpPr>
        <p:cxnSp>
          <p:nvCxnSpPr>
            <p:cNvPr id="16" name="Straight Connector 15"/>
            <p:cNvCxnSpPr/>
            <p:nvPr/>
          </p:nvCxnSpPr>
          <p:spPr>
            <a:xfrm>
              <a:off x="3559969" y="4511440"/>
              <a:ext cx="87759" cy="332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497709" y="4542452"/>
              <a:ext cx="164307" cy="744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497709" y="4612481"/>
              <a:ext cx="164307" cy="332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3497709" y="4645684"/>
              <a:ext cx="164307" cy="744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497709" y="4713604"/>
              <a:ext cx="164307" cy="3969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3497709" y="4748916"/>
              <a:ext cx="164307" cy="782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553721" y="4504867"/>
              <a:ext cx="108295" cy="332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492082" y="4816165"/>
              <a:ext cx="169934" cy="398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3564557" y="4852056"/>
              <a:ext cx="94903" cy="57743"/>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054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p:cNvSpPr txBox="1"/>
          <p:nvPr/>
        </p:nvSpPr>
        <p:spPr>
          <a:xfrm>
            <a:off x="7172048" y="3721627"/>
            <a:ext cx="1108900" cy="615553"/>
          </a:xfrm>
          <a:prstGeom prst="rect">
            <a:avLst/>
          </a:prstGeom>
          <a:solidFill>
            <a:srgbClr val="FFFF00"/>
          </a:solidFill>
        </p:spPr>
        <p:txBody>
          <a:bodyPr wrap="square" rtlCol="0">
            <a:spAutoFit/>
          </a:bodyPr>
          <a:lstStyle/>
          <a:p>
            <a:pPr algn="ctr"/>
            <a:r>
              <a:rPr lang="en-US" sz="2000" b="1" dirty="0"/>
              <a:t>BR</a:t>
            </a:r>
            <a:r>
              <a:rPr lang="en-US" sz="1400" dirty="0"/>
              <a:t>   &gt;  Back</a:t>
            </a:r>
          </a:p>
          <a:p>
            <a:pPr algn="ctr"/>
            <a:r>
              <a:rPr lang="en-US" sz="1400" dirty="0"/>
              <a:t>Resistor</a:t>
            </a:r>
          </a:p>
        </p:txBody>
      </p:sp>
      <p:grpSp>
        <p:nvGrpSpPr>
          <p:cNvPr id="71" name="Group 70"/>
          <p:cNvGrpSpPr/>
          <p:nvPr/>
        </p:nvGrpSpPr>
        <p:grpSpPr>
          <a:xfrm>
            <a:off x="2768678" y="2287914"/>
            <a:ext cx="169934" cy="404932"/>
            <a:chOff x="3492082" y="4504867"/>
            <a:chExt cx="169934" cy="404932"/>
          </a:xfrm>
        </p:grpSpPr>
        <p:cxnSp>
          <p:nvCxnSpPr>
            <p:cNvPr id="16" name="Straight Connector 15"/>
            <p:cNvCxnSpPr/>
            <p:nvPr/>
          </p:nvCxnSpPr>
          <p:spPr>
            <a:xfrm>
              <a:off x="3559969" y="4511440"/>
              <a:ext cx="87759" cy="332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497709" y="4542452"/>
              <a:ext cx="164307" cy="744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497709" y="4612481"/>
              <a:ext cx="164307" cy="332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3497709" y="4645684"/>
              <a:ext cx="164307" cy="744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497709" y="4713604"/>
              <a:ext cx="164307" cy="3969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3497709" y="4748916"/>
              <a:ext cx="164307" cy="782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553721" y="4504867"/>
              <a:ext cx="108295" cy="332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492082" y="4816165"/>
              <a:ext cx="169934" cy="398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3564557" y="4852056"/>
              <a:ext cx="94903" cy="57743"/>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pPr>
              <a:defRPr/>
            </a:pPr>
            <a:r>
              <a:rPr lang="en-US" dirty="0"/>
              <a:t>2/16/2017</a:t>
            </a:r>
          </a:p>
        </p:txBody>
      </p:sp>
      <p:sp>
        <p:nvSpPr>
          <p:cNvPr id="6" name="Footer Placeholder 5"/>
          <p:cNvSpPr>
            <a:spLocks noGrp="1"/>
          </p:cNvSpPr>
          <p:nvPr>
            <p:ph type="ftr" sz="quarter" idx="11"/>
          </p:nvPr>
        </p:nvSpPr>
        <p:spPr/>
        <p:txBody>
          <a:bodyPr/>
          <a:lstStyle/>
          <a:p>
            <a:pPr>
              <a:defRPr/>
            </a:pPr>
            <a:r>
              <a:rPr lang="en-US" dirty="0"/>
              <a:t>World Wide Radio Operators Foundation                        Copyright   ©   Reserved  N4IS JC DASILVA</a:t>
            </a:r>
          </a:p>
        </p:txBody>
      </p:sp>
      <p:sp>
        <p:nvSpPr>
          <p:cNvPr id="7" name="Slide Number Placeholder 6"/>
          <p:cNvSpPr>
            <a:spLocks noGrp="1"/>
          </p:cNvSpPr>
          <p:nvPr>
            <p:ph type="sldNum" sz="quarter" idx="12"/>
          </p:nvPr>
        </p:nvSpPr>
        <p:spPr/>
        <p:txBody>
          <a:bodyPr/>
          <a:lstStyle/>
          <a:p>
            <a:pPr>
              <a:defRPr/>
            </a:pPr>
            <a:fld id="{2D55A884-972E-43AB-BF2D-4F054B21FA56}" type="slidenum">
              <a:rPr lang="en-US" altLang="en-US" smtClean="0"/>
              <a:pPr>
                <a:defRPr/>
              </a:pPr>
              <a:t>17</a:t>
            </a:fld>
            <a:endParaRPr lang="en-US" altLang="en-US" dirty="0"/>
          </a:p>
        </p:txBody>
      </p:sp>
      <p:sp>
        <p:nvSpPr>
          <p:cNvPr id="34" name="Rectangle 2"/>
          <p:cNvSpPr>
            <a:spLocks noGrp="1" noChangeArrowheads="1"/>
          </p:cNvSpPr>
          <p:nvPr>
            <p:ph type="title"/>
          </p:nvPr>
        </p:nvSpPr>
        <p:spPr>
          <a:xfrm>
            <a:off x="633743" y="344031"/>
            <a:ext cx="10926023" cy="669957"/>
          </a:xfrm>
          <a:solidFill>
            <a:srgbClr val="FFFF00">
              <a:alpha val="58000"/>
            </a:srgbClr>
          </a:solidFill>
          <a:ln w="38100">
            <a:solidFill>
              <a:srgbClr val="FF0000"/>
            </a:solidFill>
          </a:ln>
        </p:spPr>
        <p:txBody>
          <a:bodyPr>
            <a:normAutofit/>
          </a:bodyPr>
          <a:lstStyle/>
          <a:p>
            <a:pPr algn="ctr"/>
            <a:r>
              <a:rPr lang="en-US" sz="2800" b="1" dirty="0">
                <a:latin typeface="Arial" panose="020B0604020202020204" pitchFamily="34" charset="0"/>
                <a:cs typeface="Arial" panose="020B0604020202020204" pitchFamily="34" charset="0"/>
              </a:rPr>
              <a:t>Waller Flag phasing lines</a:t>
            </a:r>
          </a:p>
        </p:txBody>
      </p:sp>
      <p:sp>
        <p:nvSpPr>
          <p:cNvPr id="42" name="TextBox 41"/>
          <p:cNvSpPr txBox="1"/>
          <p:nvPr/>
        </p:nvSpPr>
        <p:spPr>
          <a:xfrm>
            <a:off x="8404772" y="1136069"/>
            <a:ext cx="3154856" cy="2585323"/>
          </a:xfrm>
          <a:prstGeom prst="rect">
            <a:avLst/>
          </a:prstGeom>
          <a:solidFill>
            <a:srgbClr val="FFFF00"/>
          </a:solidFill>
          <a:ln w="38100">
            <a:solidFill>
              <a:schemeClr val="tx1"/>
            </a:solidFill>
          </a:ln>
        </p:spPr>
        <p:txBody>
          <a:bodyPr wrap="square" rtlCol="0">
            <a:spAutoFit/>
          </a:bodyPr>
          <a:lstStyle/>
          <a:p>
            <a:pPr algn="ctr">
              <a:lnSpc>
                <a:spcPct val="150000"/>
              </a:lnSpc>
            </a:pPr>
            <a:r>
              <a:rPr lang="en-US" sz="3600" b="1" dirty="0"/>
              <a:t>KEEP SWR LOW  1:1.5 SWR or better</a:t>
            </a:r>
          </a:p>
        </p:txBody>
      </p:sp>
      <p:grpSp>
        <p:nvGrpSpPr>
          <p:cNvPr id="2" name="Group 1"/>
          <p:cNvGrpSpPr/>
          <p:nvPr/>
        </p:nvGrpSpPr>
        <p:grpSpPr>
          <a:xfrm>
            <a:off x="1014066" y="1199583"/>
            <a:ext cx="6805958" cy="2629241"/>
            <a:chOff x="1076325" y="4092234"/>
            <a:chExt cx="6805958" cy="2629241"/>
          </a:xfrm>
        </p:grpSpPr>
        <p:pic>
          <p:nvPicPr>
            <p:cNvPr id="26" name="Picture 25"/>
            <p:cNvPicPr>
              <a:picLocks noChangeAspect="1"/>
            </p:cNvPicPr>
            <p:nvPr/>
          </p:nvPicPr>
          <p:blipFill>
            <a:blip r:embed="rId3"/>
            <a:stretch>
              <a:fillRect/>
            </a:stretch>
          </p:blipFill>
          <p:spPr>
            <a:xfrm>
              <a:off x="3652837" y="5233010"/>
              <a:ext cx="2447925" cy="342900"/>
            </a:xfrm>
            <a:prstGeom prst="rect">
              <a:avLst/>
            </a:prstGeom>
          </p:spPr>
        </p:pic>
        <p:sp>
          <p:nvSpPr>
            <p:cNvPr id="21" name="Rectangle 20"/>
            <p:cNvSpPr/>
            <p:nvPr/>
          </p:nvSpPr>
          <p:spPr>
            <a:xfrm>
              <a:off x="1190625" y="4514850"/>
              <a:ext cx="1752600" cy="174307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p:cNvPicPr>
              <a:picLocks noChangeAspect="1"/>
            </p:cNvPicPr>
            <p:nvPr/>
          </p:nvPicPr>
          <p:blipFill>
            <a:blip r:embed="rId4"/>
            <a:stretch>
              <a:fillRect/>
            </a:stretch>
          </p:blipFill>
          <p:spPr>
            <a:xfrm>
              <a:off x="6096000" y="4508501"/>
              <a:ext cx="1786283" cy="1774090"/>
            </a:xfrm>
            <a:prstGeom prst="rect">
              <a:avLst/>
            </a:prstGeom>
          </p:spPr>
        </p:pic>
        <p:pic>
          <p:nvPicPr>
            <p:cNvPr id="23" name="Picture 22"/>
            <p:cNvPicPr>
              <a:picLocks noChangeAspect="1"/>
            </p:cNvPicPr>
            <p:nvPr/>
          </p:nvPicPr>
          <p:blipFill>
            <a:blip r:embed="rId3"/>
            <a:stretch>
              <a:fillRect/>
            </a:stretch>
          </p:blipFill>
          <p:spPr>
            <a:xfrm>
              <a:off x="1262062" y="5224096"/>
              <a:ext cx="2447925" cy="342900"/>
            </a:xfrm>
            <a:prstGeom prst="rect">
              <a:avLst/>
            </a:prstGeom>
          </p:spPr>
        </p:pic>
        <p:sp>
          <p:nvSpPr>
            <p:cNvPr id="24" name="Rectangle 23"/>
            <p:cNvSpPr/>
            <p:nvPr/>
          </p:nvSpPr>
          <p:spPr>
            <a:xfrm>
              <a:off x="1076325" y="5153025"/>
              <a:ext cx="228600" cy="447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5981700" y="5176471"/>
              <a:ext cx="228600" cy="447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3559968" y="5133242"/>
              <a:ext cx="228600" cy="447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1504950" y="5762625"/>
              <a:ext cx="481222" cy="369332"/>
            </a:xfrm>
            <a:prstGeom prst="rect">
              <a:avLst/>
            </a:prstGeom>
            <a:noFill/>
          </p:spPr>
          <p:txBody>
            <a:bodyPr wrap="none" rtlCol="0">
              <a:spAutoFit/>
            </a:bodyPr>
            <a:lstStyle/>
            <a:p>
              <a:r>
                <a:rPr lang="en-US" dirty="0"/>
                <a:t>9:1</a:t>
              </a:r>
            </a:p>
          </p:txBody>
        </p:sp>
        <p:sp>
          <p:nvSpPr>
            <p:cNvPr id="29" name="TextBox 28"/>
            <p:cNvSpPr txBox="1"/>
            <p:nvPr/>
          </p:nvSpPr>
          <p:spPr>
            <a:xfrm>
              <a:off x="6353175" y="5698093"/>
              <a:ext cx="481222" cy="369332"/>
            </a:xfrm>
            <a:prstGeom prst="rect">
              <a:avLst/>
            </a:prstGeom>
            <a:noFill/>
          </p:spPr>
          <p:txBody>
            <a:bodyPr wrap="none" rtlCol="0">
              <a:spAutoFit/>
            </a:bodyPr>
            <a:lstStyle/>
            <a:p>
              <a:r>
                <a:rPr lang="en-US" dirty="0"/>
                <a:t>9:1</a:t>
              </a:r>
            </a:p>
          </p:txBody>
        </p:sp>
        <p:sp>
          <p:nvSpPr>
            <p:cNvPr id="30" name="TextBox 29"/>
            <p:cNvSpPr txBox="1"/>
            <p:nvPr/>
          </p:nvSpPr>
          <p:spPr>
            <a:xfrm>
              <a:off x="3483664" y="4730206"/>
              <a:ext cx="481222" cy="369332"/>
            </a:xfrm>
            <a:prstGeom prst="rect">
              <a:avLst/>
            </a:prstGeom>
            <a:noFill/>
          </p:spPr>
          <p:txBody>
            <a:bodyPr wrap="none" rtlCol="0">
              <a:spAutoFit/>
            </a:bodyPr>
            <a:lstStyle/>
            <a:p>
              <a:r>
                <a:rPr lang="en-US" dirty="0"/>
                <a:t>1:1</a:t>
              </a:r>
            </a:p>
          </p:txBody>
        </p:sp>
        <p:sp>
          <p:nvSpPr>
            <p:cNvPr id="31" name="Rectangle 30"/>
            <p:cNvSpPr/>
            <p:nvPr/>
          </p:nvSpPr>
          <p:spPr>
            <a:xfrm>
              <a:off x="4362450" y="4407932"/>
              <a:ext cx="66675" cy="2313543"/>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3671013" y="4092234"/>
              <a:ext cx="1349537" cy="646331"/>
            </a:xfrm>
            <a:prstGeom prst="rect">
              <a:avLst/>
            </a:prstGeom>
            <a:noFill/>
          </p:spPr>
          <p:txBody>
            <a:bodyPr wrap="none" rtlCol="0">
              <a:spAutoFit/>
            </a:bodyPr>
            <a:lstStyle/>
            <a:p>
              <a:r>
                <a:rPr lang="en-US" dirty="0"/>
                <a:t>FIBERGLASS </a:t>
              </a:r>
            </a:p>
            <a:p>
              <a:r>
                <a:rPr lang="en-US" dirty="0"/>
                <a:t>MAST</a:t>
              </a:r>
            </a:p>
          </p:txBody>
        </p:sp>
        <p:sp>
          <p:nvSpPr>
            <p:cNvPr id="35" name="TextBox 34"/>
            <p:cNvSpPr txBox="1"/>
            <p:nvPr/>
          </p:nvSpPr>
          <p:spPr>
            <a:xfrm>
              <a:off x="3281976" y="5815784"/>
              <a:ext cx="989373" cy="369332"/>
            </a:xfrm>
            <a:prstGeom prst="rect">
              <a:avLst/>
            </a:prstGeom>
            <a:noFill/>
          </p:spPr>
          <p:txBody>
            <a:bodyPr wrap="none" rtlCol="0">
              <a:spAutoFit/>
            </a:bodyPr>
            <a:lstStyle/>
            <a:p>
              <a:r>
                <a:rPr lang="en-US" dirty="0"/>
                <a:t>50 ohms</a:t>
              </a:r>
            </a:p>
          </p:txBody>
        </p:sp>
        <p:sp>
          <p:nvSpPr>
            <p:cNvPr id="36" name="TextBox 35"/>
            <p:cNvSpPr txBox="1"/>
            <p:nvPr/>
          </p:nvSpPr>
          <p:spPr>
            <a:xfrm>
              <a:off x="1628775" y="4941616"/>
              <a:ext cx="1106393" cy="369332"/>
            </a:xfrm>
            <a:prstGeom prst="rect">
              <a:avLst/>
            </a:prstGeom>
            <a:noFill/>
          </p:spPr>
          <p:txBody>
            <a:bodyPr wrap="none" rtlCol="0">
              <a:spAutoFit/>
            </a:bodyPr>
            <a:lstStyle/>
            <a:p>
              <a:r>
                <a:rPr lang="en-US" dirty="0"/>
                <a:t>100 ohms</a:t>
              </a:r>
            </a:p>
          </p:txBody>
        </p:sp>
        <p:sp>
          <p:nvSpPr>
            <p:cNvPr id="37" name="TextBox 36"/>
            <p:cNvSpPr txBox="1"/>
            <p:nvPr/>
          </p:nvSpPr>
          <p:spPr>
            <a:xfrm>
              <a:off x="4818157" y="4953394"/>
              <a:ext cx="1106393" cy="369332"/>
            </a:xfrm>
            <a:prstGeom prst="rect">
              <a:avLst/>
            </a:prstGeom>
            <a:noFill/>
          </p:spPr>
          <p:txBody>
            <a:bodyPr wrap="none" rtlCol="0">
              <a:spAutoFit/>
            </a:bodyPr>
            <a:lstStyle/>
            <a:p>
              <a:r>
                <a:rPr lang="en-US" dirty="0"/>
                <a:t>100 ohms</a:t>
              </a:r>
            </a:p>
          </p:txBody>
        </p:sp>
        <p:sp>
          <p:nvSpPr>
            <p:cNvPr id="43" name="Oval 42"/>
            <p:cNvSpPr/>
            <p:nvPr/>
          </p:nvSpPr>
          <p:spPr>
            <a:xfrm>
              <a:off x="3964886" y="5580917"/>
              <a:ext cx="216589" cy="2348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Arc 43"/>
            <p:cNvSpPr/>
            <p:nvPr/>
          </p:nvSpPr>
          <p:spPr>
            <a:xfrm rot="10800000">
              <a:off x="3754646" y="5269299"/>
              <a:ext cx="416883" cy="440917"/>
            </a:xfrm>
            <a:prstGeom prst="arc">
              <a:avLst/>
            </a:prstGeom>
            <a:ln w="38100">
              <a:solidFill>
                <a:srgbClr val="FF4BE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Arc 44"/>
            <p:cNvSpPr/>
            <p:nvPr/>
          </p:nvSpPr>
          <p:spPr>
            <a:xfrm>
              <a:off x="3956914" y="5702391"/>
              <a:ext cx="348386" cy="355173"/>
            </a:xfrm>
            <a:prstGeom prst="arc">
              <a:avLst/>
            </a:prstGeom>
            <a:ln w="38100">
              <a:solidFill>
                <a:srgbClr val="FF4BE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7" name="Straight Connector 46"/>
            <p:cNvCxnSpPr/>
            <p:nvPr/>
          </p:nvCxnSpPr>
          <p:spPr>
            <a:xfrm>
              <a:off x="4305300" y="5879977"/>
              <a:ext cx="1" cy="841498"/>
            </a:xfrm>
            <a:prstGeom prst="line">
              <a:avLst/>
            </a:prstGeom>
            <a:ln w="38100">
              <a:solidFill>
                <a:srgbClr val="FF4BE5"/>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400272" y="5587184"/>
              <a:ext cx="846707" cy="369332"/>
            </a:xfrm>
            <a:prstGeom prst="rect">
              <a:avLst/>
            </a:prstGeom>
            <a:noFill/>
            <a:ln>
              <a:noFill/>
            </a:ln>
          </p:spPr>
          <p:txBody>
            <a:bodyPr wrap="none" rtlCol="0">
              <a:spAutoFit/>
            </a:bodyPr>
            <a:lstStyle/>
            <a:p>
              <a:r>
                <a:rPr lang="en-US" b="1" dirty="0">
                  <a:solidFill>
                    <a:srgbClr val="FF0000"/>
                  </a:solidFill>
                </a:rPr>
                <a:t>CHOKE</a:t>
              </a:r>
            </a:p>
          </p:txBody>
        </p:sp>
      </p:grpSp>
      <p:sp>
        <p:nvSpPr>
          <p:cNvPr id="55" name="Right Arrow 54"/>
          <p:cNvSpPr/>
          <p:nvPr/>
        </p:nvSpPr>
        <p:spPr>
          <a:xfrm>
            <a:off x="123478" y="2283592"/>
            <a:ext cx="742950" cy="341014"/>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p:cNvSpPr txBox="1"/>
          <p:nvPr/>
        </p:nvSpPr>
        <p:spPr>
          <a:xfrm>
            <a:off x="92484" y="1759744"/>
            <a:ext cx="873957" cy="369332"/>
          </a:xfrm>
          <a:prstGeom prst="rect">
            <a:avLst/>
          </a:prstGeom>
          <a:noFill/>
        </p:spPr>
        <p:txBody>
          <a:bodyPr wrap="none" rtlCol="0">
            <a:spAutoFit/>
          </a:bodyPr>
          <a:lstStyle/>
          <a:p>
            <a:r>
              <a:rPr lang="en-US" dirty="0"/>
              <a:t>SIGNAL</a:t>
            </a:r>
          </a:p>
        </p:txBody>
      </p:sp>
      <p:sp>
        <p:nvSpPr>
          <p:cNvPr id="3" name="TextBox 2"/>
          <p:cNvSpPr txBox="1"/>
          <p:nvPr/>
        </p:nvSpPr>
        <p:spPr>
          <a:xfrm>
            <a:off x="451045" y="3680283"/>
            <a:ext cx="1115471" cy="615553"/>
          </a:xfrm>
          <a:prstGeom prst="rect">
            <a:avLst/>
          </a:prstGeom>
          <a:solidFill>
            <a:srgbClr val="FFFF00"/>
          </a:solidFill>
        </p:spPr>
        <p:txBody>
          <a:bodyPr wrap="square" rtlCol="0">
            <a:spAutoFit/>
          </a:bodyPr>
          <a:lstStyle/>
          <a:p>
            <a:pPr algn="ctr"/>
            <a:r>
              <a:rPr lang="en-US" sz="2000" b="1" dirty="0"/>
              <a:t>FT</a:t>
            </a:r>
            <a:r>
              <a:rPr lang="en-US" sz="1400" b="1" dirty="0"/>
              <a:t>  </a:t>
            </a:r>
            <a:r>
              <a:rPr lang="en-US" sz="1400" dirty="0"/>
              <a:t> &gt;  Front Transformer</a:t>
            </a:r>
          </a:p>
        </p:txBody>
      </p:sp>
      <p:sp>
        <p:nvSpPr>
          <p:cNvPr id="46" name="TextBox 45"/>
          <p:cNvSpPr txBox="1"/>
          <p:nvPr/>
        </p:nvSpPr>
        <p:spPr>
          <a:xfrm>
            <a:off x="2026683" y="3688629"/>
            <a:ext cx="1055184" cy="615553"/>
          </a:xfrm>
          <a:prstGeom prst="rect">
            <a:avLst/>
          </a:prstGeom>
          <a:solidFill>
            <a:srgbClr val="FFFF00"/>
          </a:solidFill>
        </p:spPr>
        <p:txBody>
          <a:bodyPr wrap="square" rtlCol="0">
            <a:spAutoFit/>
          </a:bodyPr>
          <a:lstStyle/>
          <a:p>
            <a:pPr algn="ctr"/>
            <a:r>
              <a:rPr lang="en-US" sz="2000" b="1" dirty="0"/>
              <a:t>FR</a:t>
            </a:r>
            <a:r>
              <a:rPr lang="en-US" sz="1400" dirty="0"/>
              <a:t>  &gt; Front </a:t>
            </a:r>
          </a:p>
          <a:p>
            <a:pPr algn="ctr"/>
            <a:r>
              <a:rPr lang="en-US" sz="1400" dirty="0"/>
              <a:t>Resistor</a:t>
            </a:r>
          </a:p>
        </p:txBody>
      </p:sp>
      <p:sp>
        <p:nvSpPr>
          <p:cNvPr id="48" name="TextBox 47"/>
          <p:cNvSpPr txBox="1"/>
          <p:nvPr/>
        </p:nvSpPr>
        <p:spPr>
          <a:xfrm>
            <a:off x="5250749" y="3688629"/>
            <a:ext cx="1118872" cy="615553"/>
          </a:xfrm>
          <a:prstGeom prst="rect">
            <a:avLst/>
          </a:prstGeom>
          <a:solidFill>
            <a:srgbClr val="FFFF00"/>
          </a:solidFill>
        </p:spPr>
        <p:txBody>
          <a:bodyPr wrap="square" rtlCol="0">
            <a:spAutoFit/>
          </a:bodyPr>
          <a:lstStyle/>
          <a:p>
            <a:pPr algn="ctr"/>
            <a:r>
              <a:rPr lang="en-US" sz="2000" b="1" dirty="0"/>
              <a:t>BT</a:t>
            </a:r>
            <a:r>
              <a:rPr lang="en-US" sz="1400" dirty="0"/>
              <a:t>   &gt;   Back</a:t>
            </a:r>
          </a:p>
          <a:p>
            <a:pPr algn="ctr"/>
            <a:r>
              <a:rPr lang="en-US" sz="1400" dirty="0"/>
              <a:t>Transformer</a:t>
            </a:r>
          </a:p>
        </p:txBody>
      </p:sp>
      <p:grpSp>
        <p:nvGrpSpPr>
          <p:cNvPr id="72" name="Group 71"/>
          <p:cNvGrpSpPr/>
          <p:nvPr/>
        </p:nvGrpSpPr>
        <p:grpSpPr>
          <a:xfrm>
            <a:off x="7723368" y="2251633"/>
            <a:ext cx="169934" cy="404932"/>
            <a:chOff x="3492082" y="4504867"/>
            <a:chExt cx="169934" cy="404932"/>
          </a:xfrm>
        </p:grpSpPr>
        <p:cxnSp>
          <p:nvCxnSpPr>
            <p:cNvPr id="73" name="Straight Connector 72"/>
            <p:cNvCxnSpPr/>
            <p:nvPr/>
          </p:nvCxnSpPr>
          <p:spPr>
            <a:xfrm>
              <a:off x="3559969" y="4511440"/>
              <a:ext cx="87759" cy="332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3497709" y="4542452"/>
              <a:ext cx="164307" cy="744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497709" y="4612481"/>
              <a:ext cx="164307" cy="332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3497709" y="4645684"/>
              <a:ext cx="164307" cy="744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497709" y="4713604"/>
              <a:ext cx="164307" cy="3969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3497709" y="4748916"/>
              <a:ext cx="164307" cy="782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553721" y="4504867"/>
              <a:ext cx="108295" cy="332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492082" y="4816165"/>
              <a:ext cx="169934" cy="398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3564557" y="4852056"/>
              <a:ext cx="94903" cy="57743"/>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82" name="TextBox 81"/>
          <p:cNvSpPr txBox="1"/>
          <p:nvPr/>
        </p:nvSpPr>
        <p:spPr>
          <a:xfrm>
            <a:off x="1678268" y="1808834"/>
            <a:ext cx="526747"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L F</a:t>
            </a:r>
          </a:p>
        </p:txBody>
      </p:sp>
      <p:sp>
        <p:nvSpPr>
          <p:cNvPr id="83" name="TextBox 82"/>
          <p:cNvSpPr txBox="1"/>
          <p:nvPr/>
        </p:nvSpPr>
        <p:spPr>
          <a:xfrm>
            <a:off x="5092833" y="1780724"/>
            <a:ext cx="55239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L B</a:t>
            </a:r>
          </a:p>
        </p:txBody>
      </p:sp>
      <p:sp>
        <p:nvSpPr>
          <p:cNvPr id="84" name="TextBox 83"/>
          <p:cNvSpPr txBox="1"/>
          <p:nvPr/>
        </p:nvSpPr>
        <p:spPr>
          <a:xfrm>
            <a:off x="529462" y="4614356"/>
            <a:ext cx="10909005" cy="1569660"/>
          </a:xfrm>
          <a:prstGeom prst="rect">
            <a:avLst/>
          </a:prstGeom>
          <a:noFill/>
        </p:spPr>
        <p:txBody>
          <a:bodyPr wrap="square" rtlCol="0">
            <a:spAutoFit/>
          </a:bodyPr>
          <a:lstStyle/>
          <a:p>
            <a:pPr marL="285750" indent="-285750">
              <a:buFont typeface="Arial" panose="020B0604020202020204" pitchFamily="34" charset="0"/>
              <a:buChar char="•"/>
            </a:pPr>
            <a:r>
              <a:rPr lang="en-US" sz="2400" b="1" dirty="0"/>
              <a:t>LF  =  LB +  2 to 4 ft. ( 1 to 2 m )</a:t>
            </a:r>
          </a:p>
          <a:p>
            <a:pPr marL="285750" indent="-285750">
              <a:buFont typeface="Arial" panose="020B0604020202020204" pitchFamily="34" charset="0"/>
              <a:buChar char="•"/>
            </a:pPr>
            <a:r>
              <a:rPr lang="en-US" sz="2400" b="1" dirty="0"/>
              <a:t>LF REF =  0 degree  =  LB =180 degree  &gt;&gt; best broadband </a:t>
            </a:r>
          </a:p>
          <a:p>
            <a:pPr marL="285750" indent="-285750">
              <a:buFont typeface="Arial" panose="020B0604020202020204" pitchFamily="34" charset="0"/>
              <a:buChar char="•"/>
            </a:pPr>
            <a:r>
              <a:rPr lang="en-US" sz="2400" b="1" dirty="0"/>
              <a:t>LF REF =  0 degree  &lt;  LB =175  degree  Front back  </a:t>
            </a:r>
            <a:r>
              <a:rPr lang="en-US" sz="2400" b="1" dirty="0">
                <a:solidFill>
                  <a:srgbClr val="00B050"/>
                </a:solidFill>
              </a:rPr>
              <a:t>increase</a:t>
            </a:r>
            <a:r>
              <a:rPr lang="en-US" sz="2400" b="1" dirty="0"/>
              <a:t> and  RDF </a:t>
            </a:r>
            <a:r>
              <a:rPr lang="en-US" sz="2400" b="1" dirty="0">
                <a:solidFill>
                  <a:srgbClr val="FF0000"/>
                </a:solidFill>
              </a:rPr>
              <a:t>decrease</a:t>
            </a:r>
            <a:r>
              <a:rPr lang="en-US" sz="2400" b="1" dirty="0"/>
              <a:t> </a:t>
            </a:r>
          </a:p>
          <a:p>
            <a:pPr marL="285750" indent="-285750">
              <a:buFont typeface="Arial" panose="020B0604020202020204" pitchFamily="34" charset="0"/>
              <a:buChar char="•"/>
            </a:pPr>
            <a:r>
              <a:rPr lang="en-US" sz="2400" b="1" dirty="0"/>
              <a:t>LF REF =  0 degree   &gt; LB = 185 degree  Front back  </a:t>
            </a:r>
            <a:r>
              <a:rPr lang="en-US" sz="2400" b="1" dirty="0">
                <a:solidFill>
                  <a:srgbClr val="FF0000"/>
                </a:solidFill>
              </a:rPr>
              <a:t>decrease</a:t>
            </a:r>
            <a:r>
              <a:rPr lang="en-US" sz="2400" b="1" dirty="0"/>
              <a:t> and  RDF </a:t>
            </a:r>
            <a:r>
              <a:rPr lang="en-US" sz="2400" b="1" dirty="0">
                <a:solidFill>
                  <a:srgbClr val="00B050"/>
                </a:solidFill>
              </a:rPr>
              <a:t>increase</a:t>
            </a:r>
          </a:p>
        </p:txBody>
      </p:sp>
    </p:spTree>
    <p:extLst>
      <p:ext uri="{BB962C8B-B14F-4D97-AF65-F5344CB8AC3E}">
        <p14:creationId xmlns:p14="http://schemas.microsoft.com/office/powerpoint/2010/main" val="967364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dirty="0"/>
              <a:t>2/16/2017</a:t>
            </a:r>
          </a:p>
        </p:txBody>
      </p:sp>
      <p:sp>
        <p:nvSpPr>
          <p:cNvPr id="6" name="Footer Placeholder 5"/>
          <p:cNvSpPr>
            <a:spLocks noGrp="1"/>
          </p:cNvSpPr>
          <p:nvPr>
            <p:ph type="ftr" sz="quarter" idx="11"/>
          </p:nvPr>
        </p:nvSpPr>
        <p:spPr/>
        <p:txBody>
          <a:bodyPr/>
          <a:lstStyle/>
          <a:p>
            <a:pPr>
              <a:defRPr/>
            </a:pPr>
            <a:r>
              <a:rPr lang="en-US" dirty="0"/>
              <a:t>World Wide Radio Operators Foundation                        Copyright   ©   Reserved  N4IS JC DASILVA</a:t>
            </a:r>
          </a:p>
        </p:txBody>
      </p:sp>
      <p:sp>
        <p:nvSpPr>
          <p:cNvPr id="7" name="Slide Number Placeholder 6"/>
          <p:cNvSpPr>
            <a:spLocks noGrp="1"/>
          </p:cNvSpPr>
          <p:nvPr>
            <p:ph type="sldNum" sz="quarter" idx="12"/>
          </p:nvPr>
        </p:nvSpPr>
        <p:spPr/>
        <p:txBody>
          <a:bodyPr/>
          <a:lstStyle/>
          <a:p>
            <a:pPr>
              <a:defRPr/>
            </a:pPr>
            <a:fld id="{2D55A884-972E-43AB-BF2D-4F054B21FA56}" type="slidenum">
              <a:rPr lang="en-US" altLang="en-US" smtClean="0"/>
              <a:pPr>
                <a:defRPr/>
              </a:pPr>
              <a:t>18</a:t>
            </a:fld>
            <a:endParaRPr lang="en-US" altLang="en-US" dirty="0"/>
          </a:p>
        </p:txBody>
      </p:sp>
      <p:sp>
        <p:nvSpPr>
          <p:cNvPr id="34" name="Rectangle 2"/>
          <p:cNvSpPr>
            <a:spLocks noGrp="1" noChangeArrowheads="1"/>
          </p:cNvSpPr>
          <p:nvPr>
            <p:ph type="title"/>
          </p:nvPr>
        </p:nvSpPr>
        <p:spPr>
          <a:xfrm>
            <a:off x="633743" y="344031"/>
            <a:ext cx="10926023" cy="669957"/>
          </a:xfrm>
          <a:solidFill>
            <a:srgbClr val="FFFF00">
              <a:alpha val="58000"/>
            </a:srgbClr>
          </a:solidFill>
          <a:ln w="38100">
            <a:solidFill>
              <a:srgbClr val="FF0000"/>
            </a:solidFill>
          </a:ln>
        </p:spPr>
        <p:txBody>
          <a:bodyPr>
            <a:normAutofit/>
          </a:bodyPr>
          <a:lstStyle/>
          <a:p>
            <a:pPr algn="ctr"/>
            <a:r>
              <a:rPr lang="en-US" sz="2800" b="1" dirty="0">
                <a:latin typeface="Arial" panose="020B0604020202020204" pitchFamily="34" charset="0"/>
                <a:cs typeface="Arial" panose="020B0604020202020204" pitchFamily="34" charset="0"/>
              </a:rPr>
              <a:t>Waller Flag optimization</a:t>
            </a:r>
          </a:p>
        </p:txBody>
      </p:sp>
      <p:cxnSp>
        <p:nvCxnSpPr>
          <p:cNvPr id="8" name="Straight Connector 7"/>
          <p:cNvCxnSpPr/>
          <p:nvPr/>
        </p:nvCxnSpPr>
        <p:spPr>
          <a:xfrm>
            <a:off x="6096000" y="1219200"/>
            <a:ext cx="0" cy="2904067"/>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89200" y="1456267"/>
            <a:ext cx="1664943" cy="400110"/>
          </a:xfrm>
          <a:prstGeom prst="rect">
            <a:avLst/>
          </a:prstGeom>
          <a:solidFill>
            <a:srgbClr val="FFFF00"/>
          </a:solidFill>
          <a:ln w="28575">
            <a:solidFill>
              <a:schemeClr val="tx1"/>
            </a:solidFill>
          </a:ln>
        </p:spPr>
        <p:txBody>
          <a:bodyPr wrap="none" rtlCol="0">
            <a:spAutoFit/>
          </a:bodyPr>
          <a:lstStyle/>
          <a:p>
            <a:r>
              <a:rPr lang="en-US" sz="2000" b="1" dirty="0"/>
              <a:t>VERTICAL WF </a:t>
            </a:r>
          </a:p>
        </p:txBody>
      </p:sp>
      <p:sp>
        <p:nvSpPr>
          <p:cNvPr id="64" name="TextBox 63"/>
          <p:cNvSpPr txBox="1"/>
          <p:nvPr/>
        </p:nvSpPr>
        <p:spPr>
          <a:xfrm>
            <a:off x="7778128" y="1456267"/>
            <a:ext cx="2028248" cy="400110"/>
          </a:xfrm>
          <a:prstGeom prst="rect">
            <a:avLst/>
          </a:prstGeom>
          <a:solidFill>
            <a:srgbClr val="FFFF00"/>
          </a:solidFill>
          <a:ln w="28575">
            <a:solidFill>
              <a:schemeClr val="tx1"/>
            </a:solidFill>
          </a:ln>
        </p:spPr>
        <p:txBody>
          <a:bodyPr wrap="none" rtlCol="0">
            <a:spAutoFit/>
          </a:bodyPr>
          <a:lstStyle/>
          <a:p>
            <a:r>
              <a:rPr lang="en-US" sz="2000" b="1" dirty="0"/>
              <a:t>HORIZONTAL WF </a:t>
            </a:r>
          </a:p>
        </p:txBody>
      </p:sp>
      <p:cxnSp>
        <p:nvCxnSpPr>
          <p:cNvPr id="68" name="Straight Connector 67"/>
          <p:cNvCxnSpPr/>
          <p:nvPr/>
        </p:nvCxnSpPr>
        <p:spPr>
          <a:xfrm>
            <a:off x="633743" y="4318001"/>
            <a:ext cx="10926023" cy="1047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41400" y="2142067"/>
            <a:ext cx="4783667"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Optimize for maximum RDF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For noise locations</a:t>
            </a:r>
          </a:p>
          <a:p>
            <a:pPr marL="742950" lvl="1" indent="-285750" algn="just">
              <a:buFont typeface="Arial" panose="020B0604020202020204" pitchFamily="34" charset="0"/>
              <a:buChar char="•"/>
            </a:pPr>
            <a:r>
              <a:rPr lang="en-US" sz="2000" dirty="0">
                <a:latin typeface="Arial" panose="020B0604020202020204" pitchFamily="34" charset="0"/>
                <a:cs typeface="Arial" panose="020B0604020202020204" pitchFamily="34" charset="0"/>
              </a:rPr>
              <a:t>Adjust resistors for good front back at low elevation angle (0.1degree) to reduce local manmade noise</a:t>
            </a:r>
          </a:p>
        </p:txBody>
      </p:sp>
      <p:sp>
        <p:nvSpPr>
          <p:cNvPr id="85" name="TextBox 84"/>
          <p:cNvSpPr txBox="1"/>
          <p:nvPr/>
        </p:nvSpPr>
        <p:spPr>
          <a:xfrm>
            <a:off x="6776099" y="2093319"/>
            <a:ext cx="4783667"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Optimize for maximum reduction of manmade  noise</a:t>
            </a:r>
          </a:p>
          <a:p>
            <a:pPr marL="742950" lvl="1" indent="-285750" algn="just">
              <a:buFont typeface="Arial" panose="020B0604020202020204" pitchFamily="34" charset="0"/>
              <a:buChar char="•"/>
            </a:pPr>
            <a:r>
              <a:rPr lang="en-US" sz="2000" dirty="0">
                <a:latin typeface="Arial" panose="020B0604020202020204" pitchFamily="34" charset="0"/>
                <a:cs typeface="Arial" panose="020B0604020202020204" pitchFamily="34" charset="0"/>
              </a:rPr>
              <a:t>SAME  resistors RF = FB</a:t>
            </a:r>
          </a:p>
          <a:p>
            <a:pPr marL="742950" lvl="1" indent="-285750" algn="just">
              <a:buFont typeface="Arial" panose="020B0604020202020204" pitchFamily="34" charset="0"/>
              <a:buChar char="•"/>
            </a:pPr>
            <a:r>
              <a:rPr lang="en-US" sz="2000" dirty="0">
                <a:latin typeface="Arial" panose="020B0604020202020204" pitchFamily="34" charset="0"/>
                <a:cs typeface="Arial" panose="020B0604020202020204" pitchFamily="34" charset="0"/>
              </a:rPr>
              <a:t>SAME  phase line length FL = BL   180 degree</a:t>
            </a:r>
          </a:p>
        </p:txBody>
      </p:sp>
      <p:sp>
        <p:nvSpPr>
          <p:cNvPr id="86" name="Rectangle 2"/>
          <p:cNvSpPr txBox="1">
            <a:spLocks noChangeArrowheads="1"/>
          </p:cNvSpPr>
          <p:nvPr/>
        </p:nvSpPr>
        <p:spPr>
          <a:xfrm>
            <a:off x="632988" y="4523213"/>
            <a:ext cx="10926023" cy="1708254"/>
          </a:xfrm>
          <a:prstGeom prst="rect">
            <a:avLst/>
          </a:prstGeom>
          <a:solidFill>
            <a:srgbClr val="FFFF00">
              <a:alpha val="58000"/>
            </a:srgbClr>
          </a:solidFill>
          <a:ln w="38100">
            <a:solidFill>
              <a:srgbClr val="FF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Arial" panose="020B0604020202020204" pitchFamily="34" charset="0"/>
                <a:cs typeface="Arial" panose="020B0604020202020204" pitchFamily="34" charset="0"/>
              </a:rPr>
              <a:t>The Waller Flag is grounded independent </a:t>
            </a:r>
          </a:p>
          <a:p>
            <a:pPr algn="ctr"/>
            <a:r>
              <a:rPr lang="en-US" sz="2800" b="1" dirty="0">
                <a:latin typeface="Arial" panose="020B0604020202020204" pitchFamily="34" charset="0"/>
                <a:cs typeface="Arial" panose="020B0604020202020204" pitchFamily="34" charset="0"/>
              </a:rPr>
              <a:t>SWR should be maximum 1:1.5 from 1.8MHz to 7 MHz </a:t>
            </a:r>
          </a:p>
          <a:p>
            <a:pPr algn="ctr"/>
            <a:r>
              <a:rPr lang="en-US" sz="2800" b="1" dirty="0">
                <a:latin typeface="Arial" panose="020B0604020202020204" pitchFamily="34" charset="0"/>
                <a:cs typeface="Arial" panose="020B0604020202020204" pitchFamily="34" charset="0"/>
              </a:rPr>
              <a:t>1:2.0 is ok for 10 MHz and up.</a:t>
            </a:r>
          </a:p>
          <a:p>
            <a:pPr algn="ctr"/>
            <a:r>
              <a:rPr lang="en-US" sz="2800" b="1" dirty="0">
                <a:latin typeface="Arial" panose="020B0604020202020204" pitchFamily="34" charset="0"/>
                <a:cs typeface="Arial" panose="020B0604020202020204" pitchFamily="34" charset="0"/>
              </a:rPr>
              <a:t>SWR is the same at 3 ft., 30ft. or 120 ft. above ground </a:t>
            </a:r>
          </a:p>
        </p:txBody>
      </p:sp>
    </p:spTree>
    <p:extLst>
      <p:ext uri="{BB962C8B-B14F-4D97-AF65-F5344CB8AC3E}">
        <p14:creationId xmlns:p14="http://schemas.microsoft.com/office/powerpoint/2010/main" val="4097828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381397" y="1828799"/>
            <a:ext cx="3395766" cy="2956816"/>
          </a:xfrm>
          <a:prstGeom prst="rect">
            <a:avLst/>
          </a:prstGeom>
        </p:spPr>
      </p:pic>
      <p:sp>
        <p:nvSpPr>
          <p:cNvPr id="2" name="Date Placeholder 1"/>
          <p:cNvSpPr>
            <a:spLocks noGrp="1"/>
          </p:cNvSpPr>
          <p:nvPr>
            <p:ph type="dt" sz="half" idx="10"/>
          </p:nvPr>
        </p:nvSpPr>
        <p:spPr/>
        <p:txBody>
          <a:bodyPr/>
          <a:lstStyle/>
          <a:p>
            <a:fld id="{F0009399-83FC-458D-9A98-94BCBCD2EDE0}" type="datetime1">
              <a:rPr lang="en-US" smtClean="0"/>
              <a:t>3/5/2017</a:t>
            </a:fld>
            <a:endParaRPr lang="pt-BR"/>
          </a:p>
        </p:txBody>
      </p:sp>
      <p:sp>
        <p:nvSpPr>
          <p:cNvPr id="3" name="Footer Placeholder 2"/>
          <p:cNvSpPr>
            <a:spLocks noGrp="1"/>
          </p:cNvSpPr>
          <p:nvPr>
            <p:ph type="ftr" sz="quarter" idx="11"/>
          </p:nvPr>
        </p:nvSpPr>
        <p:spPr/>
        <p:txBody>
          <a:bodyPr/>
          <a:lstStyle/>
          <a:p>
            <a:r>
              <a:rPr lang="en-US" dirty="0"/>
              <a:t>World Wide Radio Operators Foundation, Inc.                 Copyright   ©   Reserved  N4IS JC DASILVA</a:t>
            </a:r>
            <a:endParaRPr lang="pt-BR" dirty="0"/>
          </a:p>
        </p:txBody>
      </p:sp>
      <p:sp>
        <p:nvSpPr>
          <p:cNvPr id="4" name="Slide Number Placeholder 3"/>
          <p:cNvSpPr>
            <a:spLocks noGrp="1"/>
          </p:cNvSpPr>
          <p:nvPr>
            <p:ph type="sldNum" sz="quarter" idx="12"/>
          </p:nvPr>
        </p:nvSpPr>
        <p:spPr/>
        <p:txBody>
          <a:bodyPr/>
          <a:lstStyle/>
          <a:p>
            <a:fld id="{25EC0662-C021-4444-9065-FE36EB483ADF}" type="slidenum">
              <a:rPr lang="pt-BR" smtClean="0"/>
              <a:t>19</a:t>
            </a:fld>
            <a:endParaRPr lang="pt-BR" dirty="0"/>
          </a:p>
        </p:txBody>
      </p:sp>
      <p:sp>
        <p:nvSpPr>
          <p:cNvPr id="5" name="TextBox 4"/>
          <p:cNvSpPr txBox="1"/>
          <p:nvPr/>
        </p:nvSpPr>
        <p:spPr>
          <a:xfrm>
            <a:off x="548824" y="1184642"/>
            <a:ext cx="4532266" cy="369332"/>
          </a:xfrm>
          <a:prstGeom prst="rect">
            <a:avLst/>
          </a:prstGeom>
          <a:noFill/>
        </p:spPr>
        <p:txBody>
          <a:bodyPr wrap="none" rtlCol="0">
            <a:spAutoFit/>
          </a:bodyPr>
          <a:lstStyle/>
          <a:p>
            <a:r>
              <a:rPr lang="en-US" b="1" dirty="0"/>
              <a:t>VWF     Vertical Waller Flag  11.5 to 12 db RDF</a:t>
            </a:r>
          </a:p>
        </p:txBody>
      </p:sp>
      <p:cxnSp>
        <p:nvCxnSpPr>
          <p:cNvPr id="10" name="Straight Arrow Connector 9"/>
          <p:cNvCxnSpPr/>
          <p:nvPr/>
        </p:nvCxnSpPr>
        <p:spPr>
          <a:xfrm flipV="1">
            <a:off x="7463028" y="1300386"/>
            <a:ext cx="1" cy="50559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7450798" y="6338125"/>
            <a:ext cx="4465158"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7463028" y="2470003"/>
            <a:ext cx="4452928" cy="68154"/>
          </a:xfrm>
          <a:custGeom>
            <a:avLst/>
            <a:gdLst>
              <a:gd name="connsiteX0" fmla="*/ 0 w 1003300"/>
              <a:gd name="connsiteY0" fmla="*/ 45285 h 64357"/>
              <a:gd name="connsiteX1" fmla="*/ 323850 w 1003300"/>
              <a:gd name="connsiteY1" fmla="*/ 835 h 64357"/>
              <a:gd name="connsiteX2" fmla="*/ 355600 w 1003300"/>
              <a:gd name="connsiteY2" fmla="*/ 19885 h 64357"/>
              <a:gd name="connsiteX3" fmla="*/ 565150 w 1003300"/>
              <a:gd name="connsiteY3" fmla="*/ 64335 h 64357"/>
              <a:gd name="connsiteX4" fmla="*/ 673100 w 1003300"/>
              <a:gd name="connsiteY4" fmla="*/ 26235 h 64357"/>
              <a:gd name="connsiteX5" fmla="*/ 793750 w 1003300"/>
              <a:gd name="connsiteY5" fmla="*/ 51635 h 64357"/>
              <a:gd name="connsiteX6" fmla="*/ 977900 w 1003300"/>
              <a:gd name="connsiteY6" fmla="*/ 45285 h 64357"/>
              <a:gd name="connsiteX7" fmla="*/ 1003300 w 1003300"/>
              <a:gd name="connsiteY7" fmla="*/ 51635 h 6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300" h="64357">
                <a:moveTo>
                  <a:pt x="0" y="45285"/>
                </a:moveTo>
                <a:cubicBezTo>
                  <a:pt x="132291" y="25176"/>
                  <a:pt x="264583" y="5068"/>
                  <a:pt x="323850" y="835"/>
                </a:cubicBezTo>
                <a:cubicBezTo>
                  <a:pt x="383117" y="-3398"/>
                  <a:pt x="315383" y="9302"/>
                  <a:pt x="355600" y="19885"/>
                </a:cubicBezTo>
                <a:cubicBezTo>
                  <a:pt x="395817" y="30468"/>
                  <a:pt x="512233" y="63277"/>
                  <a:pt x="565150" y="64335"/>
                </a:cubicBezTo>
                <a:cubicBezTo>
                  <a:pt x="618067" y="65393"/>
                  <a:pt x="635000" y="28352"/>
                  <a:pt x="673100" y="26235"/>
                </a:cubicBezTo>
                <a:cubicBezTo>
                  <a:pt x="711200" y="24118"/>
                  <a:pt x="742950" y="48460"/>
                  <a:pt x="793750" y="51635"/>
                </a:cubicBezTo>
                <a:cubicBezTo>
                  <a:pt x="844550" y="54810"/>
                  <a:pt x="942975" y="45285"/>
                  <a:pt x="977900" y="45285"/>
                </a:cubicBezTo>
                <a:cubicBezTo>
                  <a:pt x="1012825" y="45285"/>
                  <a:pt x="996950" y="50577"/>
                  <a:pt x="1003300" y="5163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flipV="1">
            <a:off x="7521630" y="2267035"/>
            <a:ext cx="3953042" cy="23949"/>
          </a:xfrm>
          <a:prstGeom prst="line">
            <a:avLst/>
          </a:prstGeom>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7371070" y="3302215"/>
            <a:ext cx="4426935" cy="164262"/>
          </a:xfrm>
          <a:custGeom>
            <a:avLst/>
            <a:gdLst>
              <a:gd name="connsiteX0" fmla="*/ 0 w 4086225"/>
              <a:gd name="connsiteY0" fmla="*/ 71614 h 139460"/>
              <a:gd name="connsiteX1" fmla="*/ 152400 w 4086225"/>
              <a:gd name="connsiteY1" fmla="*/ 62089 h 139460"/>
              <a:gd name="connsiteX2" fmla="*/ 400050 w 4086225"/>
              <a:gd name="connsiteY2" fmla="*/ 138289 h 139460"/>
              <a:gd name="connsiteX3" fmla="*/ 571500 w 4086225"/>
              <a:gd name="connsiteY3" fmla="*/ 109714 h 139460"/>
              <a:gd name="connsiteX4" fmla="*/ 742950 w 4086225"/>
              <a:gd name="connsiteY4" fmla="*/ 128764 h 139460"/>
              <a:gd name="connsiteX5" fmla="*/ 866775 w 4086225"/>
              <a:gd name="connsiteY5" fmla="*/ 43039 h 139460"/>
              <a:gd name="connsiteX6" fmla="*/ 1085850 w 4086225"/>
              <a:gd name="connsiteY6" fmla="*/ 43039 h 139460"/>
              <a:gd name="connsiteX7" fmla="*/ 1238250 w 4086225"/>
              <a:gd name="connsiteY7" fmla="*/ 43039 h 139460"/>
              <a:gd name="connsiteX8" fmla="*/ 1428750 w 4086225"/>
              <a:gd name="connsiteY8" fmla="*/ 23989 h 139460"/>
              <a:gd name="connsiteX9" fmla="*/ 1571625 w 4086225"/>
              <a:gd name="connsiteY9" fmla="*/ 71614 h 139460"/>
              <a:gd name="connsiteX10" fmla="*/ 1647825 w 4086225"/>
              <a:gd name="connsiteY10" fmla="*/ 71614 h 139460"/>
              <a:gd name="connsiteX11" fmla="*/ 1866900 w 4086225"/>
              <a:gd name="connsiteY11" fmla="*/ 71614 h 139460"/>
              <a:gd name="connsiteX12" fmla="*/ 1990725 w 4086225"/>
              <a:gd name="connsiteY12" fmla="*/ 71614 h 139460"/>
              <a:gd name="connsiteX13" fmla="*/ 2162175 w 4086225"/>
              <a:gd name="connsiteY13" fmla="*/ 71614 h 139460"/>
              <a:gd name="connsiteX14" fmla="*/ 2343150 w 4086225"/>
              <a:gd name="connsiteY14" fmla="*/ 71614 h 139460"/>
              <a:gd name="connsiteX15" fmla="*/ 2543175 w 4086225"/>
              <a:gd name="connsiteY15" fmla="*/ 4939 h 139460"/>
              <a:gd name="connsiteX16" fmla="*/ 2686050 w 4086225"/>
              <a:gd name="connsiteY16" fmla="*/ 4939 h 139460"/>
              <a:gd name="connsiteX17" fmla="*/ 2914650 w 4086225"/>
              <a:gd name="connsiteY17" fmla="*/ 4939 h 139460"/>
              <a:gd name="connsiteX18" fmla="*/ 3057525 w 4086225"/>
              <a:gd name="connsiteY18" fmla="*/ 14464 h 139460"/>
              <a:gd name="connsiteX19" fmla="*/ 3257550 w 4086225"/>
              <a:gd name="connsiteY19" fmla="*/ 33514 h 139460"/>
              <a:gd name="connsiteX20" fmla="*/ 3486150 w 4086225"/>
              <a:gd name="connsiteY20" fmla="*/ 52564 h 139460"/>
              <a:gd name="connsiteX21" fmla="*/ 3686175 w 4086225"/>
              <a:gd name="connsiteY21" fmla="*/ 100189 h 139460"/>
              <a:gd name="connsiteX22" fmla="*/ 3886200 w 4086225"/>
              <a:gd name="connsiteY22" fmla="*/ 100189 h 139460"/>
              <a:gd name="connsiteX23" fmla="*/ 3981450 w 4086225"/>
              <a:gd name="connsiteY23" fmla="*/ 81139 h 139460"/>
              <a:gd name="connsiteX24" fmla="*/ 4086225 w 4086225"/>
              <a:gd name="connsiteY24" fmla="*/ 62089 h 13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86225" h="139460">
                <a:moveTo>
                  <a:pt x="0" y="71614"/>
                </a:moveTo>
                <a:cubicBezTo>
                  <a:pt x="42862" y="61295"/>
                  <a:pt x="85725" y="50976"/>
                  <a:pt x="152400" y="62089"/>
                </a:cubicBezTo>
                <a:cubicBezTo>
                  <a:pt x="219075" y="73202"/>
                  <a:pt x="330200" y="130352"/>
                  <a:pt x="400050" y="138289"/>
                </a:cubicBezTo>
                <a:cubicBezTo>
                  <a:pt x="469900" y="146226"/>
                  <a:pt x="514350" y="111302"/>
                  <a:pt x="571500" y="109714"/>
                </a:cubicBezTo>
                <a:cubicBezTo>
                  <a:pt x="628650" y="108127"/>
                  <a:pt x="693738" y="139876"/>
                  <a:pt x="742950" y="128764"/>
                </a:cubicBezTo>
                <a:cubicBezTo>
                  <a:pt x="792162" y="117652"/>
                  <a:pt x="809625" y="57326"/>
                  <a:pt x="866775" y="43039"/>
                </a:cubicBezTo>
                <a:cubicBezTo>
                  <a:pt x="923925" y="28751"/>
                  <a:pt x="1085850" y="43039"/>
                  <a:pt x="1085850" y="43039"/>
                </a:cubicBezTo>
                <a:cubicBezTo>
                  <a:pt x="1147762" y="43039"/>
                  <a:pt x="1181100" y="46214"/>
                  <a:pt x="1238250" y="43039"/>
                </a:cubicBezTo>
                <a:cubicBezTo>
                  <a:pt x="1295400" y="39864"/>
                  <a:pt x="1373188" y="19226"/>
                  <a:pt x="1428750" y="23989"/>
                </a:cubicBezTo>
                <a:cubicBezTo>
                  <a:pt x="1484313" y="28751"/>
                  <a:pt x="1535113" y="63677"/>
                  <a:pt x="1571625" y="71614"/>
                </a:cubicBezTo>
                <a:cubicBezTo>
                  <a:pt x="1608137" y="79551"/>
                  <a:pt x="1647825" y="71614"/>
                  <a:pt x="1647825" y="71614"/>
                </a:cubicBezTo>
                <a:lnTo>
                  <a:pt x="1866900" y="71614"/>
                </a:lnTo>
                <a:lnTo>
                  <a:pt x="1990725" y="71614"/>
                </a:lnTo>
                <a:lnTo>
                  <a:pt x="2162175" y="71614"/>
                </a:lnTo>
                <a:cubicBezTo>
                  <a:pt x="2220912" y="71614"/>
                  <a:pt x="2279650" y="82727"/>
                  <a:pt x="2343150" y="71614"/>
                </a:cubicBezTo>
                <a:cubicBezTo>
                  <a:pt x="2406650" y="60501"/>
                  <a:pt x="2486025" y="16051"/>
                  <a:pt x="2543175" y="4939"/>
                </a:cubicBezTo>
                <a:cubicBezTo>
                  <a:pt x="2600325" y="-6174"/>
                  <a:pt x="2686050" y="4939"/>
                  <a:pt x="2686050" y="4939"/>
                </a:cubicBezTo>
                <a:lnTo>
                  <a:pt x="2914650" y="4939"/>
                </a:lnTo>
                <a:cubicBezTo>
                  <a:pt x="2976562" y="6526"/>
                  <a:pt x="3000375" y="9701"/>
                  <a:pt x="3057525" y="14464"/>
                </a:cubicBezTo>
                <a:cubicBezTo>
                  <a:pt x="3114675" y="19226"/>
                  <a:pt x="3257550" y="33514"/>
                  <a:pt x="3257550" y="33514"/>
                </a:cubicBezTo>
                <a:cubicBezTo>
                  <a:pt x="3328987" y="39864"/>
                  <a:pt x="3414712" y="41451"/>
                  <a:pt x="3486150" y="52564"/>
                </a:cubicBezTo>
                <a:cubicBezTo>
                  <a:pt x="3557588" y="63677"/>
                  <a:pt x="3619500" y="92252"/>
                  <a:pt x="3686175" y="100189"/>
                </a:cubicBezTo>
                <a:cubicBezTo>
                  <a:pt x="3752850" y="108126"/>
                  <a:pt x="3836988" y="103364"/>
                  <a:pt x="3886200" y="100189"/>
                </a:cubicBezTo>
                <a:cubicBezTo>
                  <a:pt x="3935412" y="97014"/>
                  <a:pt x="3981450" y="81139"/>
                  <a:pt x="3981450" y="81139"/>
                </a:cubicBezTo>
                <a:cubicBezTo>
                  <a:pt x="4014788" y="74789"/>
                  <a:pt x="4065588" y="66851"/>
                  <a:pt x="4086225" y="62089"/>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Left Brace 23"/>
          <p:cNvSpPr/>
          <p:nvPr/>
        </p:nvSpPr>
        <p:spPr>
          <a:xfrm>
            <a:off x="7113790" y="2330414"/>
            <a:ext cx="228912" cy="293257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TextBox 24"/>
          <p:cNvSpPr txBox="1"/>
          <p:nvPr/>
        </p:nvSpPr>
        <p:spPr>
          <a:xfrm>
            <a:off x="7615963" y="1895530"/>
            <a:ext cx="4258834" cy="369332"/>
          </a:xfrm>
          <a:prstGeom prst="rect">
            <a:avLst/>
          </a:prstGeom>
          <a:noFill/>
        </p:spPr>
        <p:txBody>
          <a:bodyPr wrap="square" rtlCol="0">
            <a:spAutoFit/>
          </a:bodyPr>
          <a:lstStyle/>
          <a:p>
            <a:r>
              <a:rPr lang="en-US" dirty="0"/>
              <a:t>Transmit antenna noise level ( 5dB RDF)</a:t>
            </a:r>
          </a:p>
        </p:txBody>
      </p:sp>
      <p:sp>
        <p:nvSpPr>
          <p:cNvPr id="113" name="TextBox 112"/>
          <p:cNvSpPr txBox="1"/>
          <p:nvPr/>
        </p:nvSpPr>
        <p:spPr>
          <a:xfrm>
            <a:off x="9272808" y="3567769"/>
            <a:ext cx="1783158" cy="369332"/>
          </a:xfrm>
          <a:prstGeom prst="rect">
            <a:avLst/>
          </a:prstGeom>
          <a:noFill/>
        </p:spPr>
        <p:txBody>
          <a:bodyPr wrap="square" rtlCol="0">
            <a:spAutoFit/>
          </a:bodyPr>
          <a:lstStyle/>
          <a:p>
            <a:r>
              <a:rPr lang="en-US" dirty="0"/>
              <a:t>Flag noise level</a:t>
            </a:r>
          </a:p>
        </p:txBody>
      </p:sp>
      <p:sp>
        <p:nvSpPr>
          <p:cNvPr id="28" name="TextBox 27"/>
          <p:cNvSpPr txBox="1"/>
          <p:nvPr/>
        </p:nvSpPr>
        <p:spPr>
          <a:xfrm>
            <a:off x="260429" y="5244002"/>
            <a:ext cx="10972800" cy="1200329"/>
          </a:xfrm>
          <a:prstGeom prst="rect">
            <a:avLst/>
          </a:prstGeom>
          <a:noFill/>
        </p:spPr>
        <p:txBody>
          <a:bodyPr wrap="square" rtlCol="0">
            <a:spAutoFit/>
          </a:bodyPr>
          <a:lstStyle/>
          <a:p>
            <a:pPr marL="342900" indent="-342900">
              <a:buFont typeface="+mj-lt"/>
              <a:buAutoNum type="arabicPeriod"/>
            </a:pPr>
            <a:r>
              <a:rPr lang="en-US" dirty="0"/>
              <a:t>Vertical RDF 5 dB  &gt;  WF 11.5  dB  ( 6 )  =   9 to 12 dB S/N improvement</a:t>
            </a:r>
          </a:p>
          <a:p>
            <a:pPr marL="342900" indent="-342900">
              <a:buFont typeface="+mj-lt"/>
              <a:buAutoNum type="arabicPeriod"/>
            </a:pPr>
            <a:r>
              <a:rPr lang="en-US" dirty="0"/>
              <a:t>DX 3 very comfortable copy on the WF</a:t>
            </a:r>
          </a:p>
          <a:p>
            <a:pPr marL="342900" indent="-342900">
              <a:buFont typeface="+mj-lt"/>
              <a:buAutoNum type="arabicPeriod"/>
            </a:pPr>
            <a:r>
              <a:rPr lang="en-US" dirty="0"/>
              <a:t>DX 4 below noise level on the FLAG and the DHDL</a:t>
            </a:r>
          </a:p>
          <a:p>
            <a:pPr marL="342900" indent="-342900">
              <a:buFont typeface="+mj-lt"/>
              <a:buAutoNum type="arabicPeriod"/>
            </a:pPr>
            <a:r>
              <a:rPr lang="en-US" dirty="0"/>
              <a:t>WF copy DX4 UNBELIEVABLE  !!!!</a:t>
            </a:r>
          </a:p>
        </p:txBody>
      </p:sp>
      <p:pic>
        <p:nvPicPr>
          <p:cNvPr id="68" name="Picture 67"/>
          <p:cNvPicPr>
            <a:picLocks noChangeAspect="1"/>
          </p:cNvPicPr>
          <p:nvPr/>
        </p:nvPicPr>
        <p:blipFill>
          <a:blip r:embed="rId4"/>
          <a:stretch>
            <a:fillRect/>
          </a:stretch>
        </p:blipFill>
        <p:spPr>
          <a:xfrm>
            <a:off x="7478903" y="3358214"/>
            <a:ext cx="3962743" cy="30483"/>
          </a:xfrm>
          <a:prstGeom prst="rect">
            <a:avLst/>
          </a:prstGeom>
        </p:spPr>
      </p:pic>
      <p:sp>
        <p:nvSpPr>
          <p:cNvPr id="30" name="Freeform 29"/>
          <p:cNvSpPr/>
          <p:nvPr/>
        </p:nvSpPr>
        <p:spPr>
          <a:xfrm>
            <a:off x="7523430" y="3478074"/>
            <a:ext cx="4392526" cy="2263424"/>
          </a:xfrm>
          <a:custGeom>
            <a:avLst/>
            <a:gdLst>
              <a:gd name="connsiteX0" fmla="*/ 0 w 4363770"/>
              <a:gd name="connsiteY0" fmla="*/ 777112 h 804947"/>
              <a:gd name="connsiteX1" fmla="*/ 63374 w 4363770"/>
              <a:gd name="connsiteY1" fmla="*/ 759005 h 804947"/>
              <a:gd name="connsiteX2" fmla="*/ 117695 w 4363770"/>
              <a:gd name="connsiteY2" fmla="*/ 786166 h 804947"/>
              <a:gd name="connsiteX3" fmla="*/ 162962 w 4363770"/>
              <a:gd name="connsiteY3" fmla="*/ 759005 h 804947"/>
              <a:gd name="connsiteX4" fmla="*/ 298764 w 4363770"/>
              <a:gd name="connsiteY4" fmla="*/ 786166 h 804947"/>
              <a:gd name="connsiteX5" fmla="*/ 325924 w 4363770"/>
              <a:gd name="connsiteY5" fmla="*/ 768059 h 804947"/>
              <a:gd name="connsiteX6" fmla="*/ 452673 w 4363770"/>
              <a:gd name="connsiteY6" fmla="*/ 749952 h 804947"/>
              <a:gd name="connsiteX7" fmla="*/ 669956 w 4363770"/>
              <a:gd name="connsiteY7" fmla="*/ 777112 h 804947"/>
              <a:gd name="connsiteX8" fmla="*/ 769544 w 4363770"/>
              <a:gd name="connsiteY8" fmla="*/ 759005 h 804947"/>
              <a:gd name="connsiteX9" fmla="*/ 995881 w 4363770"/>
              <a:gd name="connsiteY9" fmla="*/ 759005 h 804947"/>
              <a:gd name="connsiteX10" fmla="*/ 1195057 w 4363770"/>
              <a:gd name="connsiteY10" fmla="*/ 759005 h 804947"/>
              <a:gd name="connsiteX11" fmla="*/ 1285592 w 4363770"/>
              <a:gd name="connsiteY11" fmla="*/ 704685 h 804947"/>
              <a:gd name="connsiteX12" fmla="*/ 1348966 w 4363770"/>
              <a:gd name="connsiteY12" fmla="*/ 460241 h 804947"/>
              <a:gd name="connsiteX13" fmla="*/ 1439501 w 4363770"/>
              <a:gd name="connsiteY13" fmla="*/ 79995 h 804947"/>
              <a:gd name="connsiteX14" fmla="*/ 1493821 w 4363770"/>
              <a:gd name="connsiteY14" fmla="*/ 7568 h 804947"/>
              <a:gd name="connsiteX15" fmla="*/ 1611517 w 4363770"/>
              <a:gd name="connsiteY15" fmla="*/ 197691 h 804947"/>
              <a:gd name="connsiteX16" fmla="*/ 1702051 w 4363770"/>
              <a:gd name="connsiteY16" fmla="*/ 405920 h 804947"/>
              <a:gd name="connsiteX17" fmla="*/ 1792586 w 4363770"/>
              <a:gd name="connsiteY17" fmla="*/ 623203 h 804947"/>
              <a:gd name="connsiteX18" fmla="*/ 1883120 w 4363770"/>
              <a:gd name="connsiteY18" fmla="*/ 777112 h 804947"/>
              <a:gd name="connsiteX19" fmla="*/ 2263366 w 4363770"/>
              <a:gd name="connsiteY19" fmla="*/ 786166 h 804947"/>
              <a:gd name="connsiteX20" fmla="*/ 2625505 w 4363770"/>
              <a:gd name="connsiteY20" fmla="*/ 786166 h 804947"/>
              <a:gd name="connsiteX21" fmla="*/ 3041964 w 4363770"/>
              <a:gd name="connsiteY21" fmla="*/ 804273 h 804947"/>
              <a:gd name="connsiteX22" fmla="*/ 3304515 w 4363770"/>
              <a:gd name="connsiteY22" fmla="*/ 759005 h 804947"/>
              <a:gd name="connsiteX23" fmla="*/ 3757188 w 4363770"/>
              <a:gd name="connsiteY23" fmla="*/ 795219 h 804947"/>
              <a:gd name="connsiteX24" fmla="*/ 4028792 w 4363770"/>
              <a:gd name="connsiteY24" fmla="*/ 804273 h 804947"/>
              <a:gd name="connsiteX25" fmla="*/ 4137433 w 4363770"/>
              <a:gd name="connsiteY25" fmla="*/ 804273 h 804947"/>
              <a:gd name="connsiteX26" fmla="*/ 4264182 w 4363770"/>
              <a:gd name="connsiteY26" fmla="*/ 804273 h 804947"/>
              <a:gd name="connsiteX27" fmla="*/ 4363770 w 4363770"/>
              <a:gd name="connsiteY27" fmla="*/ 804273 h 80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63770" h="804947">
                <a:moveTo>
                  <a:pt x="0" y="777112"/>
                </a:moveTo>
                <a:cubicBezTo>
                  <a:pt x="21879" y="767304"/>
                  <a:pt x="43758" y="757496"/>
                  <a:pt x="63374" y="759005"/>
                </a:cubicBezTo>
                <a:cubicBezTo>
                  <a:pt x="82990" y="760514"/>
                  <a:pt x="101097" y="786166"/>
                  <a:pt x="117695" y="786166"/>
                </a:cubicBezTo>
                <a:cubicBezTo>
                  <a:pt x="134293" y="786166"/>
                  <a:pt x="132784" y="759005"/>
                  <a:pt x="162962" y="759005"/>
                </a:cubicBezTo>
                <a:cubicBezTo>
                  <a:pt x="193140" y="759005"/>
                  <a:pt x="271604" y="784657"/>
                  <a:pt x="298764" y="786166"/>
                </a:cubicBezTo>
                <a:cubicBezTo>
                  <a:pt x="325924" y="787675"/>
                  <a:pt x="300272" y="774095"/>
                  <a:pt x="325924" y="768059"/>
                </a:cubicBezTo>
                <a:cubicBezTo>
                  <a:pt x="351576" y="762023"/>
                  <a:pt x="395334" y="748443"/>
                  <a:pt x="452673" y="749952"/>
                </a:cubicBezTo>
                <a:cubicBezTo>
                  <a:pt x="510012" y="751461"/>
                  <a:pt x="617144" y="775603"/>
                  <a:pt x="669956" y="777112"/>
                </a:cubicBezTo>
                <a:cubicBezTo>
                  <a:pt x="722768" y="778621"/>
                  <a:pt x="715223" y="762023"/>
                  <a:pt x="769544" y="759005"/>
                </a:cubicBezTo>
                <a:cubicBezTo>
                  <a:pt x="823865" y="755987"/>
                  <a:pt x="995881" y="759005"/>
                  <a:pt x="995881" y="759005"/>
                </a:cubicBezTo>
                <a:cubicBezTo>
                  <a:pt x="1066800" y="759005"/>
                  <a:pt x="1146772" y="768058"/>
                  <a:pt x="1195057" y="759005"/>
                </a:cubicBezTo>
                <a:cubicBezTo>
                  <a:pt x="1243342" y="749952"/>
                  <a:pt x="1259941" y="754479"/>
                  <a:pt x="1285592" y="704685"/>
                </a:cubicBezTo>
                <a:cubicBezTo>
                  <a:pt x="1311243" y="654891"/>
                  <a:pt x="1323315" y="564356"/>
                  <a:pt x="1348966" y="460241"/>
                </a:cubicBezTo>
                <a:cubicBezTo>
                  <a:pt x="1374618" y="356126"/>
                  <a:pt x="1415359" y="155440"/>
                  <a:pt x="1439501" y="79995"/>
                </a:cubicBezTo>
                <a:cubicBezTo>
                  <a:pt x="1463644" y="4549"/>
                  <a:pt x="1465152" y="-12048"/>
                  <a:pt x="1493821" y="7568"/>
                </a:cubicBezTo>
                <a:cubicBezTo>
                  <a:pt x="1522490" y="27184"/>
                  <a:pt x="1576812" y="131299"/>
                  <a:pt x="1611517" y="197691"/>
                </a:cubicBezTo>
                <a:cubicBezTo>
                  <a:pt x="1646222" y="264083"/>
                  <a:pt x="1671873" y="335001"/>
                  <a:pt x="1702051" y="405920"/>
                </a:cubicBezTo>
                <a:cubicBezTo>
                  <a:pt x="1732229" y="476839"/>
                  <a:pt x="1762408" y="561338"/>
                  <a:pt x="1792586" y="623203"/>
                </a:cubicBezTo>
                <a:cubicBezTo>
                  <a:pt x="1822764" y="685068"/>
                  <a:pt x="1804657" y="749952"/>
                  <a:pt x="1883120" y="777112"/>
                </a:cubicBezTo>
                <a:cubicBezTo>
                  <a:pt x="1961583" y="804272"/>
                  <a:pt x="2139635" y="784657"/>
                  <a:pt x="2263366" y="786166"/>
                </a:cubicBezTo>
                <a:cubicBezTo>
                  <a:pt x="2387097" y="787675"/>
                  <a:pt x="2495739" y="783148"/>
                  <a:pt x="2625505" y="786166"/>
                </a:cubicBezTo>
                <a:cubicBezTo>
                  <a:pt x="2755271" y="789184"/>
                  <a:pt x="2928796" y="808800"/>
                  <a:pt x="3041964" y="804273"/>
                </a:cubicBezTo>
                <a:cubicBezTo>
                  <a:pt x="3155132" y="799746"/>
                  <a:pt x="3185311" y="760514"/>
                  <a:pt x="3304515" y="759005"/>
                </a:cubicBezTo>
                <a:cubicBezTo>
                  <a:pt x="3423719" y="757496"/>
                  <a:pt x="3636475" y="787674"/>
                  <a:pt x="3757188" y="795219"/>
                </a:cubicBezTo>
                <a:cubicBezTo>
                  <a:pt x="3877901" y="802764"/>
                  <a:pt x="3965418" y="802764"/>
                  <a:pt x="4028792" y="804273"/>
                </a:cubicBezTo>
                <a:cubicBezTo>
                  <a:pt x="4092166" y="805782"/>
                  <a:pt x="4137433" y="804273"/>
                  <a:pt x="4137433" y="804273"/>
                </a:cubicBezTo>
                <a:lnTo>
                  <a:pt x="4264182" y="804273"/>
                </a:lnTo>
                <a:cubicBezTo>
                  <a:pt x="4301905" y="804273"/>
                  <a:pt x="4347172" y="805782"/>
                  <a:pt x="4363770" y="804273"/>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p:cNvSpPr txBox="1"/>
          <p:nvPr/>
        </p:nvSpPr>
        <p:spPr>
          <a:xfrm>
            <a:off x="8841680" y="3868665"/>
            <a:ext cx="561116" cy="369332"/>
          </a:xfrm>
          <a:prstGeom prst="rect">
            <a:avLst/>
          </a:prstGeom>
          <a:noFill/>
        </p:spPr>
        <p:txBody>
          <a:bodyPr wrap="none" rtlCol="0">
            <a:spAutoFit/>
          </a:bodyPr>
          <a:lstStyle/>
          <a:p>
            <a:r>
              <a:rPr lang="en-US" dirty="0"/>
              <a:t>DX3</a:t>
            </a:r>
          </a:p>
        </p:txBody>
      </p:sp>
      <p:pic>
        <p:nvPicPr>
          <p:cNvPr id="67" name="Picture 66"/>
          <p:cNvPicPr>
            <a:picLocks noChangeAspect="1"/>
          </p:cNvPicPr>
          <p:nvPr/>
        </p:nvPicPr>
        <p:blipFill>
          <a:blip r:embed="rId4"/>
          <a:stretch>
            <a:fillRect/>
          </a:stretch>
        </p:blipFill>
        <p:spPr>
          <a:xfrm>
            <a:off x="7537358" y="4434733"/>
            <a:ext cx="3962743" cy="30483"/>
          </a:xfrm>
          <a:prstGeom prst="rect">
            <a:avLst/>
          </a:prstGeom>
        </p:spPr>
      </p:pic>
      <p:sp>
        <p:nvSpPr>
          <p:cNvPr id="69" name="TextBox 68"/>
          <p:cNvSpPr txBox="1"/>
          <p:nvPr/>
        </p:nvSpPr>
        <p:spPr>
          <a:xfrm>
            <a:off x="10121774" y="3955554"/>
            <a:ext cx="1809919" cy="369332"/>
          </a:xfrm>
          <a:prstGeom prst="rect">
            <a:avLst/>
          </a:prstGeom>
          <a:noFill/>
        </p:spPr>
        <p:txBody>
          <a:bodyPr wrap="none" rtlCol="0">
            <a:spAutoFit/>
          </a:bodyPr>
          <a:lstStyle/>
          <a:p>
            <a:r>
              <a:rPr lang="en-US" dirty="0"/>
              <a:t>DHDL noise  level</a:t>
            </a:r>
          </a:p>
        </p:txBody>
      </p:sp>
      <p:sp>
        <p:nvSpPr>
          <p:cNvPr id="70" name="Freeform 69"/>
          <p:cNvSpPr/>
          <p:nvPr/>
        </p:nvSpPr>
        <p:spPr>
          <a:xfrm>
            <a:off x="7587574" y="4202615"/>
            <a:ext cx="4328382" cy="374789"/>
          </a:xfrm>
          <a:custGeom>
            <a:avLst/>
            <a:gdLst>
              <a:gd name="connsiteX0" fmla="*/ 0 w 4221805"/>
              <a:gd name="connsiteY0" fmla="*/ 116466 h 374789"/>
              <a:gd name="connsiteX1" fmla="*/ 68094 w 4221805"/>
              <a:gd name="connsiteY1" fmla="*/ 97011 h 374789"/>
              <a:gd name="connsiteX2" fmla="*/ 359924 w 4221805"/>
              <a:gd name="connsiteY2" fmla="*/ 135921 h 374789"/>
              <a:gd name="connsiteX3" fmla="*/ 603115 w 4221805"/>
              <a:gd name="connsiteY3" fmla="*/ 126194 h 374789"/>
              <a:gd name="connsiteX4" fmla="*/ 768486 w 4221805"/>
              <a:gd name="connsiteY4" fmla="*/ 9462 h 374789"/>
              <a:gd name="connsiteX5" fmla="*/ 1031132 w 4221805"/>
              <a:gd name="connsiteY5" fmla="*/ 19189 h 374789"/>
              <a:gd name="connsiteX6" fmla="*/ 1254869 w 4221805"/>
              <a:gd name="connsiteY6" fmla="*/ 116466 h 374789"/>
              <a:gd name="connsiteX7" fmla="*/ 1429966 w 4221805"/>
              <a:gd name="connsiteY7" fmla="*/ 135921 h 374789"/>
              <a:gd name="connsiteX8" fmla="*/ 1673158 w 4221805"/>
              <a:gd name="connsiteY8" fmla="*/ 184559 h 374789"/>
              <a:gd name="connsiteX9" fmla="*/ 1906622 w 4221805"/>
              <a:gd name="connsiteY9" fmla="*/ 184559 h 374789"/>
              <a:gd name="connsiteX10" fmla="*/ 2383277 w 4221805"/>
              <a:gd name="connsiteY10" fmla="*/ 67828 h 374789"/>
              <a:gd name="connsiteX11" fmla="*/ 2577830 w 4221805"/>
              <a:gd name="connsiteY11" fmla="*/ 67828 h 374789"/>
              <a:gd name="connsiteX12" fmla="*/ 2791839 w 4221805"/>
              <a:gd name="connsiteY12" fmla="*/ 9462 h 374789"/>
              <a:gd name="connsiteX13" fmla="*/ 3122579 w 4221805"/>
              <a:gd name="connsiteY13" fmla="*/ 116466 h 374789"/>
              <a:gd name="connsiteX14" fmla="*/ 3229583 w 4221805"/>
              <a:gd name="connsiteY14" fmla="*/ 77555 h 374789"/>
              <a:gd name="connsiteX15" fmla="*/ 3511686 w 4221805"/>
              <a:gd name="connsiteY15" fmla="*/ 97011 h 374789"/>
              <a:gd name="connsiteX16" fmla="*/ 3745149 w 4221805"/>
              <a:gd name="connsiteY16" fmla="*/ 155376 h 374789"/>
              <a:gd name="connsiteX17" fmla="*/ 4114800 w 4221805"/>
              <a:gd name="connsiteY17" fmla="*/ 359657 h 374789"/>
              <a:gd name="connsiteX18" fmla="*/ 4202349 w 4221805"/>
              <a:gd name="connsiteY18" fmla="*/ 359657 h 374789"/>
              <a:gd name="connsiteX19" fmla="*/ 4221805 w 4221805"/>
              <a:gd name="connsiteY19" fmla="*/ 359657 h 37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21805" h="374789">
                <a:moveTo>
                  <a:pt x="0" y="116466"/>
                </a:moveTo>
                <a:cubicBezTo>
                  <a:pt x="4053" y="105117"/>
                  <a:pt x="8107" y="93768"/>
                  <a:pt x="68094" y="97011"/>
                </a:cubicBezTo>
                <a:cubicBezTo>
                  <a:pt x="128081" y="100253"/>
                  <a:pt x="270754" y="131057"/>
                  <a:pt x="359924" y="135921"/>
                </a:cubicBezTo>
                <a:cubicBezTo>
                  <a:pt x="449094" y="140785"/>
                  <a:pt x="535021" y="147271"/>
                  <a:pt x="603115" y="126194"/>
                </a:cubicBezTo>
                <a:cubicBezTo>
                  <a:pt x="671209" y="105117"/>
                  <a:pt x="697150" y="27296"/>
                  <a:pt x="768486" y="9462"/>
                </a:cubicBezTo>
                <a:cubicBezTo>
                  <a:pt x="839822" y="-8372"/>
                  <a:pt x="950068" y="1355"/>
                  <a:pt x="1031132" y="19189"/>
                </a:cubicBezTo>
                <a:cubicBezTo>
                  <a:pt x="1112196" y="37023"/>
                  <a:pt x="1188397" y="97011"/>
                  <a:pt x="1254869" y="116466"/>
                </a:cubicBezTo>
                <a:cubicBezTo>
                  <a:pt x="1321341" y="135921"/>
                  <a:pt x="1360251" y="124572"/>
                  <a:pt x="1429966" y="135921"/>
                </a:cubicBezTo>
                <a:cubicBezTo>
                  <a:pt x="1499681" y="147270"/>
                  <a:pt x="1593715" y="176453"/>
                  <a:pt x="1673158" y="184559"/>
                </a:cubicBezTo>
                <a:cubicBezTo>
                  <a:pt x="1752601" y="192665"/>
                  <a:pt x="1788269" y="204014"/>
                  <a:pt x="1906622" y="184559"/>
                </a:cubicBezTo>
                <a:cubicBezTo>
                  <a:pt x="2024975" y="165104"/>
                  <a:pt x="2271409" y="87283"/>
                  <a:pt x="2383277" y="67828"/>
                </a:cubicBezTo>
                <a:cubicBezTo>
                  <a:pt x="2495145" y="48373"/>
                  <a:pt x="2509736" y="77556"/>
                  <a:pt x="2577830" y="67828"/>
                </a:cubicBezTo>
                <a:cubicBezTo>
                  <a:pt x="2645924" y="58100"/>
                  <a:pt x="2701048" y="1356"/>
                  <a:pt x="2791839" y="9462"/>
                </a:cubicBezTo>
                <a:cubicBezTo>
                  <a:pt x="2882630" y="17568"/>
                  <a:pt x="3049622" y="105117"/>
                  <a:pt x="3122579" y="116466"/>
                </a:cubicBezTo>
                <a:cubicBezTo>
                  <a:pt x="3195536" y="127815"/>
                  <a:pt x="3164732" y="80798"/>
                  <a:pt x="3229583" y="77555"/>
                </a:cubicBezTo>
                <a:cubicBezTo>
                  <a:pt x="3294434" y="74312"/>
                  <a:pt x="3425758" y="84041"/>
                  <a:pt x="3511686" y="97011"/>
                </a:cubicBezTo>
                <a:cubicBezTo>
                  <a:pt x="3597614" y="109981"/>
                  <a:pt x="3644630" y="111602"/>
                  <a:pt x="3745149" y="155376"/>
                </a:cubicBezTo>
                <a:cubicBezTo>
                  <a:pt x="3845668" y="199150"/>
                  <a:pt x="4038600" y="325610"/>
                  <a:pt x="4114800" y="359657"/>
                </a:cubicBezTo>
                <a:cubicBezTo>
                  <a:pt x="4191000" y="393704"/>
                  <a:pt x="4202349" y="359657"/>
                  <a:pt x="4202349" y="359657"/>
                </a:cubicBezTo>
                <a:lnTo>
                  <a:pt x="4221805" y="359657"/>
                </a:lnTo>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32"/>
          <p:cNvPicPr>
            <a:picLocks noChangeAspect="1" noChangeArrowheads="1"/>
          </p:cNvPicPr>
          <p:nvPr/>
        </p:nvPicPr>
        <p:blipFill rotWithShape="1">
          <a:blip r:embed="rId5">
            <a:extLst>
              <a:ext uri="{28A0092B-C50C-407E-A947-70E740481C1C}">
                <a14:useLocalDpi xmlns:a14="http://schemas.microsoft.com/office/drawing/2010/main" val="0"/>
              </a:ext>
            </a:extLst>
          </a:blip>
          <a:srcRect l="-1" t="986" r="14249" b="-1"/>
          <a:stretch/>
        </p:blipFill>
        <p:spPr bwMode="auto">
          <a:xfrm>
            <a:off x="296227" y="1908824"/>
            <a:ext cx="3102512" cy="292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e 6"/>
          <p:cNvSpPr/>
          <p:nvPr/>
        </p:nvSpPr>
        <p:spPr>
          <a:xfrm rot="12624762">
            <a:off x="403011" y="1604524"/>
            <a:ext cx="3440760" cy="3507379"/>
          </a:xfrm>
          <a:prstGeom prst="pie">
            <a:avLst>
              <a:gd name="adj1" fmla="val 1885448"/>
              <a:gd name="adj2" fmla="val 16200000"/>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p:cNvSpPr txBox="1"/>
          <p:nvPr/>
        </p:nvSpPr>
        <p:spPr>
          <a:xfrm>
            <a:off x="548824" y="191464"/>
            <a:ext cx="11396746" cy="523220"/>
          </a:xfrm>
          <a:prstGeom prst="rect">
            <a:avLst/>
          </a:prstGeom>
          <a:solidFill>
            <a:srgbClr val="FFFF00"/>
          </a:solidFill>
          <a:ln w="28575">
            <a:solidFill>
              <a:srgbClr val="FF0000"/>
            </a:solidFill>
          </a:ln>
        </p:spPr>
        <p:txBody>
          <a:bodyPr wrap="square" rtlCol="0">
            <a:spAutoFit/>
          </a:bodyPr>
          <a:lstStyle/>
          <a:p>
            <a:pPr algn="ctr"/>
            <a:r>
              <a:rPr lang="en-US" sz="2800" b="1" dirty="0">
                <a:latin typeface="Arial" panose="020B0604020202020204" pitchFamily="34" charset="0"/>
                <a:cs typeface="Arial" panose="020B0604020202020204" pitchFamily="34" charset="0"/>
              </a:rPr>
              <a:t>Vertical Waller Flag   VWF</a:t>
            </a:r>
          </a:p>
        </p:txBody>
      </p:sp>
      <p:sp>
        <p:nvSpPr>
          <p:cNvPr id="31" name="TextBox 30"/>
          <p:cNvSpPr txBox="1"/>
          <p:nvPr/>
        </p:nvSpPr>
        <p:spPr>
          <a:xfrm>
            <a:off x="6366956" y="3612458"/>
            <a:ext cx="718466" cy="369332"/>
          </a:xfrm>
          <a:prstGeom prst="rect">
            <a:avLst/>
          </a:prstGeom>
          <a:noFill/>
        </p:spPr>
        <p:txBody>
          <a:bodyPr wrap="none" rtlCol="0">
            <a:spAutoFit/>
          </a:bodyPr>
          <a:lstStyle/>
          <a:p>
            <a:r>
              <a:rPr lang="en-US" dirty="0"/>
              <a:t>13 dB</a:t>
            </a:r>
          </a:p>
        </p:txBody>
      </p:sp>
      <p:sp>
        <p:nvSpPr>
          <p:cNvPr id="11" name="Freeform 10"/>
          <p:cNvSpPr/>
          <p:nvPr/>
        </p:nvSpPr>
        <p:spPr>
          <a:xfrm>
            <a:off x="7500026" y="5340246"/>
            <a:ext cx="4445544" cy="155882"/>
          </a:xfrm>
          <a:custGeom>
            <a:avLst/>
            <a:gdLst>
              <a:gd name="connsiteX0" fmla="*/ 0 w 4445544"/>
              <a:gd name="connsiteY0" fmla="*/ 87788 h 155882"/>
              <a:gd name="connsiteX1" fmla="*/ 48638 w 4445544"/>
              <a:gd name="connsiteY1" fmla="*/ 68333 h 155882"/>
              <a:gd name="connsiteX2" fmla="*/ 126459 w 4445544"/>
              <a:gd name="connsiteY2" fmla="*/ 116971 h 155882"/>
              <a:gd name="connsiteX3" fmla="*/ 155642 w 4445544"/>
              <a:gd name="connsiteY3" fmla="*/ 146154 h 155882"/>
              <a:gd name="connsiteX4" fmla="*/ 194553 w 4445544"/>
              <a:gd name="connsiteY4" fmla="*/ 136426 h 155882"/>
              <a:gd name="connsiteX5" fmla="*/ 243191 w 4445544"/>
              <a:gd name="connsiteY5" fmla="*/ 97516 h 155882"/>
              <a:gd name="connsiteX6" fmla="*/ 437744 w 4445544"/>
              <a:gd name="connsiteY6" fmla="*/ 78060 h 155882"/>
              <a:gd name="connsiteX7" fmla="*/ 466927 w 4445544"/>
              <a:gd name="connsiteY7" fmla="*/ 58605 h 155882"/>
              <a:gd name="connsiteX8" fmla="*/ 486383 w 4445544"/>
              <a:gd name="connsiteY8" fmla="*/ 39150 h 155882"/>
              <a:gd name="connsiteX9" fmla="*/ 515565 w 4445544"/>
              <a:gd name="connsiteY9" fmla="*/ 29422 h 155882"/>
              <a:gd name="connsiteX10" fmla="*/ 535021 w 4445544"/>
              <a:gd name="connsiteY10" fmla="*/ 48877 h 155882"/>
              <a:gd name="connsiteX11" fmla="*/ 612842 w 4445544"/>
              <a:gd name="connsiteY11" fmla="*/ 48877 h 155882"/>
              <a:gd name="connsiteX12" fmla="*/ 642025 w 4445544"/>
              <a:gd name="connsiteY12" fmla="*/ 29422 h 155882"/>
              <a:gd name="connsiteX13" fmla="*/ 1001948 w 4445544"/>
              <a:gd name="connsiteY13" fmla="*/ 48877 h 155882"/>
              <a:gd name="connsiteX14" fmla="*/ 1089497 w 4445544"/>
              <a:gd name="connsiteY14" fmla="*/ 29422 h 155882"/>
              <a:gd name="connsiteX15" fmla="*/ 1108953 w 4445544"/>
              <a:gd name="connsiteY15" fmla="*/ 239 h 155882"/>
              <a:gd name="connsiteX16" fmla="*/ 1138136 w 4445544"/>
              <a:gd name="connsiteY16" fmla="*/ 19694 h 155882"/>
              <a:gd name="connsiteX17" fmla="*/ 1215957 w 4445544"/>
              <a:gd name="connsiteY17" fmla="*/ 97516 h 155882"/>
              <a:gd name="connsiteX18" fmla="*/ 1245140 w 4445544"/>
              <a:gd name="connsiteY18" fmla="*/ 87788 h 155882"/>
              <a:gd name="connsiteX19" fmla="*/ 1274323 w 4445544"/>
              <a:gd name="connsiteY19" fmla="*/ 68333 h 155882"/>
              <a:gd name="connsiteX20" fmla="*/ 1361872 w 4445544"/>
              <a:gd name="connsiteY20" fmla="*/ 87788 h 155882"/>
              <a:gd name="connsiteX21" fmla="*/ 1468876 w 4445544"/>
              <a:gd name="connsiteY21" fmla="*/ 107243 h 155882"/>
              <a:gd name="connsiteX22" fmla="*/ 1731523 w 4445544"/>
              <a:gd name="connsiteY22" fmla="*/ 97516 h 155882"/>
              <a:gd name="connsiteX23" fmla="*/ 1741251 w 4445544"/>
              <a:gd name="connsiteY23" fmla="*/ 68333 h 155882"/>
              <a:gd name="connsiteX24" fmla="*/ 1760706 w 4445544"/>
              <a:gd name="connsiteY24" fmla="*/ 48877 h 155882"/>
              <a:gd name="connsiteX25" fmla="*/ 1799617 w 4445544"/>
              <a:gd name="connsiteY25" fmla="*/ 58605 h 155882"/>
              <a:gd name="connsiteX26" fmla="*/ 1828800 w 4445544"/>
              <a:gd name="connsiteY26" fmla="*/ 78060 h 155882"/>
              <a:gd name="connsiteX27" fmla="*/ 1896893 w 4445544"/>
              <a:gd name="connsiteY27" fmla="*/ 68333 h 155882"/>
              <a:gd name="connsiteX28" fmla="*/ 1974714 w 4445544"/>
              <a:gd name="connsiteY28" fmla="*/ 19694 h 155882"/>
              <a:gd name="connsiteX29" fmla="*/ 2042808 w 4445544"/>
              <a:gd name="connsiteY29" fmla="*/ 29422 h 155882"/>
              <a:gd name="connsiteX30" fmla="*/ 2266544 w 4445544"/>
              <a:gd name="connsiteY30" fmla="*/ 19694 h 155882"/>
              <a:gd name="connsiteX31" fmla="*/ 2344365 w 4445544"/>
              <a:gd name="connsiteY31" fmla="*/ 29422 h 155882"/>
              <a:gd name="connsiteX32" fmla="*/ 2383276 w 4445544"/>
              <a:gd name="connsiteY32" fmla="*/ 68333 h 155882"/>
              <a:gd name="connsiteX33" fmla="*/ 2441642 w 4445544"/>
              <a:gd name="connsiteY33" fmla="*/ 87788 h 155882"/>
              <a:gd name="connsiteX34" fmla="*/ 2470825 w 4445544"/>
              <a:gd name="connsiteY34" fmla="*/ 97516 h 155882"/>
              <a:gd name="connsiteX35" fmla="*/ 2500008 w 4445544"/>
              <a:gd name="connsiteY35" fmla="*/ 107243 h 155882"/>
              <a:gd name="connsiteX36" fmla="*/ 2597285 w 4445544"/>
              <a:gd name="connsiteY36" fmla="*/ 97516 h 155882"/>
              <a:gd name="connsiteX37" fmla="*/ 2616740 w 4445544"/>
              <a:gd name="connsiteY37" fmla="*/ 78060 h 155882"/>
              <a:gd name="connsiteX38" fmla="*/ 2675106 w 4445544"/>
              <a:gd name="connsiteY38" fmla="*/ 58605 h 155882"/>
              <a:gd name="connsiteX39" fmla="*/ 2889114 w 4445544"/>
              <a:gd name="connsiteY39" fmla="*/ 68333 h 155882"/>
              <a:gd name="connsiteX40" fmla="*/ 2918297 w 4445544"/>
              <a:gd name="connsiteY40" fmla="*/ 78060 h 155882"/>
              <a:gd name="connsiteX41" fmla="*/ 2966936 w 4445544"/>
              <a:gd name="connsiteY41" fmla="*/ 97516 h 155882"/>
              <a:gd name="connsiteX42" fmla="*/ 3054485 w 4445544"/>
              <a:gd name="connsiteY42" fmla="*/ 87788 h 155882"/>
              <a:gd name="connsiteX43" fmla="*/ 3083668 w 4445544"/>
              <a:gd name="connsiteY43" fmla="*/ 78060 h 155882"/>
              <a:gd name="connsiteX44" fmla="*/ 3278221 w 4445544"/>
              <a:gd name="connsiteY44" fmla="*/ 87788 h 155882"/>
              <a:gd name="connsiteX45" fmla="*/ 3560323 w 4445544"/>
              <a:gd name="connsiteY45" fmla="*/ 155882 h 155882"/>
              <a:gd name="connsiteX46" fmla="*/ 3657600 w 4445544"/>
              <a:gd name="connsiteY46" fmla="*/ 146154 h 155882"/>
              <a:gd name="connsiteX47" fmla="*/ 3706238 w 4445544"/>
              <a:gd name="connsiteY47" fmla="*/ 68333 h 155882"/>
              <a:gd name="connsiteX48" fmla="*/ 3725693 w 4445544"/>
              <a:gd name="connsiteY48" fmla="*/ 39150 h 155882"/>
              <a:gd name="connsiteX49" fmla="*/ 3813242 w 4445544"/>
              <a:gd name="connsiteY49" fmla="*/ 239 h 155882"/>
              <a:gd name="connsiteX50" fmla="*/ 4212076 w 4445544"/>
              <a:gd name="connsiteY50" fmla="*/ 9967 h 155882"/>
              <a:gd name="connsiteX51" fmla="*/ 4250987 w 4445544"/>
              <a:gd name="connsiteY51" fmla="*/ 19694 h 155882"/>
              <a:gd name="connsiteX52" fmla="*/ 4280170 w 4445544"/>
              <a:gd name="connsiteY52" fmla="*/ 48877 h 155882"/>
              <a:gd name="connsiteX53" fmla="*/ 4445540 w 4445544"/>
              <a:gd name="connsiteY53" fmla="*/ 29422 h 15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445544" h="155882">
                <a:moveTo>
                  <a:pt x="0" y="87788"/>
                </a:moveTo>
                <a:cubicBezTo>
                  <a:pt x="16213" y="81303"/>
                  <a:pt x="31176" y="68333"/>
                  <a:pt x="48638" y="68333"/>
                </a:cubicBezTo>
                <a:cubicBezTo>
                  <a:pt x="112323" y="68333"/>
                  <a:pt x="98919" y="83923"/>
                  <a:pt x="126459" y="116971"/>
                </a:cubicBezTo>
                <a:cubicBezTo>
                  <a:pt x="135266" y="127539"/>
                  <a:pt x="145914" y="136426"/>
                  <a:pt x="155642" y="146154"/>
                </a:cubicBezTo>
                <a:cubicBezTo>
                  <a:pt x="168612" y="142911"/>
                  <a:pt x="183429" y="143842"/>
                  <a:pt x="194553" y="136426"/>
                </a:cubicBezTo>
                <a:cubicBezTo>
                  <a:pt x="241396" y="105197"/>
                  <a:pt x="183884" y="105252"/>
                  <a:pt x="243191" y="97516"/>
                </a:cubicBezTo>
                <a:cubicBezTo>
                  <a:pt x="307818" y="89086"/>
                  <a:pt x="372893" y="84545"/>
                  <a:pt x="437744" y="78060"/>
                </a:cubicBezTo>
                <a:cubicBezTo>
                  <a:pt x="447472" y="71575"/>
                  <a:pt x="457798" y="65908"/>
                  <a:pt x="466927" y="58605"/>
                </a:cubicBezTo>
                <a:cubicBezTo>
                  <a:pt x="474089" y="52876"/>
                  <a:pt x="478519" y="43869"/>
                  <a:pt x="486383" y="39150"/>
                </a:cubicBezTo>
                <a:cubicBezTo>
                  <a:pt x="495175" y="33875"/>
                  <a:pt x="505838" y="32665"/>
                  <a:pt x="515565" y="29422"/>
                </a:cubicBezTo>
                <a:cubicBezTo>
                  <a:pt x="522050" y="35907"/>
                  <a:pt x="527157" y="44158"/>
                  <a:pt x="535021" y="48877"/>
                </a:cubicBezTo>
                <a:cubicBezTo>
                  <a:pt x="564934" y="66825"/>
                  <a:pt x="578263" y="55793"/>
                  <a:pt x="612842" y="48877"/>
                </a:cubicBezTo>
                <a:cubicBezTo>
                  <a:pt x="622570" y="42392"/>
                  <a:pt x="630338" y="29738"/>
                  <a:pt x="642025" y="29422"/>
                </a:cubicBezTo>
                <a:cubicBezTo>
                  <a:pt x="929606" y="21650"/>
                  <a:pt x="873095" y="5929"/>
                  <a:pt x="1001948" y="48877"/>
                </a:cubicBezTo>
                <a:cubicBezTo>
                  <a:pt x="1031131" y="42392"/>
                  <a:pt x="1062282" y="41792"/>
                  <a:pt x="1089497" y="29422"/>
                </a:cubicBezTo>
                <a:cubicBezTo>
                  <a:pt x="1100140" y="24584"/>
                  <a:pt x="1097489" y="2532"/>
                  <a:pt x="1108953" y="239"/>
                </a:cubicBezTo>
                <a:cubicBezTo>
                  <a:pt x="1120417" y="-2054"/>
                  <a:pt x="1128783" y="12679"/>
                  <a:pt x="1138136" y="19694"/>
                </a:cubicBezTo>
                <a:cubicBezTo>
                  <a:pt x="1194179" y="61726"/>
                  <a:pt x="1178420" y="47466"/>
                  <a:pt x="1215957" y="97516"/>
                </a:cubicBezTo>
                <a:cubicBezTo>
                  <a:pt x="1225685" y="94273"/>
                  <a:pt x="1235969" y="92374"/>
                  <a:pt x="1245140" y="87788"/>
                </a:cubicBezTo>
                <a:cubicBezTo>
                  <a:pt x="1255597" y="82560"/>
                  <a:pt x="1262632" y="68333"/>
                  <a:pt x="1274323" y="68333"/>
                </a:cubicBezTo>
                <a:cubicBezTo>
                  <a:pt x="1304218" y="68333"/>
                  <a:pt x="1332489" y="82279"/>
                  <a:pt x="1361872" y="87788"/>
                </a:cubicBezTo>
                <a:cubicBezTo>
                  <a:pt x="1501303" y="113931"/>
                  <a:pt x="1373841" y="83486"/>
                  <a:pt x="1468876" y="107243"/>
                </a:cubicBezTo>
                <a:cubicBezTo>
                  <a:pt x="1556425" y="104001"/>
                  <a:pt x="1644794" y="109906"/>
                  <a:pt x="1731523" y="97516"/>
                </a:cubicBezTo>
                <a:cubicBezTo>
                  <a:pt x="1741674" y="96066"/>
                  <a:pt x="1735975" y="77126"/>
                  <a:pt x="1741251" y="68333"/>
                </a:cubicBezTo>
                <a:cubicBezTo>
                  <a:pt x="1745970" y="60469"/>
                  <a:pt x="1754221" y="55362"/>
                  <a:pt x="1760706" y="48877"/>
                </a:cubicBezTo>
                <a:cubicBezTo>
                  <a:pt x="1773676" y="52120"/>
                  <a:pt x="1787328" y="53339"/>
                  <a:pt x="1799617" y="58605"/>
                </a:cubicBezTo>
                <a:cubicBezTo>
                  <a:pt x="1810363" y="63210"/>
                  <a:pt x="1817167" y="76897"/>
                  <a:pt x="1828800" y="78060"/>
                </a:cubicBezTo>
                <a:cubicBezTo>
                  <a:pt x="1851614" y="80342"/>
                  <a:pt x="1874195" y="71575"/>
                  <a:pt x="1896893" y="68333"/>
                </a:cubicBezTo>
                <a:cubicBezTo>
                  <a:pt x="1912298" y="56009"/>
                  <a:pt x="1946201" y="19694"/>
                  <a:pt x="1974714" y="19694"/>
                </a:cubicBezTo>
                <a:cubicBezTo>
                  <a:pt x="1997642" y="19694"/>
                  <a:pt x="2020110" y="26179"/>
                  <a:pt x="2042808" y="29422"/>
                </a:cubicBezTo>
                <a:cubicBezTo>
                  <a:pt x="2117387" y="26179"/>
                  <a:pt x="2191895" y="19694"/>
                  <a:pt x="2266544" y="19694"/>
                </a:cubicBezTo>
                <a:cubicBezTo>
                  <a:pt x="2292686" y="19694"/>
                  <a:pt x="2320234" y="19367"/>
                  <a:pt x="2344365" y="29422"/>
                </a:cubicBezTo>
                <a:cubicBezTo>
                  <a:pt x="2361297" y="36477"/>
                  <a:pt x="2365874" y="62533"/>
                  <a:pt x="2383276" y="68333"/>
                </a:cubicBezTo>
                <a:lnTo>
                  <a:pt x="2441642" y="87788"/>
                </a:lnTo>
                <a:lnTo>
                  <a:pt x="2470825" y="97516"/>
                </a:lnTo>
                <a:lnTo>
                  <a:pt x="2500008" y="107243"/>
                </a:lnTo>
                <a:cubicBezTo>
                  <a:pt x="2532434" y="104001"/>
                  <a:pt x="2565671" y="105420"/>
                  <a:pt x="2597285" y="97516"/>
                </a:cubicBezTo>
                <a:cubicBezTo>
                  <a:pt x="2606183" y="95292"/>
                  <a:pt x="2608537" y="82162"/>
                  <a:pt x="2616740" y="78060"/>
                </a:cubicBezTo>
                <a:cubicBezTo>
                  <a:pt x="2635083" y="68889"/>
                  <a:pt x="2675106" y="58605"/>
                  <a:pt x="2675106" y="58605"/>
                </a:cubicBezTo>
                <a:cubicBezTo>
                  <a:pt x="2746442" y="61848"/>
                  <a:pt x="2817932" y="62639"/>
                  <a:pt x="2889114" y="68333"/>
                </a:cubicBezTo>
                <a:cubicBezTo>
                  <a:pt x="2899335" y="69151"/>
                  <a:pt x="2908696" y="74460"/>
                  <a:pt x="2918297" y="78060"/>
                </a:cubicBezTo>
                <a:cubicBezTo>
                  <a:pt x="2934647" y="84191"/>
                  <a:pt x="2950723" y="91031"/>
                  <a:pt x="2966936" y="97516"/>
                </a:cubicBezTo>
                <a:cubicBezTo>
                  <a:pt x="2996119" y="94273"/>
                  <a:pt x="3025522" y="92615"/>
                  <a:pt x="3054485" y="87788"/>
                </a:cubicBezTo>
                <a:cubicBezTo>
                  <a:pt x="3064599" y="86102"/>
                  <a:pt x="3073414" y="78060"/>
                  <a:pt x="3083668" y="78060"/>
                </a:cubicBezTo>
                <a:cubicBezTo>
                  <a:pt x="3148600" y="78060"/>
                  <a:pt x="3213370" y="84545"/>
                  <a:pt x="3278221" y="87788"/>
                </a:cubicBezTo>
                <a:cubicBezTo>
                  <a:pt x="3521042" y="151133"/>
                  <a:pt x="3425931" y="133483"/>
                  <a:pt x="3560323" y="155882"/>
                </a:cubicBezTo>
                <a:cubicBezTo>
                  <a:pt x="3592749" y="152639"/>
                  <a:pt x="3625847" y="153482"/>
                  <a:pt x="3657600" y="146154"/>
                </a:cubicBezTo>
                <a:cubicBezTo>
                  <a:pt x="3703563" y="135547"/>
                  <a:pt x="3683583" y="102315"/>
                  <a:pt x="3706238" y="68333"/>
                </a:cubicBezTo>
                <a:cubicBezTo>
                  <a:pt x="3712723" y="58605"/>
                  <a:pt x="3715830" y="45427"/>
                  <a:pt x="3725693" y="39150"/>
                </a:cubicBezTo>
                <a:cubicBezTo>
                  <a:pt x="3752636" y="22005"/>
                  <a:pt x="3784059" y="13209"/>
                  <a:pt x="3813242" y="239"/>
                </a:cubicBezTo>
                <a:cubicBezTo>
                  <a:pt x="3946187" y="3482"/>
                  <a:pt x="4079223" y="4063"/>
                  <a:pt x="4212076" y="9967"/>
                </a:cubicBezTo>
                <a:cubicBezTo>
                  <a:pt x="4225432" y="10561"/>
                  <a:pt x="4239379" y="13061"/>
                  <a:pt x="4250987" y="19694"/>
                </a:cubicBezTo>
                <a:cubicBezTo>
                  <a:pt x="4262931" y="26519"/>
                  <a:pt x="4270442" y="39149"/>
                  <a:pt x="4280170" y="48877"/>
                </a:cubicBezTo>
                <a:cubicBezTo>
                  <a:pt x="4448777" y="38960"/>
                  <a:pt x="4445540" y="94369"/>
                  <a:pt x="4445540" y="29422"/>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10050529" y="4894492"/>
            <a:ext cx="1593513" cy="369332"/>
          </a:xfrm>
          <a:prstGeom prst="rect">
            <a:avLst/>
          </a:prstGeom>
          <a:noFill/>
        </p:spPr>
        <p:txBody>
          <a:bodyPr wrap="none" rtlCol="0">
            <a:spAutoFit/>
          </a:bodyPr>
          <a:lstStyle/>
          <a:p>
            <a:r>
              <a:rPr lang="en-US" dirty="0"/>
              <a:t>WF  noise level</a:t>
            </a:r>
          </a:p>
        </p:txBody>
      </p:sp>
      <p:sp>
        <p:nvSpPr>
          <p:cNvPr id="13" name="Freeform 12"/>
          <p:cNvSpPr/>
          <p:nvPr/>
        </p:nvSpPr>
        <p:spPr>
          <a:xfrm>
            <a:off x="7519481" y="4552545"/>
            <a:ext cx="4163438" cy="1178331"/>
          </a:xfrm>
          <a:custGeom>
            <a:avLst/>
            <a:gdLst>
              <a:gd name="connsiteX0" fmla="*/ 0 w 4163438"/>
              <a:gd name="connsiteY0" fmla="*/ 1079770 h 1178331"/>
              <a:gd name="connsiteX1" fmla="*/ 340468 w 4163438"/>
              <a:gd name="connsiteY1" fmla="*/ 1070042 h 1178331"/>
              <a:gd name="connsiteX2" fmla="*/ 379379 w 4163438"/>
              <a:gd name="connsiteY2" fmla="*/ 1050587 h 1178331"/>
              <a:gd name="connsiteX3" fmla="*/ 437745 w 4163438"/>
              <a:gd name="connsiteY3" fmla="*/ 1031132 h 1178331"/>
              <a:gd name="connsiteX4" fmla="*/ 486383 w 4163438"/>
              <a:gd name="connsiteY4" fmla="*/ 982493 h 1178331"/>
              <a:gd name="connsiteX5" fmla="*/ 525293 w 4163438"/>
              <a:gd name="connsiteY5" fmla="*/ 943583 h 1178331"/>
              <a:gd name="connsiteX6" fmla="*/ 554476 w 4163438"/>
              <a:gd name="connsiteY6" fmla="*/ 904672 h 1178331"/>
              <a:gd name="connsiteX7" fmla="*/ 564204 w 4163438"/>
              <a:gd name="connsiteY7" fmla="*/ 875489 h 1178331"/>
              <a:gd name="connsiteX8" fmla="*/ 593387 w 4163438"/>
              <a:gd name="connsiteY8" fmla="*/ 826851 h 1178331"/>
              <a:gd name="connsiteX9" fmla="*/ 603115 w 4163438"/>
              <a:gd name="connsiteY9" fmla="*/ 778212 h 1178331"/>
              <a:gd name="connsiteX10" fmla="*/ 622570 w 4163438"/>
              <a:gd name="connsiteY10" fmla="*/ 719846 h 1178331"/>
              <a:gd name="connsiteX11" fmla="*/ 642025 w 4163438"/>
              <a:gd name="connsiteY11" fmla="*/ 622570 h 1178331"/>
              <a:gd name="connsiteX12" fmla="*/ 651753 w 4163438"/>
              <a:gd name="connsiteY12" fmla="*/ 583659 h 1178331"/>
              <a:gd name="connsiteX13" fmla="*/ 671208 w 4163438"/>
              <a:gd name="connsiteY13" fmla="*/ 554476 h 1178331"/>
              <a:gd name="connsiteX14" fmla="*/ 680936 w 4163438"/>
              <a:gd name="connsiteY14" fmla="*/ 515566 h 1178331"/>
              <a:gd name="connsiteX15" fmla="*/ 690664 w 4163438"/>
              <a:gd name="connsiteY15" fmla="*/ 486383 h 1178331"/>
              <a:gd name="connsiteX16" fmla="*/ 710119 w 4163438"/>
              <a:gd name="connsiteY16" fmla="*/ 398834 h 1178331"/>
              <a:gd name="connsiteX17" fmla="*/ 729574 w 4163438"/>
              <a:gd name="connsiteY17" fmla="*/ 369651 h 1178331"/>
              <a:gd name="connsiteX18" fmla="*/ 749030 w 4163438"/>
              <a:gd name="connsiteY18" fmla="*/ 311285 h 1178331"/>
              <a:gd name="connsiteX19" fmla="*/ 758757 w 4163438"/>
              <a:gd name="connsiteY19" fmla="*/ 272374 h 1178331"/>
              <a:gd name="connsiteX20" fmla="*/ 778213 w 4163438"/>
              <a:gd name="connsiteY20" fmla="*/ 243191 h 1178331"/>
              <a:gd name="connsiteX21" fmla="*/ 826851 w 4163438"/>
              <a:gd name="connsiteY21" fmla="*/ 155642 h 1178331"/>
              <a:gd name="connsiteX22" fmla="*/ 856034 w 4163438"/>
              <a:gd name="connsiteY22" fmla="*/ 126459 h 1178331"/>
              <a:gd name="connsiteX23" fmla="*/ 885217 w 4163438"/>
              <a:gd name="connsiteY23" fmla="*/ 97276 h 1178331"/>
              <a:gd name="connsiteX24" fmla="*/ 894945 w 4163438"/>
              <a:gd name="connsiteY24" fmla="*/ 48638 h 1178331"/>
              <a:gd name="connsiteX25" fmla="*/ 953310 w 4163438"/>
              <a:gd name="connsiteY25" fmla="*/ 0 h 1178331"/>
              <a:gd name="connsiteX26" fmla="*/ 972766 w 4163438"/>
              <a:gd name="connsiteY26" fmla="*/ 19455 h 1178331"/>
              <a:gd name="connsiteX27" fmla="*/ 982493 w 4163438"/>
              <a:gd name="connsiteY27" fmla="*/ 58366 h 1178331"/>
              <a:gd name="connsiteX28" fmla="*/ 992221 w 4163438"/>
              <a:gd name="connsiteY28" fmla="*/ 87549 h 1178331"/>
              <a:gd name="connsiteX29" fmla="*/ 1011676 w 4163438"/>
              <a:gd name="connsiteY29" fmla="*/ 116732 h 1178331"/>
              <a:gd name="connsiteX30" fmla="*/ 1040859 w 4163438"/>
              <a:gd name="connsiteY30" fmla="*/ 223736 h 1178331"/>
              <a:gd name="connsiteX31" fmla="*/ 1070042 w 4163438"/>
              <a:gd name="connsiteY31" fmla="*/ 272374 h 1178331"/>
              <a:gd name="connsiteX32" fmla="*/ 1079770 w 4163438"/>
              <a:gd name="connsiteY32" fmla="*/ 311285 h 1178331"/>
              <a:gd name="connsiteX33" fmla="*/ 1118681 w 4163438"/>
              <a:gd name="connsiteY33" fmla="*/ 359923 h 1178331"/>
              <a:gd name="connsiteX34" fmla="*/ 1147864 w 4163438"/>
              <a:gd name="connsiteY34" fmla="*/ 369651 h 1178331"/>
              <a:gd name="connsiteX35" fmla="*/ 1177047 w 4163438"/>
              <a:gd name="connsiteY35" fmla="*/ 437744 h 1178331"/>
              <a:gd name="connsiteX36" fmla="*/ 1196502 w 4163438"/>
              <a:gd name="connsiteY36" fmla="*/ 496110 h 1178331"/>
              <a:gd name="connsiteX37" fmla="*/ 1215957 w 4163438"/>
              <a:gd name="connsiteY37" fmla="*/ 525293 h 1178331"/>
              <a:gd name="connsiteX38" fmla="*/ 1235413 w 4163438"/>
              <a:gd name="connsiteY38" fmla="*/ 593387 h 1178331"/>
              <a:gd name="connsiteX39" fmla="*/ 1254868 w 4163438"/>
              <a:gd name="connsiteY39" fmla="*/ 622570 h 1178331"/>
              <a:gd name="connsiteX40" fmla="*/ 1284051 w 4163438"/>
              <a:gd name="connsiteY40" fmla="*/ 642025 h 1178331"/>
              <a:gd name="connsiteX41" fmla="*/ 1293779 w 4163438"/>
              <a:gd name="connsiteY41" fmla="*/ 671208 h 1178331"/>
              <a:gd name="connsiteX42" fmla="*/ 1381328 w 4163438"/>
              <a:gd name="connsiteY42" fmla="*/ 778212 h 1178331"/>
              <a:gd name="connsiteX43" fmla="*/ 1400783 w 4163438"/>
              <a:gd name="connsiteY43" fmla="*/ 797668 h 1178331"/>
              <a:gd name="connsiteX44" fmla="*/ 1429966 w 4163438"/>
              <a:gd name="connsiteY44" fmla="*/ 817123 h 1178331"/>
              <a:gd name="connsiteX45" fmla="*/ 1468876 w 4163438"/>
              <a:gd name="connsiteY45" fmla="*/ 856034 h 1178331"/>
              <a:gd name="connsiteX46" fmla="*/ 1517515 w 4163438"/>
              <a:gd name="connsiteY46" fmla="*/ 894944 h 1178331"/>
              <a:gd name="connsiteX47" fmla="*/ 1536970 w 4163438"/>
              <a:gd name="connsiteY47" fmla="*/ 914400 h 1178331"/>
              <a:gd name="connsiteX48" fmla="*/ 1741251 w 4163438"/>
              <a:gd name="connsiteY48" fmla="*/ 943583 h 1178331"/>
              <a:gd name="connsiteX49" fmla="*/ 1770434 w 4163438"/>
              <a:gd name="connsiteY49" fmla="*/ 953310 h 1178331"/>
              <a:gd name="connsiteX50" fmla="*/ 1828800 w 4163438"/>
              <a:gd name="connsiteY50" fmla="*/ 963038 h 1178331"/>
              <a:gd name="connsiteX51" fmla="*/ 1887166 w 4163438"/>
              <a:gd name="connsiteY51" fmla="*/ 992221 h 1178331"/>
              <a:gd name="connsiteX52" fmla="*/ 2003898 w 4163438"/>
              <a:gd name="connsiteY52" fmla="*/ 1001949 h 1178331"/>
              <a:gd name="connsiteX53" fmla="*/ 2062264 w 4163438"/>
              <a:gd name="connsiteY53" fmla="*/ 1011676 h 1178331"/>
              <a:gd name="connsiteX54" fmla="*/ 2276272 w 4163438"/>
              <a:gd name="connsiteY54" fmla="*/ 1021404 h 1178331"/>
              <a:gd name="connsiteX55" fmla="*/ 2451370 w 4163438"/>
              <a:gd name="connsiteY55" fmla="*/ 1040859 h 1178331"/>
              <a:gd name="connsiteX56" fmla="*/ 3142034 w 4163438"/>
              <a:gd name="connsiteY56" fmla="*/ 1060315 h 1178331"/>
              <a:gd name="connsiteX57" fmla="*/ 3200400 w 4163438"/>
              <a:gd name="connsiteY57" fmla="*/ 1070042 h 1178331"/>
              <a:gd name="connsiteX58" fmla="*/ 3307404 w 4163438"/>
              <a:gd name="connsiteY58" fmla="*/ 1099225 h 1178331"/>
              <a:gd name="connsiteX59" fmla="*/ 3638145 w 4163438"/>
              <a:gd name="connsiteY59" fmla="*/ 1128408 h 1178331"/>
              <a:gd name="connsiteX60" fmla="*/ 3793787 w 4163438"/>
              <a:gd name="connsiteY60" fmla="*/ 1147864 h 1178331"/>
              <a:gd name="connsiteX61" fmla="*/ 3891064 w 4163438"/>
              <a:gd name="connsiteY61" fmla="*/ 1167319 h 1178331"/>
              <a:gd name="connsiteX62" fmla="*/ 3920247 w 4163438"/>
              <a:gd name="connsiteY62" fmla="*/ 1177046 h 1178331"/>
              <a:gd name="connsiteX63" fmla="*/ 4163438 w 4163438"/>
              <a:gd name="connsiteY63" fmla="*/ 1177046 h 117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163438" h="1178331">
                <a:moveTo>
                  <a:pt x="0" y="1079770"/>
                </a:moveTo>
                <a:cubicBezTo>
                  <a:pt x="113489" y="1076527"/>
                  <a:pt x="227267" y="1078750"/>
                  <a:pt x="340468" y="1070042"/>
                </a:cubicBezTo>
                <a:cubicBezTo>
                  <a:pt x="354926" y="1068930"/>
                  <a:pt x="365915" y="1055973"/>
                  <a:pt x="379379" y="1050587"/>
                </a:cubicBezTo>
                <a:cubicBezTo>
                  <a:pt x="398420" y="1042971"/>
                  <a:pt x="437745" y="1031132"/>
                  <a:pt x="437745" y="1031132"/>
                </a:cubicBezTo>
                <a:lnTo>
                  <a:pt x="486383" y="982493"/>
                </a:lnTo>
                <a:cubicBezTo>
                  <a:pt x="499353" y="969523"/>
                  <a:pt x="514288" y="958257"/>
                  <a:pt x="525293" y="943583"/>
                </a:cubicBezTo>
                <a:lnTo>
                  <a:pt x="554476" y="904672"/>
                </a:lnTo>
                <a:cubicBezTo>
                  <a:pt x="557719" y="894944"/>
                  <a:pt x="559618" y="884660"/>
                  <a:pt x="564204" y="875489"/>
                </a:cubicBezTo>
                <a:cubicBezTo>
                  <a:pt x="572660" y="858578"/>
                  <a:pt x="586365" y="844406"/>
                  <a:pt x="593387" y="826851"/>
                </a:cubicBezTo>
                <a:cubicBezTo>
                  <a:pt x="599528" y="811499"/>
                  <a:pt x="598765" y="794164"/>
                  <a:pt x="603115" y="778212"/>
                </a:cubicBezTo>
                <a:cubicBezTo>
                  <a:pt x="608511" y="758427"/>
                  <a:pt x="622570" y="719846"/>
                  <a:pt x="622570" y="719846"/>
                </a:cubicBezTo>
                <a:cubicBezTo>
                  <a:pt x="639170" y="603648"/>
                  <a:pt x="622623" y="690479"/>
                  <a:pt x="642025" y="622570"/>
                </a:cubicBezTo>
                <a:cubicBezTo>
                  <a:pt x="645698" y="609715"/>
                  <a:pt x="646487" y="595948"/>
                  <a:pt x="651753" y="583659"/>
                </a:cubicBezTo>
                <a:cubicBezTo>
                  <a:pt x="656358" y="572913"/>
                  <a:pt x="664723" y="564204"/>
                  <a:pt x="671208" y="554476"/>
                </a:cubicBezTo>
                <a:cubicBezTo>
                  <a:pt x="674451" y="541506"/>
                  <a:pt x="677263" y="528421"/>
                  <a:pt x="680936" y="515566"/>
                </a:cubicBezTo>
                <a:cubicBezTo>
                  <a:pt x="683753" y="505707"/>
                  <a:pt x="688440" y="496393"/>
                  <a:pt x="690664" y="486383"/>
                </a:cubicBezTo>
                <a:cubicBezTo>
                  <a:pt x="696643" y="459476"/>
                  <a:pt x="696978" y="425115"/>
                  <a:pt x="710119" y="398834"/>
                </a:cubicBezTo>
                <a:cubicBezTo>
                  <a:pt x="715347" y="388377"/>
                  <a:pt x="724826" y="380334"/>
                  <a:pt x="729574" y="369651"/>
                </a:cubicBezTo>
                <a:cubicBezTo>
                  <a:pt x="737903" y="350911"/>
                  <a:pt x="744056" y="331181"/>
                  <a:pt x="749030" y="311285"/>
                </a:cubicBezTo>
                <a:cubicBezTo>
                  <a:pt x="752272" y="298315"/>
                  <a:pt x="753491" y="284662"/>
                  <a:pt x="758757" y="272374"/>
                </a:cubicBezTo>
                <a:cubicBezTo>
                  <a:pt x="763362" y="261628"/>
                  <a:pt x="771728" y="252919"/>
                  <a:pt x="778213" y="243191"/>
                </a:cubicBezTo>
                <a:cubicBezTo>
                  <a:pt x="791537" y="176566"/>
                  <a:pt x="776249" y="206244"/>
                  <a:pt x="826851" y="155642"/>
                </a:cubicBezTo>
                <a:lnTo>
                  <a:pt x="856034" y="126459"/>
                </a:lnTo>
                <a:lnTo>
                  <a:pt x="885217" y="97276"/>
                </a:lnTo>
                <a:cubicBezTo>
                  <a:pt x="888460" y="81063"/>
                  <a:pt x="887551" y="63426"/>
                  <a:pt x="894945" y="48638"/>
                </a:cubicBezTo>
                <a:cubicBezTo>
                  <a:pt x="904307" y="29914"/>
                  <a:pt x="936550" y="11173"/>
                  <a:pt x="953310" y="0"/>
                </a:cubicBezTo>
                <a:cubicBezTo>
                  <a:pt x="959795" y="6485"/>
                  <a:pt x="968664" y="11252"/>
                  <a:pt x="972766" y="19455"/>
                </a:cubicBezTo>
                <a:cubicBezTo>
                  <a:pt x="978745" y="31413"/>
                  <a:pt x="978820" y="45511"/>
                  <a:pt x="982493" y="58366"/>
                </a:cubicBezTo>
                <a:cubicBezTo>
                  <a:pt x="985310" y="68225"/>
                  <a:pt x="987635" y="78378"/>
                  <a:pt x="992221" y="87549"/>
                </a:cubicBezTo>
                <a:cubicBezTo>
                  <a:pt x="997449" y="98006"/>
                  <a:pt x="1006448" y="106275"/>
                  <a:pt x="1011676" y="116732"/>
                </a:cubicBezTo>
                <a:cubicBezTo>
                  <a:pt x="1025503" y="144386"/>
                  <a:pt x="1030278" y="206100"/>
                  <a:pt x="1040859" y="223736"/>
                </a:cubicBezTo>
                <a:lnTo>
                  <a:pt x="1070042" y="272374"/>
                </a:lnTo>
                <a:cubicBezTo>
                  <a:pt x="1073285" y="285344"/>
                  <a:pt x="1074504" y="298996"/>
                  <a:pt x="1079770" y="311285"/>
                </a:cubicBezTo>
                <a:cubicBezTo>
                  <a:pt x="1084359" y="321993"/>
                  <a:pt x="1106611" y="352681"/>
                  <a:pt x="1118681" y="359923"/>
                </a:cubicBezTo>
                <a:cubicBezTo>
                  <a:pt x="1127474" y="365199"/>
                  <a:pt x="1138136" y="366408"/>
                  <a:pt x="1147864" y="369651"/>
                </a:cubicBezTo>
                <a:cubicBezTo>
                  <a:pt x="1179170" y="463577"/>
                  <a:pt x="1128972" y="317558"/>
                  <a:pt x="1177047" y="437744"/>
                </a:cubicBezTo>
                <a:cubicBezTo>
                  <a:pt x="1184663" y="456785"/>
                  <a:pt x="1185127" y="479046"/>
                  <a:pt x="1196502" y="496110"/>
                </a:cubicBezTo>
                <a:cubicBezTo>
                  <a:pt x="1202987" y="505838"/>
                  <a:pt x="1210729" y="514836"/>
                  <a:pt x="1215957" y="525293"/>
                </a:cubicBezTo>
                <a:cubicBezTo>
                  <a:pt x="1234888" y="563155"/>
                  <a:pt x="1216711" y="549749"/>
                  <a:pt x="1235413" y="593387"/>
                </a:cubicBezTo>
                <a:cubicBezTo>
                  <a:pt x="1240018" y="604133"/>
                  <a:pt x="1246601" y="614303"/>
                  <a:pt x="1254868" y="622570"/>
                </a:cubicBezTo>
                <a:cubicBezTo>
                  <a:pt x="1263135" y="630837"/>
                  <a:pt x="1274323" y="635540"/>
                  <a:pt x="1284051" y="642025"/>
                </a:cubicBezTo>
                <a:cubicBezTo>
                  <a:pt x="1287294" y="651753"/>
                  <a:pt x="1288799" y="662244"/>
                  <a:pt x="1293779" y="671208"/>
                </a:cubicBezTo>
                <a:cubicBezTo>
                  <a:pt x="1326050" y="729295"/>
                  <a:pt x="1335137" y="732021"/>
                  <a:pt x="1381328" y="778212"/>
                </a:cubicBezTo>
                <a:cubicBezTo>
                  <a:pt x="1387813" y="784697"/>
                  <a:pt x="1393152" y="792581"/>
                  <a:pt x="1400783" y="797668"/>
                </a:cubicBezTo>
                <a:lnTo>
                  <a:pt x="1429966" y="817123"/>
                </a:lnTo>
                <a:cubicBezTo>
                  <a:pt x="1451188" y="880793"/>
                  <a:pt x="1421713" y="818304"/>
                  <a:pt x="1468876" y="856034"/>
                </a:cubicBezTo>
                <a:cubicBezTo>
                  <a:pt x="1531732" y="906318"/>
                  <a:pt x="1444166" y="870496"/>
                  <a:pt x="1517515" y="894944"/>
                </a:cubicBezTo>
                <a:cubicBezTo>
                  <a:pt x="1524000" y="901429"/>
                  <a:pt x="1528767" y="910298"/>
                  <a:pt x="1536970" y="914400"/>
                </a:cubicBezTo>
                <a:cubicBezTo>
                  <a:pt x="1601343" y="946587"/>
                  <a:pt x="1670517" y="938867"/>
                  <a:pt x="1741251" y="943583"/>
                </a:cubicBezTo>
                <a:cubicBezTo>
                  <a:pt x="1750979" y="946825"/>
                  <a:pt x="1760424" y="951086"/>
                  <a:pt x="1770434" y="953310"/>
                </a:cubicBezTo>
                <a:cubicBezTo>
                  <a:pt x="1789688" y="957589"/>
                  <a:pt x="1810088" y="956801"/>
                  <a:pt x="1828800" y="963038"/>
                </a:cubicBezTo>
                <a:cubicBezTo>
                  <a:pt x="1883450" y="981255"/>
                  <a:pt x="1832038" y="984870"/>
                  <a:pt x="1887166" y="992221"/>
                </a:cubicBezTo>
                <a:cubicBezTo>
                  <a:pt x="1925869" y="997382"/>
                  <a:pt x="1965091" y="997637"/>
                  <a:pt x="2003898" y="1001949"/>
                </a:cubicBezTo>
                <a:cubicBezTo>
                  <a:pt x="2023501" y="1004127"/>
                  <a:pt x="2042590" y="1010271"/>
                  <a:pt x="2062264" y="1011676"/>
                </a:cubicBezTo>
                <a:cubicBezTo>
                  <a:pt x="2133492" y="1016764"/>
                  <a:pt x="2204993" y="1017084"/>
                  <a:pt x="2276272" y="1021404"/>
                </a:cubicBezTo>
                <a:cubicBezTo>
                  <a:pt x="2358266" y="1026374"/>
                  <a:pt x="2378450" y="1030443"/>
                  <a:pt x="2451370" y="1040859"/>
                </a:cubicBezTo>
                <a:cubicBezTo>
                  <a:pt x="2691010" y="1120742"/>
                  <a:pt x="2443283" y="1041430"/>
                  <a:pt x="3142034" y="1060315"/>
                </a:cubicBezTo>
                <a:cubicBezTo>
                  <a:pt x="3161750" y="1060848"/>
                  <a:pt x="3181181" y="1065607"/>
                  <a:pt x="3200400" y="1070042"/>
                </a:cubicBezTo>
                <a:cubicBezTo>
                  <a:pt x="3248635" y="1081173"/>
                  <a:pt x="3264119" y="1090568"/>
                  <a:pt x="3307404" y="1099225"/>
                </a:cubicBezTo>
                <a:cubicBezTo>
                  <a:pt x="3421600" y="1122064"/>
                  <a:pt x="3502793" y="1116103"/>
                  <a:pt x="3638145" y="1128408"/>
                </a:cubicBezTo>
                <a:cubicBezTo>
                  <a:pt x="3690215" y="1133142"/>
                  <a:pt x="3793787" y="1147864"/>
                  <a:pt x="3793787" y="1147864"/>
                </a:cubicBezTo>
                <a:cubicBezTo>
                  <a:pt x="3859718" y="1169840"/>
                  <a:pt x="3779286" y="1144964"/>
                  <a:pt x="3891064" y="1167319"/>
                </a:cubicBezTo>
                <a:cubicBezTo>
                  <a:pt x="3901119" y="1169330"/>
                  <a:pt x="3910000" y="1176680"/>
                  <a:pt x="3920247" y="1177046"/>
                </a:cubicBezTo>
                <a:cubicBezTo>
                  <a:pt x="4001259" y="1179939"/>
                  <a:pt x="4082374" y="1177046"/>
                  <a:pt x="4163438" y="1177046"/>
                </a:cubicBezTo>
              </a:path>
            </a:pathLst>
          </a:custGeom>
          <a:solidFill>
            <a:srgbClr val="92D050">
              <a:alpha val="43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8184497" y="4911354"/>
            <a:ext cx="614014" cy="369332"/>
          </a:xfrm>
          <a:prstGeom prst="rect">
            <a:avLst/>
          </a:prstGeom>
          <a:noFill/>
        </p:spPr>
        <p:txBody>
          <a:bodyPr wrap="none" rtlCol="0">
            <a:spAutoFit/>
          </a:bodyPr>
          <a:lstStyle/>
          <a:p>
            <a:r>
              <a:rPr lang="en-US" dirty="0"/>
              <a:t>DX 4</a:t>
            </a:r>
          </a:p>
        </p:txBody>
      </p:sp>
      <p:sp>
        <p:nvSpPr>
          <p:cNvPr id="9" name="TextBox 8"/>
          <p:cNvSpPr txBox="1"/>
          <p:nvPr/>
        </p:nvSpPr>
        <p:spPr>
          <a:xfrm>
            <a:off x="6621483" y="1005874"/>
            <a:ext cx="1598707" cy="369332"/>
          </a:xfrm>
          <a:prstGeom prst="rect">
            <a:avLst/>
          </a:prstGeom>
          <a:solidFill>
            <a:schemeClr val="bg2"/>
          </a:solidFill>
        </p:spPr>
        <p:txBody>
          <a:bodyPr wrap="none" rtlCol="0">
            <a:spAutoFit/>
          </a:bodyPr>
          <a:lstStyle/>
          <a:p>
            <a:r>
              <a:rPr lang="en-US" dirty="0"/>
              <a:t>Signal intensity</a:t>
            </a:r>
          </a:p>
        </p:txBody>
      </p:sp>
      <p:sp>
        <p:nvSpPr>
          <p:cNvPr id="33" name="TextBox 32"/>
          <p:cNvSpPr txBox="1"/>
          <p:nvPr/>
        </p:nvSpPr>
        <p:spPr>
          <a:xfrm>
            <a:off x="8041516" y="6410366"/>
            <a:ext cx="3682803" cy="369332"/>
          </a:xfrm>
          <a:prstGeom prst="rect">
            <a:avLst/>
          </a:prstGeom>
          <a:solidFill>
            <a:schemeClr val="bg2"/>
          </a:solidFill>
        </p:spPr>
        <p:txBody>
          <a:bodyPr wrap="none" rtlCol="0">
            <a:spAutoFit/>
          </a:bodyPr>
          <a:lstStyle/>
          <a:p>
            <a:r>
              <a:rPr lang="en-US" dirty="0"/>
              <a:t>One hour time near sunset or sunrise</a:t>
            </a:r>
          </a:p>
        </p:txBody>
      </p:sp>
      <p:sp>
        <p:nvSpPr>
          <p:cNvPr id="34" name="TextBox 33"/>
          <p:cNvSpPr txBox="1"/>
          <p:nvPr/>
        </p:nvSpPr>
        <p:spPr>
          <a:xfrm>
            <a:off x="9368580" y="2873182"/>
            <a:ext cx="2275462" cy="369332"/>
          </a:xfrm>
          <a:prstGeom prst="rect">
            <a:avLst/>
          </a:prstGeom>
          <a:noFill/>
        </p:spPr>
        <p:txBody>
          <a:bodyPr wrap="square" rtlCol="0">
            <a:spAutoFit/>
          </a:bodyPr>
          <a:lstStyle/>
          <a:p>
            <a:r>
              <a:rPr lang="en-US" dirty="0"/>
              <a:t>Single Flag noise level</a:t>
            </a:r>
          </a:p>
        </p:txBody>
      </p:sp>
    </p:spTree>
    <p:extLst>
      <p:ext uri="{BB962C8B-B14F-4D97-AF65-F5344CB8AC3E}">
        <p14:creationId xmlns:p14="http://schemas.microsoft.com/office/powerpoint/2010/main" val="4212927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788494" y="4486931"/>
            <a:ext cx="5851253" cy="175432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4" name="Rectangle 2"/>
          <p:cNvSpPr>
            <a:spLocks noGrp="1" noChangeArrowheads="1"/>
          </p:cNvSpPr>
          <p:nvPr>
            <p:ph type="title"/>
          </p:nvPr>
        </p:nvSpPr>
        <p:spPr>
          <a:xfrm>
            <a:off x="603115" y="340468"/>
            <a:ext cx="11036632" cy="675514"/>
          </a:xfrm>
          <a:solidFill>
            <a:srgbClr val="FFFF00"/>
          </a:solidFill>
          <a:ln w="38100">
            <a:solidFill>
              <a:srgbClr val="FF0000"/>
            </a:solidFill>
          </a:ln>
        </p:spPr>
        <p:txBody>
          <a:bodyPr anchor="t" anchorCtr="1"/>
          <a:lstStyle/>
          <a:p>
            <a:pPr eaLnBrk="1" hangingPunct="1"/>
            <a:r>
              <a:rPr lang="en-US" altLang="en-US" sz="4000" dirty="0"/>
              <a:t> </a:t>
            </a:r>
            <a:r>
              <a:rPr lang="en-US" altLang="en-US" sz="2800" b="1" dirty="0">
                <a:latin typeface="Arial" panose="020B0604020202020204" pitchFamily="34" charset="0"/>
                <a:cs typeface="Arial" panose="020B0604020202020204" pitchFamily="34" charset="0"/>
              </a:rPr>
              <a:t>High performance receiving antennas for small lots (2016)</a:t>
            </a:r>
          </a:p>
        </p:txBody>
      </p:sp>
      <p:sp>
        <p:nvSpPr>
          <p:cNvPr id="2" name="Date Placeholder 1"/>
          <p:cNvSpPr>
            <a:spLocks noGrp="1"/>
          </p:cNvSpPr>
          <p:nvPr>
            <p:ph type="dt" sz="half" idx="10"/>
          </p:nvPr>
        </p:nvSpPr>
        <p:spPr/>
        <p:txBody>
          <a:bodyPr/>
          <a:lstStyle/>
          <a:p>
            <a:pPr>
              <a:defRPr/>
            </a:pPr>
            <a:r>
              <a:rPr lang="en-US" dirty="0"/>
              <a:t>2/16/2017</a:t>
            </a:r>
          </a:p>
        </p:txBody>
      </p:sp>
      <p:sp>
        <p:nvSpPr>
          <p:cNvPr id="3" name="Footer Placeholder 2"/>
          <p:cNvSpPr>
            <a:spLocks noGrp="1"/>
          </p:cNvSpPr>
          <p:nvPr>
            <p:ph type="ftr" sz="quarter" idx="11"/>
          </p:nvPr>
        </p:nvSpPr>
        <p:spPr/>
        <p:txBody>
          <a:bodyPr/>
          <a:lstStyle/>
          <a:p>
            <a:pPr>
              <a:defRPr/>
            </a:pPr>
            <a:r>
              <a:rPr lang="en-US" dirty="0"/>
              <a:t>World Wide Radio Operators Foundation                        Copyright   ©   Reserved  N4IS JC DASILVA</a:t>
            </a:r>
          </a:p>
        </p:txBody>
      </p:sp>
      <p:sp>
        <p:nvSpPr>
          <p:cNvPr id="4" name="Slide Number Placeholder 3"/>
          <p:cNvSpPr>
            <a:spLocks noGrp="1"/>
          </p:cNvSpPr>
          <p:nvPr>
            <p:ph type="sldNum" sz="quarter" idx="12"/>
          </p:nvPr>
        </p:nvSpPr>
        <p:spPr/>
        <p:txBody>
          <a:bodyPr/>
          <a:lstStyle/>
          <a:p>
            <a:pPr>
              <a:defRPr/>
            </a:pPr>
            <a:fld id="{5B4A5DAE-3803-40B8-AB14-17F401E14442}" type="slidenum">
              <a:rPr lang="en-US" altLang="en-US" smtClean="0"/>
              <a:pPr>
                <a:defRPr/>
              </a:pPr>
              <a:t>2</a:t>
            </a:fld>
            <a:endParaRPr lang="en-US" altLang="en-US" dirty="0"/>
          </a:p>
        </p:txBody>
      </p:sp>
      <p:pic>
        <p:nvPicPr>
          <p:cNvPr id="6" name="Online Image Placeholder 5"/>
          <p:cNvPicPr>
            <a:picLocks noGrp="1" noChangeAspect="1"/>
          </p:cNvPicPr>
          <p:nvPr>
            <p:ph type="clipArt" sz="half" idx="2"/>
          </p:nvPr>
        </p:nvPicPr>
        <p:blipFill>
          <a:blip r:embed="rId3"/>
          <a:stretch>
            <a:fillRect/>
          </a:stretch>
        </p:blipFill>
        <p:spPr>
          <a:xfrm>
            <a:off x="5788494" y="1247254"/>
            <a:ext cx="5851253" cy="3239677"/>
          </a:xfrm>
          <a:prstGeom prst="rect">
            <a:avLst/>
          </a:prstGeom>
        </p:spPr>
      </p:pic>
      <p:sp>
        <p:nvSpPr>
          <p:cNvPr id="7" name="TextBox 6"/>
          <p:cNvSpPr txBox="1"/>
          <p:nvPr/>
        </p:nvSpPr>
        <p:spPr>
          <a:xfrm>
            <a:off x="5788494" y="4486931"/>
            <a:ext cx="5914761" cy="2031325"/>
          </a:xfrm>
          <a:prstGeom prst="rect">
            <a:avLst/>
          </a:prstGeom>
          <a:noFill/>
        </p:spPr>
        <p:txBody>
          <a:bodyPr wrap="none" rtlCol="0">
            <a:spAutoFit/>
          </a:bodyPr>
          <a:lstStyle/>
          <a:p>
            <a:pPr marL="285750" indent="-285750">
              <a:buFont typeface="Arial" panose="020B0604020202020204" pitchFamily="34" charset="0"/>
              <a:buChar char="•"/>
            </a:pPr>
            <a:r>
              <a:rPr lang="en-US" dirty="0"/>
              <a:t>NX4D  Doug Waller QTH   1/5  acre city lot subdivision</a:t>
            </a:r>
          </a:p>
          <a:p>
            <a:pPr marL="285750" indent="-285750">
              <a:buFont typeface="Arial" panose="020B0604020202020204" pitchFamily="34" charset="0"/>
              <a:buChar char="•"/>
            </a:pPr>
            <a:r>
              <a:rPr lang="en-US" dirty="0"/>
              <a:t>309 countries heard on 160m</a:t>
            </a:r>
          </a:p>
          <a:p>
            <a:pPr marL="285750" indent="-285750">
              <a:buFont typeface="Arial" panose="020B0604020202020204" pitchFamily="34" charset="0"/>
              <a:buChar char="•"/>
            </a:pPr>
            <a:r>
              <a:rPr lang="en-US" dirty="0"/>
              <a:t>298 worked 2003 to 2016     40 zones since 2011</a:t>
            </a:r>
          </a:p>
          <a:p>
            <a:pPr marL="285750" indent="-285750">
              <a:buFont typeface="Arial" panose="020B0604020202020204" pitchFamily="34" charset="0"/>
              <a:buChar char="•"/>
            </a:pPr>
            <a:r>
              <a:rPr lang="en-US" dirty="0"/>
              <a:t>Average of  2    new countries       every!     Month!</a:t>
            </a:r>
          </a:p>
          <a:p>
            <a:pPr marL="285750" indent="-285750">
              <a:buFont typeface="Arial" panose="020B0604020202020204" pitchFamily="34" charset="0"/>
              <a:buChar char="•"/>
            </a:pPr>
            <a:r>
              <a:rPr lang="en-US" dirty="0"/>
              <a:t>Average of  24 new countries        every!     Year!</a:t>
            </a:r>
          </a:p>
          <a:p>
            <a:pPr marL="285750" indent="-285750">
              <a:buFont typeface="Arial" panose="020B0604020202020204" pitchFamily="34" charset="0"/>
              <a:buChar char="•"/>
            </a:pPr>
            <a:r>
              <a:rPr lang="en-US" dirty="0"/>
              <a:t>13 years in a row!   &gt;&gt;   </a:t>
            </a:r>
            <a:r>
              <a:rPr lang="en-US" dirty="0">
                <a:hlinkClick r:id="rId4"/>
              </a:rPr>
              <a:t>http://nx4d10.wix.com/waller-flag</a:t>
            </a:r>
            <a:endParaRPr lang="en-US" dirty="0"/>
          </a:p>
          <a:p>
            <a:pPr marL="285750" indent="-285750">
              <a:buFont typeface="Arial" panose="020B0604020202020204" pitchFamily="34" charset="0"/>
              <a:buChar char="•"/>
            </a:pPr>
            <a:endParaRPr lang="en-US" dirty="0"/>
          </a:p>
        </p:txBody>
      </p:sp>
      <p:sp>
        <p:nvSpPr>
          <p:cNvPr id="8" name="Rectangle 7"/>
          <p:cNvSpPr/>
          <p:nvPr/>
        </p:nvSpPr>
        <p:spPr>
          <a:xfrm>
            <a:off x="5788494" y="1247253"/>
            <a:ext cx="5851254" cy="49940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4732256" y="1687398"/>
            <a:ext cx="480767" cy="2036190"/>
          </a:xfrm>
          <a:prstGeom prst="line">
            <a:avLst/>
          </a:prstGeom>
          <a:ln w="57150">
            <a:no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half" idx="1"/>
          </p:nvPr>
        </p:nvSpPr>
        <p:spPr>
          <a:xfrm>
            <a:off x="609600" y="1247254"/>
            <a:ext cx="4916129" cy="920912"/>
          </a:xfrm>
          <a:solidFill>
            <a:srgbClr val="FFFF00"/>
          </a:solidFill>
          <a:ln w="38100">
            <a:solidFill>
              <a:srgbClr val="00B0F0"/>
            </a:solidFill>
          </a:ln>
        </p:spPr>
        <p:txBody>
          <a:bodyPr anchor="ctr">
            <a:normAutofit lnSpcReduction="10000"/>
          </a:bodyPr>
          <a:lstStyle/>
          <a:p>
            <a:pPr marL="0" indent="0" algn="ctr">
              <a:buNone/>
            </a:pPr>
            <a:r>
              <a:rPr lang="en-US" b="1" dirty="0">
                <a:latin typeface="Arial" panose="020B0604020202020204" pitchFamily="34" charset="0"/>
                <a:cs typeface="Arial" panose="020B0604020202020204" pitchFamily="34" charset="0"/>
              </a:rPr>
              <a:t>Waller Flag RX Antenna 101</a:t>
            </a:r>
          </a:p>
          <a:p>
            <a:pPr marL="0" indent="0" algn="ctr">
              <a:buNone/>
            </a:pPr>
            <a:r>
              <a:rPr lang="en-US" b="1" dirty="0">
                <a:latin typeface="Arial" panose="020B0604020202020204" pitchFamily="34" charset="0"/>
                <a:cs typeface="Arial" panose="020B0604020202020204" pitchFamily="34" charset="0"/>
              </a:rPr>
              <a:t>How to Construct a WF</a:t>
            </a:r>
          </a:p>
        </p:txBody>
      </p:sp>
      <p:sp>
        <p:nvSpPr>
          <p:cNvPr id="11" name="Rectangle 10"/>
          <p:cNvSpPr/>
          <p:nvPr/>
        </p:nvSpPr>
        <p:spPr>
          <a:xfrm>
            <a:off x="609600" y="2323986"/>
            <a:ext cx="4916129" cy="2308324"/>
          </a:xfrm>
          <a:prstGeom prst="rect">
            <a:avLst/>
          </a:prstGeom>
          <a:solidFill>
            <a:schemeClr val="accent4">
              <a:lumMod val="20000"/>
              <a:lumOff val="80000"/>
            </a:schemeClr>
          </a:solidFill>
        </p:spPr>
        <p:txBody>
          <a:bodyPr wrap="square">
            <a:spAutoFit/>
          </a:bodyPr>
          <a:lstStyle/>
          <a:p>
            <a:pPr marL="342900" indent="-342900">
              <a:buFont typeface="+mj-lt"/>
              <a:buAutoNum type="arabicPeriod"/>
            </a:pPr>
            <a:r>
              <a:rPr lang="en-US" dirty="0">
                <a:latin typeface="Calibri" panose="020F0502020204030204" pitchFamily="34" charset="0"/>
                <a:ea typeface="Times New Roman" panose="02020603050405020304" pitchFamily="18" charset="0"/>
                <a:cs typeface="Times New Roman" panose="02020603050405020304" pitchFamily="18" charset="0"/>
              </a:rPr>
              <a:t>What is a Waller Flag</a:t>
            </a:r>
          </a:p>
          <a:p>
            <a:pPr marL="342900" indent="-342900">
              <a:buFont typeface="+mj-lt"/>
              <a:buAutoNum type="arabicPeriod"/>
            </a:pPr>
            <a:r>
              <a:rPr lang="en-US" dirty="0">
                <a:latin typeface="Calibri" panose="020F0502020204030204" pitchFamily="34" charset="0"/>
                <a:ea typeface="Times New Roman" panose="02020603050405020304" pitchFamily="18" charset="0"/>
                <a:cs typeface="Times New Roman" panose="02020603050405020304" pitchFamily="18" charset="0"/>
              </a:rPr>
              <a:t>Phasing lines and transformers</a:t>
            </a:r>
          </a:p>
          <a:p>
            <a:pPr marL="342900" indent="-342900">
              <a:buFont typeface="+mj-lt"/>
              <a:buAutoNum type="arabicPeriod"/>
            </a:pPr>
            <a:r>
              <a:rPr lang="en-US" dirty="0">
                <a:latin typeface="Calibri" panose="020F0502020204030204" pitchFamily="34" charset="0"/>
                <a:ea typeface="Times New Roman" panose="02020603050405020304" pitchFamily="18" charset="0"/>
                <a:cs typeface="Times New Roman" panose="02020603050405020304" pitchFamily="18" charset="0"/>
              </a:rPr>
              <a:t>Phasing lines, resistors and chokes</a:t>
            </a:r>
          </a:p>
          <a:p>
            <a:pPr marL="342900" indent="-342900">
              <a:buFont typeface="+mj-lt"/>
              <a:buAutoNum type="arabicPeriod"/>
            </a:pPr>
            <a:r>
              <a:rPr lang="en-US" dirty="0">
                <a:latin typeface="Calibri" panose="020F0502020204030204" pitchFamily="34" charset="0"/>
                <a:ea typeface="Times New Roman" panose="02020603050405020304" pitchFamily="18" charset="0"/>
                <a:cs typeface="Times New Roman" panose="02020603050405020304" pitchFamily="18" charset="0"/>
              </a:rPr>
              <a:t>Horizontal or vertical WF</a:t>
            </a:r>
          </a:p>
          <a:p>
            <a:pPr marL="342900" indent="-342900">
              <a:buFont typeface="+mj-lt"/>
              <a:buAutoNum type="arabicPeriod"/>
            </a:pPr>
            <a:r>
              <a:rPr lang="en-US" dirty="0">
                <a:latin typeface="Calibri" panose="020F0502020204030204" pitchFamily="34" charset="0"/>
                <a:ea typeface="Times New Roman" panose="02020603050405020304" pitchFamily="18" charset="0"/>
                <a:cs typeface="Times New Roman" panose="02020603050405020304" pitchFamily="18" charset="0"/>
              </a:rPr>
              <a:t>Common node noise &amp; detuning TX antennas</a:t>
            </a:r>
          </a:p>
          <a:p>
            <a:pPr marL="342900" indent="-342900">
              <a:buFont typeface="+mj-lt"/>
              <a:buAutoNum type="arabicPeriod"/>
            </a:pPr>
            <a:r>
              <a:rPr lang="en-US" dirty="0">
                <a:latin typeface="Calibri" panose="020F0502020204030204" pitchFamily="34" charset="0"/>
                <a:ea typeface="Times New Roman" panose="02020603050405020304" pitchFamily="18" charset="0"/>
                <a:cs typeface="Times New Roman" panose="02020603050405020304" pitchFamily="18" charset="0"/>
              </a:rPr>
              <a:t>Preamplifiers, filter and R/T switches</a:t>
            </a:r>
          </a:p>
          <a:p>
            <a:pPr marL="342900" indent="-342900">
              <a:buFont typeface="+mj-lt"/>
              <a:buAutoNum type="arabicPeriod"/>
            </a:pPr>
            <a:r>
              <a:rPr lang="en-US" dirty="0">
                <a:latin typeface="Calibri" panose="020F0502020204030204" pitchFamily="34" charset="0"/>
                <a:ea typeface="Times New Roman" panose="02020603050405020304" pitchFamily="18" charset="0"/>
                <a:cs typeface="Times New Roman" panose="02020603050405020304" pitchFamily="18" charset="0"/>
              </a:rPr>
              <a:t>How to measure pattern (polar plot)</a:t>
            </a:r>
          </a:p>
          <a:p>
            <a:pPr marL="342900" indent="-342900">
              <a:buFont typeface="+mj-lt"/>
              <a:buAutoNum type="arabicPeriod"/>
            </a:pPr>
            <a:r>
              <a:rPr lang="en-US" dirty="0">
                <a:latin typeface="Calibri" panose="020F0502020204030204" pitchFamily="34" charset="0"/>
                <a:ea typeface="Times New Roman" panose="02020603050405020304" pitchFamily="18" charset="0"/>
                <a:cs typeface="Times New Roman" panose="02020603050405020304" pitchFamily="18" charset="0"/>
              </a:rPr>
              <a:t>How to test and evaluate results.</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Text Placeholder 4"/>
          <p:cNvSpPr txBox="1">
            <a:spLocks/>
          </p:cNvSpPr>
          <p:nvPr/>
        </p:nvSpPr>
        <p:spPr>
          <a:xfrm>
            <a:off x="584629" y="5024402"/>
            <a:ext cx="4916129" cy="1216853"/>
          </a:xfrm>
          <a:prstGeom prst="rect">
            <a:avLst/>
          </a:prstGeom>
          <a:solidFill>
            <a:srgbClr val="FFFF00"/>
          </a:solidFill>
          <a:ln w="38100">
            <a:solidFill>
              <a:srgbClr val="00B0F0"/>
            </a:solidFill>
          </a:ln>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latin typeface="Arial" panose="020B0604020202020204" pitchFamily="34" charset="0"/>
                <a:cs typeface="Arial" panose="020B0604020202020204" pitchFamily="34" charset="0"/>
              </a:rPr>
              <a:t>NX4D  worked   7  new ones on 160m  during 2016 now with # 303</a:t>
            </a:r>
          </a:p>
          <a:p>
            <a:pPr marL="0" indent="0" algn="ctr">
              <a:buNone/>
            </a:pPr>
            <a:r>
              <a:rPr lang="en-US" sz="2200" b="1" dirty="0">
                <a:latin typeface="Arial" panose="020B0604020202020204" pitchFamily="34" charset="0"/>
                <a:cs typeface="Arial" panose="020B0604020202020204" pitchFamily="34" charset="0"/>
              </a:rPr>
              <a:t>N4IS  worked 10 new ones on 160m during 2016 now with # 289</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5597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4645" b="35086"/>
          <a:stretch/>
        </p:blipFill>
        <p:spPr bwMode="auto">
          <a:xfrm>
            <a:off x="658382" y="1579490"/>
            <a:ext cx="5015118" cy="268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fld id="{5EDD6F7A-59E8-42C4-972C-278A7761AF98}" type="datetime1">
              <a:rPr lang="en-US" smtClean="0"/>
              <a:t>3/5/2017</a:t>
            </a:fld>
            <a:endParaRPr lang="pt-BR" dirty="0"/>
          </a:p>
        </p:txBody>
      </p:sp>
      <p:sp>
        <p:nvSpPr>
          <p:cNvPr id="3" name="Footer Placeholder 2"/>
          <p:cNvSpPr>
            <a:spLocks noGrp="1"/>
          </p:cNvSpPr>
          <p:nvPr>
            <p:ph type="ftr" sz="quarter" idx="11"/>
          </p:nvPr>
        </p:nvSpPr>
        <p:spPr/>
        <p:txBody>
          <a:bodyPr/>
          <a:lstStyle/>
          <a:p>
            <a:r>
              <a:rPr lang="en-US" dirty="0"/>
              <a:t>World Wide Radio Operators Foundation, Inc.                 Copyright   ©   Reserved  N4IS JC DASILVA</a:t>
            </a:r>
            <a:endParaRPr lang="pt-BR" dirty="0"/>
          </a:p>
        </p:txBody>
      </p:sp>
      <p:sp>
        <p:nvSpPr>
          <p:cNvPr id="4" name="Slide Number Placeholder 3"/>
          <p:cNvSpPr>
            <a:spLocks noGrp="1"/>
          </p:cNvSpPr>
          <p:nvPr>
            <p:ph type="sldNum" sz="quarter" idx="12"/>
          </p:nvPr>
        </p:nvSpPr>
        <p:spPr/>
        <p:txBody>
          <a:bodyPr/>
          <a:lstStyle/>
          <a:p>
            <a:fld id="{25EC0662-C021-4444-9065-FE36EB483ADF}" type="slidenum">
              <a:rPr lang="pt-BR" smtClean="0"/>
              <a:t>20</a:t>
            </a:fld>
            <a:endParaRPr lang="pt-BR" dirty="0"/>
          </a:p>
        </p:txBody>
      </p:sp>
      <p:sp>
        <p:nvSpPr>
          <p:cNvPr id="5" name="TextBox 4"/>
          <p:cNvSpPr txBox="1"/>
          <p:nvPr/>
        </p:nvSpPr>
        <p:spPr>
          <a:xfrm>
            <a:off x="548824" y="1184642"/>
            <a:ext cx="5948295" cy="369332"/>
          </a:xfrm>
          <a:prstGeom prst="rect">
            <a:avLst/>
          </a:prstGeom>
          <a:noFill/>
        </p:spPr>
        <p:txBody>
          <a:bodyPr wrap="none" rtlCol="0">
            <a:spAutoFit/>
          </a:bodyPr>
          <a:lstStyle/>
          <a:p>
            <a:r>
              <a:rPr lang="en-US" b="1" dirty="0"/>
              <a:t>FOURTH STEP  &gt;&gt;  Polarization filter HWF  11.5 to 12  dB RDF</a:t>
            </a:r>
          </a:p>
        </p:txBody>
      </p:sp>
      <p:cxnSp>
        <p:nvCxnSpPr>
          <p:cNvPr id="10" name="Straight Arrow Connector 9"/>
          <p:cNvCxnSpPr/>
          <p:nvPr/>
        </p:nvCxnSpPr>
        <p:spPr>
          <a:xfrm flipH="1" flipV="1">
            <a:off x="7442804" y="1932210"/>
            <a:ext cx="20224" cy="44241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7450798" y="6338125"/>
            <a:ext cx="4465158"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7463028" y="2470003"/>
            <a:ext cx="4452928" cy="68154"/>
          </a:xfrm>
          <a:custGeom>
            <a:avLst/>
            <a:gdLst>
              <a:gd name="connsiteX0" fmla="*/ 0 w 1003300"/>
              <a:gd name="connsiteY0" fmla="*/ 45285 h 64357"/>
              <a:gd name="connsiteX1" fmla="*/ 323850 w 1003300"/>
              <a:gd name="connsiteY1" fmla="*/ 835 h 64357"/>
              <a:gd name="connsiteX2" fmla="*/ 355600 w 1003300"/>
              <a:gd name="connsiteY2" fmla="*/ 19885 h 64357"/>
              <a:gd name="connsiteX3" fmla="*/ 565150 w 1003300"/>
              <a:gd name="connsiteY3" fmla="*/ 64335 h 64357"/>
              <a:gd name="connsiteX4" fmla="*/ 673100 w 1003300"/>
              <a:gd name="connsiteY4" fmla="*/ 26235 h 64357"/>
              <a:gd name="connsiteX5" fmla="*/ 793750 w 1003300"/>
              <a:gd name="connsiteY5" fmla="*/ 51635 h 64357"/>
              <a:gd name="connsiteX6" fmla="*/ 977900 w 1003300"/>
              <a:gd name="connsiteY6" fmla="*/ 45285 h 64357"/>
              <a:gd name="connsiteX7" fmla="*/ 1003300 w 1003300"/>
              <a:gd name="connsiteY7" fmla="*/ 51635 h 6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300" h="64357">
                <a:moveTo>
                  <a:pt x="0" y="45285"/>
                </a:moveTo>
                <a:cubicBezTo>
                  <a:pt x="132291" y="25176"/>
                  <a:pt x="264583" y="5068"/>
                  <a:pt x="323850" y="835"/>
                </a:cubicBezTo>
                <a:cubicBezTo>
                  <a:pt x="383117" y="-3398"/>
                  <a:pt x="315383" y="9302"/>
                  <a:pt x="355600" y="19885"/>
                </a:cubicBezTo>
                <a:cubicBezTo>
                  <a:pt x="395817" y="30468"/>
                  <a:pt x="512233" y="63277"/>
                  <a:pt x="565150" y="64335"/>
                </a:cubicBezTo>
                <a:cubicBezTo>
                  <a:pt x="618067" y="65393"/>
                  <a:pt x="635000" y="28352"/>
                  <a:pt x="673100" y="26235"/>
                </a:cubicBezTo>
                <a:cubicBezTo>
                  <a:pt x="711200" y="24118"/>
                  <a:pt x="742950" y="48460"/>
                  <a:pt x="793750" y="51635"/>
                </a:cubicBezTo>
                <a:cubicBezTo>
                  <a:pt x="844550" y="54810"/>
                  <a:pt x="942975" y="45285"/>
                  <a:pt x="977900" y="45285"/>
                </a:cubicBezTo>
                <a:cubicBezTo>
                  <a:pt x="1012825" y="45285"/>
                  <a:pt x="996950" y="50577"/>
                  <a:pt x="1003300" y="5163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flipV="1">
            <a:off x="7521630" y="2267035"/>
            <a:ext cx="3953042" cy="23949"/>
          </a:xfrm>
          <a:prstGeom prst="line">
            <a:avLst/>
          </a:prstGeom>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7409994" y="3097616"/>
            <a:ext cx="4426935" cy="164262"/>
          </a:xfrm>
          <a:custGeom>
            <a:avLst/>
            <a:gdLst>
              <a:gd name="connsiteX0" fmla="*/ 0 w 4086225"/>
              <a:gd name="connsiteY0" fmla="*/ 71614 h 139460"/>
              <a:gd name="connsiteX1" fmla="*/ 152400 w 4086225"/>
              <a:gd name="connsiteY1" fmla="*/ 62089 h 139460"/>
              <a:gd name="connsiteX2" fmla="*/ 400050 w 4086225"/>
              <a:gd name="connsiteY2" fmla="*/ 138289 h 139460"/>
              <a:gd name="connsiteX3" fmla="*/ 571500 w 4086225"/>
              <a:gd name="connsiteY3" fmla="*/ 109714 h 139460"/>
              <a:gd name="connsiteX4" fmla="*/ 742950 w 4086225"/>
              <a:gd name="connsiteY4" fmla="*/ 128764 h 139460"/>
              <a:gd name="connsiteX5" fmla="*/ 866775 w 4086225"/>
              <a:gd name="connsiteY5" fmla="*/ 43039 h 139460"/>
              <a:gd name="connsiteX6" fmla="*/ 1085850 w 4086225"/>
              <a:gd name="connsiteY6" fmla="*/ 43039 h 139460"/>
              <a:gd name="connsiteX7" fmla="*/ 1238250 w 4086225"/>
              <a:gd name="connsiteY7" fmla="*/ 43039 h 139460"/>
              <a:gd name="connsiteX8" fmla="*/ 1428750 w 4086225"/>
              <a:gd name="connsiteY8" fmla="*/ 23989 h 139460"/>
              <a:gd name="connsiteX9" fmla="*/ 1571625 w 4086225"/>
              <a:gd name="connsiteY9" fmla="*/ 71614 h 139460"/>
              <a:gd name="connsiteX10" fmla="*/ 1647825 w 4086225"/>
              <a:gd name="connsiteY10" fmla="*/ 71614 h 139460"/>
              <a:gd name="connsiteX11" fmla="*/ 1866900 w 4086225"/>
              <a:gd name="connsiteY11" fmla="*/ 71614 h 139460"/>
              <a:gd name="connsiteX12" fmla="*/ 1990725 w 4086225"/>
              <a:gd name="connsiteY12" fmla="*/ 71614 h 139460"/>
              <a:gd name="connsiteX13" fmla="*/ 2162175 w 4086225"/>
              <a:gd name="connsiteY13" fmla="*/ 71614 h 139460"/>
              <a:gd name="connsiteX14" fmla="*/ 2343150 w 4086225"/>
              <a:gd name="connsiteY14" fmla="*/ 71614 h 139460"/>
              <a:gd name="connsiteX15" fmla="*/ 2543175 w 4086225"/>
              <a:gd name="connsiteY15" fmla="*/ 4939 h 139460"/>
              <a:gd name="connsiteX16" fmla="*/ 2686050 w 4086225"/>
              <a:gd name="connsiteY16" fmla="*/ 4939 h 139460"/>
              <a:gd name="connsiteX17" fmla="*/ 2914650 w 4086225"/>
              <a:gd name="connsiteY17" fmla="*/ 4939 h 139460"/>
              <a:gd name="connsiteX18" fmla="*/ 3057525 w 4086225"/>
              <a:gd name="connsiteY18" fmla="*/ 14464 h 139460"/>
              <a:gd name="connsiteX19" fmla="*/ 3257550 w 4086225"/>
              <a:gd name="connsiteY19" fmla="*/ 33514 h 139460"/>
              <a:gd name="connsiteX20" fmla="*/ 3486150 w 4086225"/>
              <a:gd name="connsiteY20" fmla="*/ 52564 h 139460"/>
              <a:gd name="connsiteX21" fmla="*/ 3686175 w 4086225"/>
              <a:gd name="connsiteY21" fmla="*/ 100189 h 139460"/>
              <a:gd name="connsiteX22" fmla="*/ 3886200 w 4086225"/>
              <a:gd name="connsiteY22" fmla="*/ 100189 h 139460"/>
              <a:gd name="connsiteX23" fmla="*/ 3981450 w 4086225"/>
              <a:gd name="connsiteY23" fmla="*/ 81139 h 139460"/>
              <a:gd name="connsiteX24" fmla="*/ 4086225 w 4086225"/>
              <a:gd name="connsiteY24" fmla="*/ 62089 h 13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86225" h="139460">
                <a:moveTo>
                  <a:pt x="0" y="71614"/>
                </a:moveTo>
                <a:cubicBezTo>
                  <a:pt x="42862" y="61295"/>
                  <a:pt x="85725" y="50976"/>
                  <a:pt x="152400" y="62089"/>
                </a:cubicBezTo>
                <a:cubicBezTo>
                  <a:pt x="219075" y="73202"/>
                  <a:pt x="330200" y="130352"/>
                  <a:pt x="400050" y="138289"/>
                </a:cubicBezTo>
                <a:cubicBezTo>
                  <a:pt x="469900" y="146226"/>
                  <a:pt x="514350" y="111302"/>
                  <a:pt x="571500" y="109714"/>
                </a:cubicBezTo>
                <a:cubicBezTo>
                  <a:pt x="628650" y="108127"/>
                  <a:pt x="693738" y="139876"/>
                  <a:pt x="742950" y="128764"/>
                </a:cubicBezTo>
                <a:cubicBezTo>
                  <a:pt x="792162" y="117652"/>
                  <a:pt x="809625" y="57326"/>
                  <a:pt x="866775" y="43039"/>
                </a:cubicBezTo>
                <a:cubicBezTo>
                  <a:pt x="923925" y="28751"/>
                  <a:pt x="1085850" y="43039"/>
                  <a:pt x="1085850" y="43039"/>
                </a:cubicBezTo>
                <a:cubicBezTo>
                  <a:pt x="1147762" y="43039"/>
                  <a:pt x="1181100" y="46214"/>
                  <a:pt x="1238250" y="43039"/>
                </a:cubicBezTo>
                <a:cubicBezTo>
                  <a:pt x="1295400" y="39864"/>
                  <a:pt x="1373188" y="19226"/>
                  <a:pt x="1428750" y="23989"/>
                </a:cubicBezTo>
                <a:cubicBezTo>
                  <a:pt x="1484313" y="28751"/>
                  <a:pt x="1535113" y="63677"/>
                  <a:pt x="1571625" y="71614"/>
                </a:cubicBezTo>
                <a:cubicBezTo>
                  <a:pt x="1608137" y="79551"/>
                  <a:pt x="1647825" y="71614"/>
                  <a:pt x="1647825" y="71614"/>
                </a:cubicBezTo>
                <a:lnTo>
                  <a:pt x="1866900" y="71614"/>
                </a:lnTo>
                <a:lnTo>
                  <a:pt x="1990725" y="71614"/>
                </a:lnTo>
                <a:lnTo>
                  <a:pt x="2162175" y="71614"/>
                </a:lnTo>
                <a:cubicBezTo>
                  <a:pt x="2220912" y="71614"/>
                  <a:pt x="2279650" y="82727"/>
                  <a:pt x="2343150" y="71614"/>
                </a:cubicBezTo>
                <a:cubicBezTo>
                  <a:pt x="2406650" y="60501"/>
                  <a:pt x="2486025" y="16051"/>
                  <a:pt x="2543175" y="4939"/>
                </a:cubicBezTo>
                <a:cubicBezTo>
                  <a:pt x="2600325" y="-6174"/>
                  <a:pt x="2686050" y="4939"/>
                  <a:pt x="2686050" y="4939"/>
                </a:cubicBezTo>
                <a:lnTo>
                  <a:pt x="2914650" y="4939"/>
                </a:lnTo>
                <a:cubicBezTo>
                  <a:pt x="2976562" y="6526"/>
                  <a:pt x="3000375" y="9701"/>
                  <a:pt x="3057525" y="14464"/>
                </a:cubicBezTo>
                <a:cubicBezTo>
                  <a:pt x="3114675" y="19226"/>
                  <a:pt x="3257550" y="33514"/>
                  <a:pt x="3257550" y="33514"/>
                </a:cubicBezTo>
                <a:cubicBezTo>
                  <a:pt x="3328987" y="39864"/>
                  <a:pt x="3414712" y="41451"/>
                  <a:pt x="3486150" y="52564"/>
                </a:cubicBezTo>
                <a:cubicBezTo>
                  <a:pt x="3557588" y="63677"/>
                  <a:pt x="3619500" y="92252"/>
                  <a:pt x="3686175" y="100189"/>
                </a:cubicBezTo>
                <a:cubicBezTo>
                  <a:pt x="3752850" y="108126"/>
                  <a:pt x="3836988" y="103364"/>
                  <a:pt x="3886200" y="100189"/>
                </a:cubicBezTo>
                <a:cubicBezTo>
                  <a:pt x="3935412" y="97014"/>
                  <a:pt x="3981450" y="81139"/>
                  <a:pt x="3981450" y="81139"/>
                </a:cubicBezTo>
                <a:cubicBezTo>
                  <a:pt x="4014788" y="74789"/>
                  <a:pt x="4065588" y="66851"/>
                  <a:pt x="4086225" y="62089"/>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Left Brace 23"/>
          <p:cNvSpPr/>
          <p:nvPr/>
        </p:nvSpPr>
        <p:spPr>
          <a:xfrm>
            <a:off x="7113790" y="2330414"/>
            <a:ext cx="220655" cy="4025936"/>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TextBox 24"/>
          <p:cNvSpPr txBox="1"/>
          <p:nvPr/>
        </p:nvSpPr>
        <p:spPr>
          <a:xfrm>
            <a:off x="7985090" y="1862952"/>
            <a:ext cx="1557085" cy="369332"/>
          </a:xfrm>
          <a:prstGeom prst="rect">
            <a:avLst/>
          </a:prstGeom>
          <a:noFill/>
        </p:spPr>
        <p:txBody>
          <a:bodyPr wrap="square" rtlCol="0">
            <a:spAutoFit/>
          </a:bodyPr>
          <a:lstStyle/>
          <a:p>
            <a:r>
              <a:rPr lang="en-US" dirty="0"/>
              <a:t>TX ant noise</a:t>
            </a:r>
          </a:p>
        </p:txBody>
      </p:sp>
      <p:sp>
        <p:nvSpPr>
          <p:cNvPr id="113" name="TextBox 112"/>
          <p:cNvSpPr txBox="1"/>
          <p:nvPr/>
        </p:nvSpPr>
        <p:spPr>
          <a:xfrm>
            <a:off x="9389179" y="2737100"/>
            <a:ext cx="2335139" cy="369332"/>
          </a:xfrm>
          <a:prstGeom prst="rect">
            <a:avLst/>
          </a:prstGeom>
          <a:noFill/>
        </p:spPr>
        <p:txBody>
          <a:bodyPr wrap="square" rtlCol="0">
            <a:spAutoFit/>
          </a:bodyPr>
          <a:lstStyle/>
          <a:p>
            <a:r>
              <a:rPr lang="en-US" dirty="0"/>
              <a:t>Single Flag noise level</a:t>
            </a:r>
          </a:p>
        </p:txBody>
      </p:sp>
      <p:sp>
        <p:nvSpPr>
          <p:cNvPr id="28" name="TextBox 27"/>
          <p:cNvSpPr txBox="1"/>
          <p:nvPr/>
        </p:nvSpPr>
        <p:spPr>
          <a:xfrm>
            <a:off x="106927" y="4058737"/>
            <a:ext cx="11070232" cy="2308324"/>
          </a:xfrm>
          <a:prstGeom prst="rect">
            <a:avLst/>
          </a:prstGeom>
          <a:noFill/>
        </p:spPr>
        <p:txBody>
          <a:bodyPr wrap="square" rtlCol="0">
            <a:spAutoFit/>
          </a:bodyPr>
          <a:lstStyle/>
          <a:p>
            <a:pPr marL="342900" indent="-342900">
              <a:buFont typeface="+mj-lt"/>
              <a:buAutoNum type="arabicPeriod"/>
            </a:pPr>
            <a:r>
              <a:rPr lang="en-US" dirty="0"/>
              <a:t>The HWF attenuate vertical polarized signal &gt; -30 dB</a:t>
            </a:r>
          </a:p>
          <a:p>
            <a:pPr marL="342900" indent="-342900">
              <a:buFont typeface="+mj-lt"/>
              <a:buAutoNum type="arabicPeriod"/>
            </a:pPr>
            <a:r>
              <a:rPr lang="en-US" dirty="0"/>
              <a:t>Detuning the tower the HWF improves S/N another 6 to 8 db </a:t>
            </a:r>
            <a:r>
              <a:rPr lang="en-US" b="1" dirty="0">
                <a:solidFill>
                  <a:srgbClr val="FF0000"/>
                </a:solidFill>
              </a:rPr>
              <a:t> = 38 db</a:t>
            </a:r>
          </a:p>
          <a:p>
            <a:pPr marL="342900" indent="-342900">
              <a:buFont typeface="+mj-lt"/>
              <a:buAutoNum type="arabicPeriod"/>
            </a:pPr>
            <a:r>
              <a:rPr lang="en-US" dirty="0"/>
              <a:t>Removing local ground wave noise the HWF noise floor is &gt;10 dB better</a:t>
            </a:r>
          </a:p>
          <a:p>
            <a:pPr marL="342900" indent="-342900">
              <a:buFont typeface="+mj-lt"/>
              <a:buAutoNum type="arabicPeriod"/>
            </a:pPr>
            <a:r>
              <a:rPr lang="en-US" dirty="0"/>
              <a:t>DX 4 very comfortable copy on the HWF</a:t>
            </a:r>
          </a:p>
          <a:p>
            <a:pPr marL="342900" indent="-342900">
              <a:buFont typeface="+mj-lt"/>
              <a:buAutoNum type="arabicPeriod"/>
            </a:pPr>
            <a:r>
              <a:rPr lang="en-US" dirty="0"/>
              <a:t>HWF copy DX4 for long time with much better SNR</a:t>
            </a:r>
          </a:p>
          <a:p>
            <a:pPr marL="342900" indent="-342900">
              <a:buFont typeface="+mj-lt"/>
              <a:buAutoNum type="arabicPeriod"/>
            </a:pPr>
            <a:r>
              <a:rPr lang="en-US" dirty="0"/>
              <a:t>HWF can hear DX 5</a:t>
            </a:r>
          </a:p>
          <a:p>
            <a:pPr marL="342900" indent="-342900">
              <a:buFont typeface="+mj-lt"/>
              <a:buAutoNum type="arabicPeriod"/>
            </a:pPr>
            <a:r>
              <a:rPr lang="en-US" dirty="0"/>
              <a:t>HWF can hear  what others can’t , and anywhere, even a city lot</a:t>
            </a:r>
          </a:p>
          <a:p>
            <a:pPr marL="342900" indent="-342900">
              <a:buFont typeface="+mj-lt"/>
              <a:buAutoNum type="arabicPeriod"/>
            </a:pPr>
            <a:r>
              <a:rPr lang="en-US" dirty="0"/>
              <a:t>DIGITAL Modes JT9 or JT65  can experience 18 dB more in SNR </a:t>
            </a:r>
          </a:p>
        </p:txBody>
      </p:sp>
      <p:pic>
        <p:nvPicPr>
          <p:cNvPr id="68" name="Picture 67"/>
          <p:cNvPicPr>
            <a:picLocks noChangeAspect="1"/>
          </p:cNvPicPr>
          <p:nvPr/>
        </p:nvPicPr>
        <p:blipFill>
          <a:blip r:embed="rId4"/>
          <a:stretch>
            <a:fillRect/>
          </a:stretch>
        </p:blipFill>
        <p:spPr>
          <a:xfrm>
            <a:off x="7478903" y="3358214"/>
            <a:ext cx="3962743" cy="30483"/>
          </a:xfrm>
          <a:prstGeom prst="rect">
            <a:avLst/>
          </a:prstGeom>
        </p:spPr>
      </p:pic>
      <p:pic>
        <p:nvPicPr>
          <p:cNvPr id="67" name="Picture 66"/>
          <p:cNvPicPr>
            <a:picLocks noChangeAspect="1"/>
          </p:cNvPicPr>
          <p:nvPr/>
        </p:nvPicPr>
        <p:blipFill>
          <a:blip r:embed="rId4"/>
          <a:stretch>
            <a:fillRect/>
          </a:stretch>
        </p:blipFill>
        <p:spPr>
          <a:xfrm>
            <a:off x="7537358" y="4434733"/>
            <a:ext cx="3962743" cy="30483"/>
          </a:xfrm>
          <a:prstGeom prst="rect">
            <a:avLst/>
          </a:prstGeom>
        </p:spPr>
      </p:pic>
      <p:sp>
        <p:nvSpPr>
          <p:cNvPr id="69" name="TextBox 68"/>
          <p:cNvSpPr txBox="1"/>
          <p:nvPr/>
        </p:nvSpPr>
        <p:spPr>
          <a:xfrm>
            <a:off x="9997106" y="3883259"/>
            <a:ext cx="1809919" cy="369332"/>
          </a:xfrm>
          <a:prstGeom prst="rect">
            <a:avLst/>
          </a:prstGeom>
          <a:noFill/>
        </p:spPr>
        <p:txBody>
          <a:bodyPr wrap="none" rtlCol="0">
            <a:spAutoFit/>
          </a:bodyPr>
          <a:lstStyle/>
          <a:p>
            <a:r>
              <a:rPr lang="en-US" dirty="0"/>
              <a:t>DHDL  noise level</a:t>
            </a:r>
          </a:p>
        </p:txBody>
      </p:sp>
      <p:sp>
        <p:nvSpPr>
          <p:cNvPr id="70" name="Freeform 69"/>
          <p:cNvSpPr/>
          <p:nvPr/>
        </p:nvSpPr>
        <p:spPr>
          <a:xfrm>
            <a:off x="7608362" y="3782559"/>
            <a:ext cx="4328382" cy="374789"/>
          </a:xfrm>
          <a:custGeom>
            <a:avLst/>
            <a:gdLst>
              <a:gd name="connsiteX0" fmla="*/ 0 w 4221805"/>
              <a:gd name="connsiteY0" fmla="*/ 116466 h 374789"/>
              <a:gd name="connsiteX1" fmla="*/ 68094 w 4221805"/>
              <a:gd name="connsiteY1" fmla="*/ 97011 h 374789"/>
              <a:gd name="connsiteX2" fmla="*/ 359924 w 4221805"/>
              <a:gd name="connsiteY2" fmla="*/ 135921 h 374789"/>
              <a:gd name="connsiteX3" fmla="*/ 603115 w 4221805"/>
              <a:gd name="connsiteY3" fmla="*/ 126194 h 374789"/>
              <a:gd name="connsiteX4" fmla="*/ 768486 w 4221805"/>
              <a:gd name="connsiteY4" fmla="*/ 9462 h 374789"/>
              <a:gd name="connsiteX5" fmla="*/ 1031132 w 4221805"/>
              <a:gd name="connsiteY5" fmla="*/ 19189 h 374789"/>
              <a:gd name="connsiteX6" fmla="*/ 1254869 w 4221805"/>
              <a:gd name="connsiteY6" fmla="*/ 116466 h 374789"/>
              <a:gd name="connsiteX7" fmla="*/ 1429966 w 4221805"/>
              <a:gd name="connsiteY7" fmla="*/ 135921 h 374789"/>
              <a:gd name="connsiteX8" fmla="*/ 1673158 w 4221805"/>
              <a:gd name="connsiteY8" fmla="*/ 184559 h 374789"/>
              <a:gd name="connsiteX9" fmla="*/ 1906622 w 4221805"/>
              <a:gd name="connsiteY9" fmla="*/ 184559 h 374789"/>
              <a:gd name="connsiteX10" fmla="*/ 2383277 w 4221805"/>
              <a:gd name="connsiteY10" fmla="*/ 67828 h 374789"/>
              <a:gd name="connsiteX11" fmla="*/ 2577830 w 4221805"/>
              <a:gd name="connsiteY11" fmla="*/ 67828 h 374789"/>
              <a:gd name="connsiteX12" fmla="*/ 2791839 w 4221805"/>
              <a:gd name="connsiteY12" fmla="*/ 9462 h 374789"/>
              <a:gd name="connsiteX13" fmla="*/ 3122579 w 4221805"/>
              <a:gd name="connsiteY13" fmla="*/ 116466 h 374789"/>
              <a:gd name="connsiteX14" fmla="*/ 3229583 w 4221805"/>
              <a:gd name="connsiteY14" fmla="*/ 77555 h 374789"/>
              <a:gd name="connsiteX15" fmla="*/ 3511686 w 4221805"/>
              <a:gd name="connsiteY15" fmla="*/ 97011 h 374789"/>
              <a:gd name="connsiteX16" fmla="*/ 3745149 w 4221805"/>
              <a:gd name="connsiteY16" fmla="*/ 155376 h 374789"/>
              <a:gd name="connsiteX17" fmla="*/ 4114800 w 4221805"/>
              <a:gd name="connsiteY17" fmla="*/ 359657 h 374789"/>
              <a:gd name="connsiteX18" fmla="*/ 4202349 w 4221805"/>
              <a:gd name="connsiteY18" fmla="*/ 359657 h 374789"/>
              <a:gd name="connsiteX19" fmla="*/ 4221805 w 4221805"/>
              <a:gd name="connsiteY19" fmla="*/ 359657 h 37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21805" h="374789">
                <a:moveTo>
                  <a:pt x="0" y="116466"/>
                </a:moveTo>
                <a:cubicBezTo>
                  <a:pt x="4053" y="105117"/>
                  <a:pt x="8107" y="93768"/>
                  <a:pt x="68094" y="97011"/>
                </a:cubicBezTo>
                <a:cubicBezTo>
                  <a:pt x="128081" y="100253"/>
                  <a:pt x="270754" y="131057"/>
                  <a:pt x="359924" y="135921"/>
                </a:cubicBezTo>
                <a:cubicBezTo>
                  <a:pt x="449094" y="140785"/>
                  <a:pt x="535021" y="147271"/>
                  <a:pt x="603115" y="126194"/>
                </a:cubicBezTo>
                <a:cubicBezTo>
                  <a:pt x="671209" y="105117"/>
                  <a:pt x="697150" y="27296"/>
                  <a:pt x="768486" y="9462"/>
                </a:cubicBezTo>
                <a:cubicBezTo>
                  <a:pt x="839822" y="-8372"/>
                  <a:pt x="950068" y="1355"/>
                  <a:pt x="1031132" y="19189"/>
                </a:cubicBezTo>
                <a:cubicBezTo>
                  <a:pt x="1112196" y="37023"/>
                  <a:pt x="1188397" y="97011"/>
                  <a:pt x="1254869" y="116466"/>
                </a:cubicBezTo>
                <a:cubicBezTo>
                  <a:pt x="1321341" y="135921"/>
                  <a:pt x="1360251" y="124572"/>
                  <a:pt x="1429966" y="135921"/>
                </a:cubicBezTo>
                <a:cubicBezTo>
                  <a:pt x="1499681" y="147270"/>
                  <a:pt x="1593715" y="176453"/>
                  <a:pt x="1673158" y="184559"/>
                </a:cubicBezTo>
                <a:cubicBezTo>
                  <a:pt x="1752601" y="192665"/>
                  <a:pt x="1788269" y="204014"/>
                  <a:pt x="1906622" y="184559"/>
                </a:cubicBezTo>
                <a:cubicBezTo>
                  <a:pt x="2024975" y="165104"/>
                  <a:pt x="2271409" y="87283"/>
                  <a:pt x="2383277" y="67828"/>
                </a:cubicBezTo>
                <a:cubicBezTo>
                  <a:pt x="2495145" y="48373"/>
                  <a:pt x="2509736" y="77556"/>
                  <a:pt x="2577830" y="67828"/>
                </a:cubicBezTo>
                <a:cubicBezTo>
                  <a:pt x="2645924" y="58100"/>
                  <a:pt x="2701048" y="1356"/>
                  <a:pt x="2791839" y="9462"/>
                </a:cubicBezTo>
                <a:cubicBezTo>
                  <a:pt x="2882630" y="17568"/>
                  <a:pt x="3049622" y="105117"/>
                  <a:pt x="3122579" y="116466"/>
                </a:cubicBezTo>
                <a:cubicBezTo>
                  <a:pt x="3195536" y="127815"/>
                  <a:pt x="3164732" y="80798"/>
                  <a:pt x="3229583" y="77555"/>
                </a:cubicBezTo>
                <a:cubicBezTo>
                  <a:pt x="3294434" y="74312"/>
                  <a:pt x="3425758" y="84041"/>
                  <a:pt x="3511686" y="97011"/>
                </a:cubicBezTo>
                <a:cubicBezTo>
                  <a:pt x="3597614" y="109981"/>
                  <a:pt x="3644630" y="111602"/>
                  <a:pt x="3745149" y="155376"/>
                </a:cubicBezTo>
                <a:cubicBezTo>
                  <a:pt x="3845668" y="199150"/>
                  <a:pt x="4038600" y="325610"/>
                  <a:pt x="4114800" y="359657"/>
                </a:cubicBezTo>
                <a:cubicBezTo>
                  <a:pt x="4191000" y="393704"/>
                  <a:pt x="4202349" y="359657"/>
                  <a:pt x="4202349" y="359657"/>
                </a:cubicBezTo>
                <a:lnTo>
                  <a:pt x="4221805" y="359657"/>
                </a:lnTo>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rot="16200000">
            <a:off x="6312961" y="3083360"/>
            <a:ext cx="1548181" cy="646331"/>
          </a:xfrm>
          <a:prstGeom prst="rect">
            <a:avLst/>
          </a:prstGeom>
          <a:noFill/>
        </p:spPr>
        <p:txBody>
          <a:bodyPr wrap="none" rtlCol="0">
            <a:spAutoFit/>
          </a:bodyPr>
          <a:lstStyle/>
          <a:p>
            <a:r>
              <a:rPr lang="en-US" dirty="0"/>
              <a:t>22 db to 30 db</a:t>
            </a:r>
          </a:p>
          <a:p>
            <a:endParaRPr lang="en-US" dirty="0"/>
          </a:p>
        </p:txBody>
      </p:sp>
      <p:sp>
        <p:nvSpPr>
          <p:cNvPr id="11" name="Freeform 10"/>
          <p:cNvSpPr/>
          <p:nvPr/>
        </p:nvSpPr>
        <p:spPr>
          <a:xfrm>
            <a:off x="7521630" y="4579788"/>
            <a:ext cx="4445544" cy="155882"/>
          </a:xfrm>
          <a:custGeom>
            <a:avLst/>
            <a:gdLst>
              <a:gd name="connsiteX0" fmla="*/ 0 w 4445544"/>
              <a:gd name="connsiteY0" fmla="*/ 87788 h 155882"/>
              <a:gd name="connsiteX1" fmla="*/ 48638 w 4445544"/>
              <a:gd name="connsiteY1" fmla="*/ 68333 h 155882"/>
              <a:gd name="connsiteX2" fmla="*/ 126459 w 4445544"/>
              <a:gd name="connsiteY2" fmla="*/ 116971 h 155882"/>
              <a:gd name="connsiteX3" fmla="*/ 155642 w 4445544"/>
              <a:gd name="connsiteY3" fmla="*/ 146154 h 155882"/>
              <a:gd name="connsiteX4" fmla="*/ 194553 w 4445544"/>
              <a:gd name="connsiteY4" fmla="*/ 136426 h 155882"/>
              <a:gd name="connsiteX5" fmla="*/ 243191 w 4445544"/>
              <a:gd name="connsiteY5" fmla="*/ 97516 h 155882"/>
              <a:gd name="connsiteX6" fmla="*/ 437744 w 4445544"/>
              <a:gd name="connsiteY6" fmla="*/ 78060 h 155882"/>
              <a:gd name="connsiteX7" fmla="*/ 466927 w 4445544"/>
              <a:gd name="connsiteY7" fmla="*/ 58605 h 155882"/>
              <a:gd name="connsiteX8" fmla="*/ 486383 w 4445544"/>
              <a:gd name="connsiteY8" fmla="*/ 39150 h 155882"/>
              <a:gd name="connsiteX9" fmla="*/ 515565 w 4445544"/>
              <a:gd name="connsiteY9" fmla="*/ 29422 h 155882"/>
              <a:gd name="connsiteX10" fmla="*/ 535021 w 4445544"/>
              <a:gd name="connsiteY10" fmla="*/ 48877 h 155882"/>
              <a:gd name="connsiteX11" fmla="*/ 612842 w 4445544"/>
              <a:gd name="connsiteY11" fmla="*/ 48877 h 155882"/>
              <a:gd name="connsiteX12" fmla="*/ 642025 w 4445544"/>
              <a:gd name="connsiteY12" fmla="*/ 29422 h 155882"/>
              <a:gd name="connsiteX13" fmla="*/ 1001948 w 4445544"/>
              <a:gd name="connsiteY13" fmla="*/ 48877 h 155882"/>
              <a:gd name="connsiteX14" fmla="*/ 1089497 w 4445544"/>
              <a:gd name="connsiteY14" fmla="*/ 29422 h 155882"/>
              <a:gd name="connsiteX15" fmla="*/ 1108953 w 4445544"/>
              <a:gd name="connsiteY15" fmla="*/ 239 h 155882"/>
              <a:gd name="connsiteX16" fmla="*/ 1138136 w 4445544"/>
              <a:gd name="connsiteY16" fmla="*/ 19694 h 155882"/>
              <a:gd name="connsiteX17" fmla="*/ 1215957 w 4445544"/>
              <a:gd name="connsiteY17" fmla="*/ 97516 h 155882"/>
              <a:gd name="connsiteX18" fmla="*/ 1245140 w 4445544"/>
              <a:gd name="connsiteY18" fmla="*/ 87788 h 155882"/>
              <a:gd name="connsiteX19" fmla="*/ 1274323 w 4445544"/>
              <a:gd name="connsiteY19" fmla="*/ 68333 h 155882"/>
              <a:gd name="connsiteX20" fmla="*/ 1361872 w 4445544"/>
              <a:gd name="connsiteY20" fmla="*/ 87788 h 155882"/>
              <a:gd name="connsiteX21" fmla="*/ 1468876 w 4445544"/>
              <a:gd name="connsiteY21" fmla="*/ 107243 h 155882"/>
              <a:gd name="connsiteX22" fmla="*/ 1731523 w 4445544"/>
              <a:gd name="connsiteY22" fmla="*/ 97516 h 155882"/>
              <a:gd name="connsiteX23" fmla="*/ 1741251 w 4445544"/>
              <a:gd name="connsiteY23" fmla="*/ 68333 h 155882"/>
              <a:gd name="connsiteX24" fmla="*/ 1760706 w 4445544"/>
              <a:gd name="connsiteY24" fmla="*/ 48877 h 155882"/>
              <a:gd name="connsiteX25" fmla="*/ 1799617 w 4445544"/>
              <a:gd name="connsiteY25" fmla="*/ 58605 h 155882"/>
              <a:gd name="connsiteX26" fmla="*/ 1828800 w 4445544"/>
              <a:gd name="connsiteY26" fmla="*/ 78060 h 155882"/>
              <a:gd name="connsiteX27" fmla="*/ 1896893 w 4445544"/>
              <a:gd name="connsiteY27" fmla="*/ 68333 h 155882"/>
              <a:gd name="connsiteX28" fmla="*/ 1974714 w 4445544"/>
              <a:gd name="connsiteY28" fmla="*/ 19694 h 155882"/>
              <a:gd name="connsiteX29" fmla="*/ 2042808 w 4445544"/>
              <a:gd name="connsiteY29" fmla="*/ 29422 h 155882"/>
              <a:gd name="connsiteX30" fmla="*/ 2266544 w 4445544"/>
              <a:gd name="connsiteY30" fmla="*/ 19694 h 155882"/>
              <a:gd name="connsiteX31" fmla="*/ 2344365 w 4445544"/>
              <a:gd name="connsiteY31" fmla="*/ 29422 h 155882"/>
              <a:gd name="connsiteX32" fmla="*/ 2383276 w 4445544"/>
              <a:gd name="connsiteY32" fmla="*/ 68333 h 155882"/>
              <a:gd name="connsiteX33" fmla="*/ 2441642 w 4445544"/>
              <a:gd name="connsiteY33" fmla="*/ 87788 h 155882"/>
              <a:gd name="connsiteX34" fmla="*/ 2470825 w 4445544"/>
              <a:gd name="connsiteY34" fmla="*/ 97516 h 155882"/>
              <a:gd name="connsiteX35" fmla="*/ 2500008 w 4445544"/>
              <a:gd name="connsiteY35" fmla="*/ 107243 h 155882"/>
              <a:gd name="connsiteX36" fmla="*/ 2597285 w 4445544"/>
              <a:gd name="connsiteY36" fmla="*/ 97516 h 155882"/>
              <a:gd name="connsiteX37" fmla="*/ 2616740 w 4445544"/>
              <a:gd name="connsiteY37" fmla="*/ 78060 h 155882"/>
              <a:gd name="connsiteX38" fmla="*/ 2675106 w 4445544"/>
              <a:gd name="connsiteY38" fmla="*/ 58605 h 155882"/>
              <a:gd name="connsiteX39" fmla="*/ 2889114 w 4445544"/>
              <a:gd name="connsiteY39" fmla="*/ 68333 h 155882"/>
              <a:gd name="connsiteX40" fmla="*/ 2918297 w 4445544"/>
              <a:gd name="connsiteY40" fmla="*/ 78060 h 155882"/>
              <a:gd name="connsiteX41" fmla="*/ 2966936 w 4445544"/>
              <a:gd name="connsiteY41" fmla="*/ 97516 h 155882"/>
              <a:gd name="connsiteX42" fmla="*/ 3054485 w 4445544"/>
              <a:gd name="connsiteY42" fmla="*/ 87788 h 155882"/>
              <a:gd name="connsiteX43" fmla="*/ 3083668 w 4445544"/>
              <a:gd name="connsiteY43" fmla="*/ 78060 h 155882"/>
              <a:gd name="connsiteX44" fmla="*/ 3278221 w 4445544"/>
              <a:gd name="connsiteY44" fmla="*/ 87788 h 155882"/>
              <a:gd name="connsiteX45" fmla="*/ 3560323 w 4445544"/>
              <a:gd name="connsiteY45" fmla="*/ 155882 h 155882"/>
              <a:gd name="connsiteX46" fmla="*/ 3657600 w 4445544"/>
              <a:gd name="connsiteY46" fmla="*/ 146154 h 155882"/>
              <a:gd name="connsiteX47" fmla="*/ 3706238 w 4445544"/>
              <a:gd name="connsiteY47" fmla="*/ 68333 h 155882"/>
              <a:gd name="connsiteX48" fmla="*/ 3725693 w 4445544"/>
              <a:gd name="connsiteY48" fmla="*/ 39150 h 155882"/>
              <a:gd name="connsiteX49" fmla="*/ 3813242 w 4445544"/>
              <a:gd name="connsiteY49" fmla="*/ 239 h 155882"/>
              <a:gd name="connsiteX50" fmla="*/ 4212076 w 4445544"/>
              <a:gd name="connsiteY50" fmla="*/ 9967 h 155882"/>
              <a:gd name="connsiteX51" fmla="*/ 4250987 w 4445544"/>
              <a:gd name="connsiteY51" fmla="*/ 19694 h 155882"/>
              <a:gd name="connsiteX52" fmla="*/ 4280170 w 4445544"/>
              <a:gd name="connsiteY52" fmla="*/ 48877 h 155882"/>
              <a:gd name="connsiteX53" fmla="*/ 4445540 w 4445544"/>
              <a:gd name="connsiteY53" fmla="*/ 29422 h 15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445544" h="155882">
                <a:moveTo>
                  <a:pt x="0" y="87788"/>
                </a:moveTo>
                <a:cubicBezTo>
                  <a:pt x="16213" y="81303"/>
                  <a:pt x="31176" y="68333"/>
                  <a:pt x="48638" y="68333"/>
                </a:cubicBezTo>
                <a:cubicBezTo>
                  <a:pt x="112323" y="68333"/>
                  <a:pt x="98919" y="83923"/>
                  <a:pt x="126459" y="116971"/>
                </a:cubicBezTo>
                <a:cubicBezTo>
                  <a:pt x="135266" y="127539"/>
                  <a:pt x="145914" y="136426"/>
                  <a:pt x="155642" y="146154"/>
                </a:cubicBezTo>
                <a:cubicBezTo>
                  <a:pt x="168612" y="142911"/>
                  <a:pt x="183429" y="143842"/>
                  <a:pt x="194553" y="136426"/>
                </a:cubicBezTo>
                <a:cubicBezTo>
                  <a:pt x="241396" y="105197"/>
                  <a:pt x="183884" y="105252"/>
                  <a:pt x="243191" y="97516"/>
                </a:cubicBezTo>
                <a:cubicBezTo>
                  <a:pt x="307818" y="89086"/>
                  <a:pt x="372893" y="84545"/>
                  <a:pt x="437744" y="78060"/>
                </a:cubicBezTo>
                <a:cubicBezTo>
                  <a:pt x="447472" y="71575"/>
                  <a:pt x="457798" y="65908"/>
                  <a:pt x="466927" y="58605"/>
                </a:cubicBezTo>
                <a:cubicBezTo>
                  <a:pt x="474089" y="52876"/>
                  <a:pt x="478519" y="43869"/>
                  <a:pt x="486383" y="39150"/>
                </a:cubicBezTo>
                <a:cubicBezTo>
                  <a:pt x="495175" y="33875"/>
                  <a:pt x="505838" y="32665"/>
                  <a:pt x="515565" y="29422"/>
                </a:cubicBezTo>
                <a:cubicBezTo>
                  <a:pt x="522050" y="35907"/>
                  <a:pt x="527157" y="44158"/>
                  <a:pt x="535021" y="48877"/>
                </a:cubicBezTo>
                <a:cubicBezTo>
                  <a:pt x="564934" y="66825"/>
                  <a:pt x="578263" y="55793"/>
                  <a:pt x="612842" y="48877"/>
                </a:cubicBezTo>
                <a:cubicBezTo>
                  <a:pt x="622570" y="42392"/>
                  <a:pt x="630338" y="29738"/>
                  <a:pt x="642025" y="29422"/>
                </a:cubicBezTo>
                <a:cubicBezTo>
                  <a:pt x="929606" y="21650"/>
                  <a:pt x="873095" y="5929"/>
                  <a:pt x="1001948" y="48877"/>
                </a:cubicBezTo>
                <a:cubicBezTo>
                  <a:pt x="1031131" y="42392"/>
                  <a:pt x="1062282" y="41792"/>
                  <a:pt x="1089497" y="29422"/>
                </a:cubicBezTo>
                <a:cubicBezTo>
                  <a:pt x="1100140" y="24584"/>
                  <a:pt x="1097489" y="2532"/>
                  <a:pt x="1108953" y="239"/>
                </a:cubicBezTo>
                <a:cubicBezTo>
                  <a:pt x="1120417" y="-2054"/>
                  <a:pt x="1128783" y="12679"/>
                  <a:pt x="1138136" y="19694"/>
                </a:cubicBezTo>
                <a:cubicBezTo>
                  <a:pt x="1194179" y="61726"/>
                  <a:pt x="1178420" y="47466"/>
                  <a:pt x="1215957" y="97516"/>
                </a:cubicBezTo>
                <a:cubicBezTo>
                  <a:pt x="1225685" y="94273"/>
                  <a:pt x="1235969" y="92374"/>
                  <a:pt x="1245140" y="87788"/>
                </a:cubicBezTo>
                <a:cubicBezTo>
                  <a:pt x="1255597" y="82560"/>
                  <a:pt x="1262632" y="68333"/>
                  <a:pt x="1274323" y="68333"/>
                </a:cubicBezTo>
                <a:cubicBezTo>
                  <a:pt x="1304218" y="68333"/>
                  <a:pt x="1332489" y="82279"/>
                  <a:pt x="1361872" y="87788"/>
                </a:cubicBezTo>
                <a:cubicBezTo>
                  <a:pt x="1501303" y="113931"/>
                  <a:pt x="1373841" y="83486"/>
                  <a:pt x="1468876" y="107243"/>
                </a:cubicBezTo>
                <a:cubicBezTo>
                  <a:pt x="1556425" y="104001"/>
                  <a:pt x="1644794" y="109906"/>
                  <a:pt x="1731523" y="97516"/>
                </a:cubicBezTo>
                <a:cubicBezTo>
                  <a:pt x="1741674" y="96066"/>
                  <a:pt x="1735975" y="77126"/>
                  <a:pt x="1741251" y="68333"/>
                </a:cubicBezTo>
                <a:cubicBezTo>
                  <a:pt x="1745970" y="60469"/>
                  <a:pt x="1754221" y="55362"/>
                  <a:pt x="1760706" y="48877"/>
                </a:cubicBezTo>
                <a:cubicBezTo>
                  <a:pt x="1773676" y="52120"/>
                  <a:pt x="1787328" y="53339"/>
                  <a:pt x="1799617" y="58605"/>
                </a:cubicBezTo>
                <a:cubicBezTo>
                  <a:pt x="1810363" y="63210"/>
                  <a:pt x="1817167" y="76897"/>
                  <a:pt x="1828800" y="78060"/>
                </a:cubicBezTo>
                <a:cubicBezTo>
                  <a:pt x="1851614" y="80342"/>
                  <a:pt x="1874195" y="71575"/>
                  <a:pt x="1896893" y="68333"/>
                </a:cubicBezTo>
                <a:cubicBezTo>
                  <a:pt x="1912298" y="56009"/>
                  <a:pt x="1946201" y="19694"/>
                  <a:pt x="1974714" y="19694"/>
                </a:cubicBezTo>
                <a:cubicBezTo>
                  <a:pt x="1997642" y="19694"/>
                  <a:pt x="2020110" y="26179"/>
                  <a:pt x="2042808" y="29422"/>
                </a:cubicBezTo>
                <a:cubicBezTo>
                  <a:pt x="2117387" y="26179"/>
                  <a:pt x="2191895" y="19694"/>
                  <a:pt x="2266544" y="19694"/>
                </a:cubicBezTo>
                <a:cubicBezTo>
                  <a:pt x="2292686" y="19694"/>
                  <a:pt x="2320234" y="19367"/>
                  <a:pt x="2344365" y="29422"/>
                </a:cubicBezTo>
                <a:cubicBezTo>
                  <a:pt x="2361297" y="36477"/>
                  <a:pt x="2365874" y="62533"/>
                  <a:pt x="2383276" y="68333"/>
                </a:cubicBezTo>
                <a:lnTo>
                  <a:pt x="2441642" y="87788"/>
                </a:lnTo>
                <a:lnTo>
                  <a:pt x="2470825" y="97516"/>
                </a:lnTo>
                <a:lnTo>
                  <a:pt x="2500008" y="107243"/>
                </a:lnTo>
                <a:cubicBezTo>
                  <a:pt x="2532434" y="104001"/>
                  <a:pt x="2565671" y="105420"/>
                  <a:pt x="2597285" y="97516"/>
                </a:cubicBezTo>
                <a:cubicBezTo>
                  <a:pt x="2606183" y="95292"/>
                  <a:pt x="2608537" y="82162"/>
                  <a:pt x="2616740" y="78060"/>
                </a:cubicBezTo>
                <a:cubicBezTo>
                  <a:pt x="2635083" y="68889"/>
                  <a:pt x="2675106" y="58605"/>
                  <a:pt x="2675106" y="58605"/>
                </a:cubicBezTo>
                <a:cubicBezTo>
                  <a:pt x="2746442" y="61848"/>
                  <a:pt x="2817932" y="62639"/>
                  <a:pt x="2889114" y="68333"/>
                </a:cubicBezTo>
                <a:cubicBezTo>
                  <a:pt x="2899335" y="69151"/>
                  <a:pt x="2908696" y="74460"/>
                  <a:pt x="2918297" y="78060"/>
                </a:cubicBezTo>
                <a:cubicBezTo>
                  <a:pt x="2934647" y="84191"/>
                  <a:pt x="2950723" y="91031"/>
                  <a:pt x="2966936" y="97516"/>
                </a:cubicBezTo>
                <a:cubicBezTo>
                  <a:pt x="2996119" y="94273"/>
                  <a:pt x="3025522" y="92615"/>
                  <a:pt x="3054485" y="87788"/>
                </a:cubicBezTo>
                <a:cubicBezTo>
                  <a:pt x="3064599" y="86102"/>
                  <a:pt x="3073414" y="78060"/>
                  <a:pt x="3083668" y="78060"/>
                </a:cubicBezTo>
                <a:cubicBezTo>
                  <a:pt x="3148600" y="78060"/>
                  <a:pt x="3213370" y="84545"/>
                  <a:pt x="3278221" y="87788"/>
                </a:cubicBezTo>
                <a:cubicBezTo>
                  <a:pt x="3521042" y="151133"/>
                  <a:pt x="3425931" y="133483"/>
                  <a:pt x="3560323" y="155882"/>
                </a:cubicBezTo>
                <a:cubicBezTo>
                  <a:pt x="3592749" y="152639"/>
                  <a:pt x="3625847" y="153482"/>
                  <a:pt x="3657600" y="146154"/>
                </a:cubicBezTo>
                <a:cubicBezTo>
                  <a:pt x="3703563" y="135547"/>
                  <a:pt x="3683583" y="102315"/>
                  <a:pt x="3706238" y="68333"/>
                </a:cubicBezTo>
                <a:cubicBezTo>
                  <a:pt x="3712723" y="58605"/>
                  <a:pt x="3715830" y="45427"/>
                  <a:pt x="3725693" y="39150"/>
                </a:cubicBezTo>
                <a:cubicBezTo>
                  <a:pt x="3752636" y="22005"/>
                  <a:pt x="3784059" y="13209"/>
                  <a:pt x="3813242" y="239"/>
                </a:cubicBezTo>
                <a:cubicBezTo>
                  <a:pt x="3946187" y="3482"/>
                  <a:pt x="4079223" y="4063"/>
                  <a:pt x="4212076" y="9967"/>
                </a:cubicBezTo>
                <a:cubicBezTo>
                  <a:pt x="4225432" y="10561"/>
                  <a:pt x="4239379" y="13061"/>
                  <a:pt x="4250987" y="19694"/>
                </a:cubicBezTo>
                <a:cubicBezTo>
                  <a:pt x="4262931" y="26519"/>
                  <a:pt x="4270442" y="39149"/>
                  <a:pt x="4280170" y="48877"/>
                </a:cubicBezTo>
                <a:cubicBezTo>
                  <a:pt x="4448777" y="38960"/>
                  <a:pt x="4445540" y="94369"/>
                  <a:pt x="4445540" y="29422"/>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8415506" y="4222719"/>
            <a:ext cx="1672061" cy="369332"/>
          </a:xfrm>
          <a:prstGeom prst="rect">
            <a:avLst/>
          </a:prstGeom>
          <a:noFill/>
        </p:spPr>
        <p:txBody>
          <a:bodyPr wrap="none" rtlCol="0">
            <a:spAutoFit/>
          </a:bodyPr>
          <a:lstStyle/>
          <a:p>
            <a:r>
              <a:rPr lang="en-US" dirty="0"/>
              <a:t>VWF noise level</a:t>
            </a:r>
          </a:p>
        </p:txBody>
      </p:sp>
      <p:sp>
        <p:nvSpPr>
          <p:cNvPr id="13" name="Freeform 12"/>
          <p:cNvSpPr/>
          <p:nvPr/>
        </p:nvSpPr>
        <p:spPr>
          <a:xfrm>
            <a:off x="7393046" y="4343382"/>
            <a:ext cx="4298258" cy="1911608"/>
          </a:xfrm>
          <a:custGeom>
            <a:avLst/>
            <a:gdLst>
              <a:gd name="connsiteX0" fmla="*/ 0 w 4163438"/>
              <a:gd name="connsiteY0" fmla="*/ 1079770 h 1178331"/>
              <a:gd name="connsiteX1" fmla="*/ 340468 w 4163438"/>
              <a:gd name="connsiteY1" fmla="*/ 1070042 h 1178331"/>
              <a:gd name="connsiteX2" fmla="*/ 379379 w 4163438"/>
              <a:gd name="connsiteY2" fmla="*/ 1050587 h 1178331"/>
              <a:gd name="connsiteX3" fmla="*/ 437745 w 4163438"/>
              <a:gd name="connsiteY3" fmla="*/ 1031132 h 1178331"/>
              <a:gd name="connsiteX4" fmla="*/ 486383 w 4163438"/>
              <a:gd name="connsiteY4" fmla="*/ 982493 h 1178331"/>
              <a:gd name="connsiteX5" fmla="*/ 525293 w 4163438"/>
              <a:gd name="connsiteY5" fmla="*/ 943583 h 1178331"/>
              <a:gd name="connsiteX6" fmla="*/ 554476 w 4163438"/>
              <a:gd name="connsiteY6" fmla="*/ 904672 h 1178331"/>
              <a:gd name="connsiteX7" fmla="*/ 564204 w 4163438"/>
              <a:gd name="connsiteY7" fmla="*/ 875489 h 1178331"/>
              <a:gd name="connsiteX8" fmla="*/ 593387 w 4163438"/>
              <a:gd name="connsiteY8" fmla="*/ 826851 h 1178331"/>
              <a:gd name="connsiteX9" fmla="*/ 603115 w 4163438"/>
              <a:gd name="connsiteY9" fmla="*/ 778212 h 1178331"/>
              <a:gd name="connsiteX10" fmla="*/ 622570 w 4163438"/>
              <a:gd name="connsiteY10" fmla="*/ 719846 h 1178331"/>
              <a:gd name="connsiteX11" fmla="*/ 642025 w 4163438"/>
              <a:gd name="connsiteY11" fmla="*/ 622570 h 1178331"/>
              <a:gd name="connsiteX12" fmla="*/ 651753 w 4163438"/>
              <a:gd name="connsiteY12" fmla="*/ 583659 h 1178331"/>
              <a:gd name="connsiteX13" fmla="*/ 671208 w 4163438"/>
              <a:gd name="connsiteY13" fmla="*/ 554476 h 1178331"/>
              <a:gd name="connsiteX14" fmla="*/ 680936 w 4163438"/>
              <a:gd name="connsiteY14" fmla="*/ 515566 h 1178331"/>
              <a:gd name="connsiteX15" fmla="*/ 690664 w 4163438"/>
              <a:gd name="connsiteY15" fmla="*/ 486383 h 1178331"/>
              <a:gd name="connsiteX16" fmla="*/ 710119 w 4163438"/>
              <a:gd name="connsiteY16" fmla="*/ 398834 h 1178331"/>
              <a:gd name="connsiteX17" fmla="*/ 729574 w 4163438"/>
              <a:gd name="connsiteY17" fmla="*/ 369651 h 1178331"/>
              <a:gd name="connsiteX18" fmla="*/ 749030 w 4163438"/>
              <a:gd name="connsiteY18" fmla="*/ 311285 h 1178331"/>
              <a:gd name="connsiteX19" fmla="*/ 758757 w 4163438"/>
              <a:gd name="connsiteY19" fmla="*/ 272374 h 1178331"/>
              <a:gd name="connsiteX20" fmla="*/ 778213 w 4163438"/>
              <a:gd name="connsiteY20" fmla="*/ 243191 h 1178331"/>
              <a:gd name="connsiteX21" fmla="*/ 826851 w 4163438"/>
              <a:gd name="connsiteY21" fmla="*/ 155642 h 1178331"/>
              <a:gd name="connsiteX22" fmla="*/ 856034 w 4163438"/>
              <a:gd name="connsiteY22" fmla="*/ 126459 h 1178331"/>
              <a:gd name="connsiteX23" fmla="*/ 885217 w 4163438"/>
              <a:gd name="connsiteY23" fmla="*/ 97276 h 1178331"/>
              <a:gd name="connsiteX24" fmla="*/ 894945 w 4163438"/>
              <a:gd name="connsiteY24" fmla="*/ 48638 h 1178331"/>
              <a:gd name="connsiteX25" fmla="*/ 953310 w 4163438"/>
              <a:gd name="connsiteY25" fmla="*/ 0 h 1178331"/>
              <a:gd name="connsiteX26" fmla="*/ 972766 w 4163438"/>
              <a:gd name="connsiteY26" fmla="*/ 19455 h 1178331"/>
              <a:gd name="connsiteX27" fmla="*/ 982493 w 4163438"/>
              <a:gd name="connsiteY27" fmla="*/ 58366 h 1178331"/>
              <a:gd name="connsiteX28" fmla="*/ 992221 w 4163438"/>
              <a:gd name="connsiteY28" fmla="*/ 87549 h 1178331"/>
              <a:gd name="connsiteX29" fmla="*/ 1011676 w 4163438"/>
              <a:gd name="connsiteY29" fmla="*/ 116732 h 1178331"/>
              <a:gd name="connsiteX30" fmla="*/ 1040859 w 4163438"/>
              <a:gd name="connsiteY30" fmla="*/ 223736 h 1178331"/>
              <a:gd name="connsiteX31" fmla="*/ 1070042 w 4163438"/>
              <a:gd name="connsiteY31" fmla="*/ 272374 h 1178331"/>
              <a:gd name="connsiteX32" fmla="*/ 1079770 w 4163438"/>
              <a:gd name="connsiteY32" fmla="*/ 311285 h 1178331"/>
              <a:gd name="connsiteX33" fmla="*/ 1118681 w 4163438"/>
              <a:gd name="connsiteY33" fmla="*/ 359923 h 1178331"/>
              <a:gd name="connsiteX34" fmla="*/ 1147864 w 4163438"/>
              <a:gd name="connsiteY34" fmla="*/ 369651 h 1178331"/>
              <a:gd name="connsiteX35" fmla="*/ 1177047 w 4163438"/>
              <a:gd name="connsiteY35" fmla="*/ 437744 h 1178331"/>
              <a:gd name="connsiteX36" fmla="*/ 1196502 w 4163438"/>
              <a:gd name="connsiteY36" fmla="*/ 496110 h 1178331"/>
              <a:gd name="connsiteX37" fmla="*/ 1215957 w 4163438"/>
              <a:gd name="connsiteY37" fmla="*/ 525293 h 1178331"/>
              <a:gd name="connsiteX38" fmla="*/ 1235413 w 4163438"/>
              <a:gd name="connsiteY38" fmla="*/ 593387 h 1178331"/>
              <a:gd name="connsiteX39" fmla="*/ 1254868 w 4163438"/>
              <a:gd name="connsiteY39" fmla="*/ 622570 h 1178331"/>
              <a:gd name="connsiteX40" fmla="*/ 1284051 w 4163438"/>
              <a:gd name="connsiteY40" fmla="*/ 642025 h 1178331"/>
              <a:gd name="connsiteX41" fmla="*/ 1293779 w 4163438"/>
              <a:gd name="connsiteY41" fmla="*/ 671208 h 1178331"/>
              <a:gd name="connsiteX42" fmla="*/ 1381328 w 4163438"/>
              <a:gd name="connsiteY42" fmla="*/ 778212 h 1178331"/>
              <a:gd name="connsiteX43" fmla="*/ 1400783 w 4163438"/>
              <a:gd name="connsiteY43" fmla="*/ 797668 h 1178331"/>
              <a:gd name="connsiteX44" fmla="*/ 1429966 w 4163438"/>
              <a:gd name="connsiteY44" fmla="*/ 817123 h 1178331"/>
              <a:gd name="connsiteX45" fmla="*/ 1468876 w 4163438"/>
              <a:gd name="connsiteY45" fmla="*/ 856034 h 1178331"/>
              <a:gd name="connsiteX46" fmla="*/ 1517515 w 4163438"/>
              <a:gd name="connsiteY46" fmla="*/ 894944 h 1178331"/>
              <a:gd name="connsiteX47" fmla="*/ 1536970 w 4163438"/>
              <a:gd name="connsiteY47" fmla="*/ 914400 h 1178331"/>
              <a:gd name="connsiteX48" fmla="*/ 1741251 w 4163438"/>
              <a:gd name="connsiteY48" fmla="*/ 943583 h 1178331"/>
              <a:gd name="connsiteX49" fmla="*/ 1770434 w 4163438"/>
              <a:gd name="connsiteY49" fmla="*/ 953310 h 1178331"/>
              <a:gd name="connsiteX50" fmla="*/ 1828800 w 4163438"/>
              <a:gd name="connsiteY50" fmla="*/ 963038 h 1178331"/>
              <a:gd name="connsiteX51" fmla="*/ 1887166 w 4163438"/>
              <a:gd name="connsiteY51" fmla="*/ 992221 h 1178331"/>
              <a:gd name="connsiteX52" fmla="*/ 2003898 w 4163438"/>
              <a:gd name="connsiteY52" fmla="*/ 1001949 h 1178331"/>
              <a:gd name="connsiteX53" fmla="*/ 2062264 w 4163438"/>
              <a:gd name="connsiteY53" fmla="*/ 1011676 h 1178331"/>
              <a:gd name="connsiteX54" fmla="*/ 2276272 w 4163438"/>
              <a:gd name="connsiteY54" fmla="*/ 1021404 h 1178331"/>
              <a:gd name="connsiteX55" fmla="*/ 2451370 w 4163438"/>
              <a:gd name="connsiteY55" fmla="*/ 1040859 h 1178331"/>
              <a:gd name="connsiteX56" fmla="*/ 3142034 w 4163438"/>
              <a:gd name="connsiteY56" fmla="*/ 1060315 h 1178331"/>
              <a:gd name="connsiteX57" fmla="*/ 3200400 w 4163438"/>
              <a:gd name="connsiteY57" fmla="*/ 1070042 h 1178331"/>
              <a:gd name="connsiteX58" fmla="*/ 3307404 w 4163438"/>
              <a:gd name="connsiteY58" fmla="*/ 1099225 h 1178331"/>
              <a:gd name="connsiteX59" fmla="*/ 3638145 w 4163438"/>
              <a:gd name="connsiteY59" fmla="*/ 1128408 h 1178331"/>
              <a:gd name="connsiteX60" fmla="*/ 3793787 w 4163438"/>
              <a:gd name="connsiteY60" fmla="*/ 1147864 h 1178331"/>
              <a:gd name="connsiteX61" fmla="*/ 3891064 w 4163438"/>
              <a:gd name="connsiteY61" fmla="*/ 1167319 h 1178331"/>
              <a:gd name="connsiteX62" fmla="*/ 3920247 w 4163438"/>
              <a:gd name="connsiteY62" fmla="*/ 1177046 h 1178331"/>
              <a:gd name="connsiteX63" fmla="*/ 4163438 w 4163438"/>
              <a:gd name="connsiteY63" fmla="*/ 1177046 h 117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163438" h="1178331">
                <a:moveTo>
                  <a:pt x="0" y="1079770"/>
                </a:moveTo>
                <a:cubicBezTo>
                  <a:pt x="113489" y="1076527"/>
                  <a:pt x="227267" y="1078750"/>
                  <a:pt x="340468" y="1070042"/>
                </a:cubicBezTo>
                <a:cubicBezTo>
                  <a:pt x="354926" y="1068930"/>
                  <a:pt x="365915" y="1055973"/>
                  <a:pt x="379379" y="1050587"/>
                </a:cubicBezTo>
                <a:cubicBezTo>
                  <a:pt x="398420" y="1042971"/>
                  <a:pt x="437745" y="1031132"/>
                  <a:pt x="437745" y="1031132"/>
                </a:cubicBezTo>
                <a:lnTo>
                  <a:pt x="486383" y="982493"/>
                </a:lnTo>
                <a:cubicBezTo>
                  <a:pt x="499353" y="969523"/>
                  <a:pt x="514288" y="958257"/>
                  <a:pt x="525293" y="943583"/>
                </a:cubicBezTo>
                <a:lnTo>
                  <a:pt x="554476" y="904672"/>
                </a:lnTo>
                <a:cubicBezTo>
                  <a:pt x="557719" y="894944"/>
                  <a:pt x="559618" y="884660"/>
                  <a:pt x="564204" y="875489"/>
                </a:cubicBezTo>
                <a:cubicBezTo>
                  <a:pt x="572660" y="858578"/>
                  <a:pt x="586365" y="844406"/>
                  <a:pt x="593387" y="826851"/>
                </a:cubicBezTo>
                <a:cubicBezTo>
                  <a:pt x="599528" y="811499"/>
                  <a:pt x="598765" y="794164"/>
                  <a:pt x="603115" y="778212"/>
                </a:cubicBezTo>
                <a:cubicBezTo>
                  <a:pt x="608511" y="758427"/>
                  <a:pt x="622570" y="719846"/>
                  <a:pt x="622570" y="719846"/>
                </a:cubicBezTo>
                <a:cubicBezTo>
                  <a:pt x="639170" y="603648"/>
                  <a:pt x="622623" y="690479"/>
                  <a:pt x="642025" y="622570"/>
                </a:cubicBezTo>
                <a:cubicBezTo>
                  <a:pt x="645698" y="609715"/>
                  <a:pt x="646487" y="595948"/>
                  <a:pt x="651753" y="583659"/>
                </a:cubicBezTo>
                <a:cubicBezTo>
                  <a:pt x="656358" y="572913"/>
                  <a:pt x="664723" y="564204"/>
                  <a:pt x="671208" y="554476"/>
                </a:cubicBezTo>
                <a:cubicBezTo>
                  <a:pt x="674451" y="541506"/>
                  <a:pt x="677263" y="528421"/>
                  <a:pt x="680936" y="515566"/>
                </a:cubicBezTo>
                <a:cubicBezTo>
                  <a:pt x="683753" y="505707"/>
                  <a:pt x="688440" y="496393"/>
                  <a:pt x="690664" y="486383"/>
                </a:cubicBezTo>
                <a:cubicBezTo>
                  <a:pt x="696643" y="459476"/>
                  <a:pt x="696978" y="425115"/>
                  <a:pt x="710119" y="398834"/>
                </a:cubicBezTo>
                <a:cubicBezTo>
                  <a:pt x="715347" y="388377"/>
                  <a:pt x="724826" y="380334"/>
                  <a:pt x="729574" y="369651"/>
                </a:cubicBezTo>
                <a:cubicBezTo>
                  <a:pt x="737903" y="350911"/>
                  <a:pt x="744056" y="331181"/>
                  <a:pt x="749030" y="311285"/>
                </a:cubicBezTo>
                <a:cubicBezTo>
                  <a:pt x="752272" y="298315"/>
                  <a:pt x="753491" y="284662"/>
                  <a:pt x="758757" y="272374"/>
                </a:cubicBezTo>
                <a:cubicBezTo>
                  <a:pt x="763362" y="261628"/>
                  <a:pt x="771728" y="252919"/>
                  <a:pt x="778213" y="243191"/>
                </a:cubicBezTo>
                <a:cubicBezTo>
                  <a:pt x="791537" y="176566"/>
                  <a:pt x="776249" y="206244"/>
                  <a:pt x="826851" y="155642"/>
                </a:cubicBezTo>
                <a:lnTo>
                  <a:pt x="856034" y="126459"/>
                </a:lnTo>
                <a:lnTo>
                  <a:pt x="885217" y="97276"/>
                </a:lnTo>
                <a:cubicBezTo>
                  <a:pt x="888460" y="81063"/>
                  <a:pt x="887551" y="63426"/>
                  <a:pt x="894945" y="48638"/>
                </a:cubicBezTo>
                <a:cubicBezTo>
                  <a:pt x="904307" y="29914"/>
                  <a:pt x="936550" y="11173"/>
                  <a:pt x="953310" y="0"/>
                </a:cubicBezTo>
                <a:cubicBezTo>
                  <a:pt x="959795" y="6485"/>
                  <a:pt x="968664" y="11252"/>
                  <a:pt x="972766" y="19455"/>
                </a:cubicBezTo>
                <a:cubicBezTo>
                  <a:pt x="978745" y="31413"/>
                  <a:pt x="978820" y="45511"/>
                  <a:pt x="982493" y="58366"/>
                </a:cubicBezTo>
                <a:cubicBezTo>
                  <a:pt x="985310" y="68225"/>
                  <a:pt x="987635" y="78378"/>
                  <a:pt x="992221" y="87549"/>
                </a:cubicBezTo>
                <a:cubicBezTo>
                  <a:pt x="997449" y="98006"/>
                  <a:pt x="1006448" y="106275"/>
                  <a:pt x="1011676" y="116732"/>
                </a:cubicBezTo>
                <a:cubicBezTo>
                  <a:pt x="1025503" y="144386"/>
                  <a:pt x="1030278" y="206100"/>
                  <a:pt x="1040859" y="223736"/>
                </a:cubicBezTo>
                <a:lnTo>
                  <a:pt x="1070042" y="272374"/>
                </a:lnTo>
                <a:cubicBezTo>
                  <a:pt x="1073285" y="285344"/>
                  <a:pt x="1074504" y="298996"/>
                  <a:pt x="1079770" y="311285"/>
                </a:cubicBezTo>
                <a:cubicBezTo>
                  <a:pt x="1084359" y="321993"/>
                  <a:pt x="1106611" y="352681"/>
                  <a:pt x="1118681" y="359923"/>
                </a:cubicBezTo>
                <a:cubicBezTo>
                  <a:pt x="1127474" y="365199"/>
                  <a:pt x="1138136" y="366408"/>
                  <a:pt x="1147864" y="369651"/>
                </a:cubicBezTo>
                <a:cubicBezTo>
                  <a:pt x="1179170" y="463577"/>
                  <a:pt x="1128972" y="317558"/>
                  <a:pt x="1177047" y="437744"/>
                </a:cubicBezTo>
                <a:cubicBezTo>
                  <a:pt x="1184663" y="456785"/>
                  <a:pt x="1185127" y="479046"/>
                  <a:pt x="1196502" y="496110"/>
                </a:cubicBezTo>
                <a:cubicBezTo>
                  <a:pt x="1202987" y="505838"/>
                  <a:pt x="1210729" y="514836"/>
                  <a:pt x="1215957" y="525293"/>
                </a:cubicBezTo>
                <a:cubicBezTo>
                  <a:pt x="1234888" y="563155"/>
                  <a:pt x="1216711" y="549749"/>
                  <a:pt x="1235413" y="593387"/>
                </a:cubicBezTo>
                <a:cubicBezTo>
                  <a:pt x="1240018" y="604133"/>
                  <a:pt x="1246601" y="614303"/>
                  <a:pt x="1254868" y="622570"/>
                </a:cubicBezTo>
                <a:cubicBezTo>
                  <a:pt x="1263135" y="630837"/>
                  <a:pt x="1274323" y="635540"/>
                  <a:pt x="1284051" y="642025"/>
                </a:cubicBezTo>
                <a:cubicBezTo>
                  <a:pt x="1287294" y="651753"/>
                  <a:pt x="1288799" y="662244"/>
                  <a:pt x="1293779" y="671208"/>
                </a:cubicBezTo>
                <a:cubicBezTo>
                  <a:pt x="1326050" y="729295"/>
                  <a:pt x="1335137" y="732021"/>
                  <a:pt x="1381328" y="778212"/>
                </a:cubicBezTo>
                <a:cubicBezTo>
                  <a:pt x="1387813" y="784697"/>
                  <a:pt x="1393152" y="792581"/>
                  <a:pt x="1400783" y="797668"/>
                </a:cubicBezTo>
                <a:lnTo>
                  <a:pt x="1429966" y="817123"/>
                </a:lnTo>
                <a:cubicBezTo>
                  <a:pt x="1451188" y="880793"/>
                  <a:pt x="1421713" y="818304"/>
                  <a:pt x="1468876" y="856034"/>
                </a:cubicBezTo>
                <a:cubicBezTo>
                  <a:pt x="1531732" y="906318"/>
                  <a:pt x="1444166" y="870496"/>
                  <a:pt x="1517515" y="894944"/>
                </a:cubicBezTo>
                <a:cubicBezTo>
                  <a:pt x="1524000" y="901429"/>
                  <a:pt x="1528767" y="910298"/>
                  <a:pt x="1536970" y="914400"/>
                </a:cubicBezTo>
                <a:cubicBezTo>
                  <a:pt x="1601343" y="946587"/>
                  <a:pt x="1670517" y="938867"/>
                  <a:pt x="1741251" y="943583"/>
                </a:cubicBezTo>
                <a:cubicBezTo>
                  <a:pt x="1750979" y="946825"/>
                  <a:pt x="1760424" y="951086"/>
                  <a:pt x="1770434" y="953310"/>
                </a:cubicBezTo>
                <a:cubicBezTo>
                  <a:pt x="1789688" y="957589"/>
                  <a:pt x="1810088" y="956801"/>
                  <a:pt x="1828800" y="963038"/>
                </a:cubicBezTo>
                <a:cubicBezTo>
                  <a:pt x="1883450" y="981255"/>
                  <a:pt x="1832038" y="984870"/>
                  <a:pt x="1887166" y="992221"/>
                </a:cubicBezTo>
                <a:cubicBezTo>
                  <a:pt x="1925869" y="997382"/>
                  <a:pt x="1965091" y="997637"/>
                  <a:pt x="2003898" y="1001949"/>
                </a:cubicBezTo>
                <a:cubicBezTo>
                  <a:pt x="2023501" y="1004127"/>
                  <a:pt x="2042590" y="1010271"/>
                  <a:pt x="2062264" y="1011676"/>
                </a:cubicBezTo>
                <a:cubicBezTo>
                  <a:pt x="2133492" y="1016764"/>
                  <a:pt x="2204993" y="1017084"/>
                  <a:pt x="2276272" y="1021404"/>
                </a:cubicBezTo>
                <a:cubicBezTo>
                  <a:pt x="2358266" y="1026374"/>
                  <a:pt x="2378450" y="1030443"/>
                  <a:pt x="2451370" y="1040859"/>
                </a:cubicBezTo>
                <a:cubicBezTo>
                  <a:pt x="2691010" y="1120742"/>
                  <a:pt x="2443283" y="1041430"/>
                  <a:pt x="3142034" y="1060315"/>
                </a:cubicBezTo>
                <a:cubicBezTo>
                  <a:pt x="3161750" y="1060848"/>
                  <a:pt x="3181181" y="1065607"/>
                  <a:pt x="3200400" y="1070042"/>
                </a:cubicBezTo>
                <a:cubicBezTo>
                  <a:pt x="3248635" y="1081173"/>
                  <a:pt x="3264119" y="1090568"/>
                  <a:pt x="3307404" y="1099225"/>
                </a:cubicBezTo>
                <a:cubicBezTo>
                  <a:pt x="3421600" y="1122064"/>
                  <a:pt x="3502793" y="1116103"/>
                  <a:pt x="3638145" y="1128408"/>
                </a:cubicBezTo>
                <a:cubicBezTo>
                  <a:pt x="3690215" y="1133142"/>
                  <a:pt x="3793787" y="1147864"/>
                  <a:pt x="3793787" y="1147864"/>
                </a:cubicBezTo>
                <a:cubicBezTo>
                  <a:pt x="3859718" y="1169840"/>
                  <a:pt x="3779286" y="1144964"/>
                  <a:pt x="3891064" y="1167319"/>
                </a:cubicBezTo>
                <a:cubicBezTo>
                  <a:pt x="3901119" y="1169330"/>
                  <a:pt x="3910000" y="1176680"/>
                  <a:pt x="3920247" y="1177046"/>
                </a:cubicBezTo>
                <a:cubicBezTo>
                  <a:pt x="4001259" y="1179939"/>
                  <a:pt x="4082374" y="1177046"/>
                  <a:pt x="4163438" y="1177046"/>
                </a:cubicBezTo>
              </a:path>
            </a:pathLst>
          </a:custGeom>
          <a:solidFill>
            <a:srgbClr val="92D050">
              <a:alpha val="43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8090380" y="5617764"/>
            <a:ext cx="614014" cy="369332"/>
          </a:xfrm>
          <a:prstGeom prst="rect">
            <a:avLst/>
          </a:prstGeom>
          <a:noFill/>
        </p:spPr>
        <p:txBody>
          <a:bodyPr wrap="none" rtlCol="0">
            <a:spAutoFit/>
          </a:bodyPr>
          <a:lstStyle/>
          <a:p>
            <a:r>
              <a:rPr lang="en-US" dirty="0"/>
              <a:t>DX 4</a:t>
            </a:r>
          </a:p>
        </p:txBody>
      </p:sp>
      <p:sp>
        <p:nvSpPr>
          <p:cNvPr id="33" name="Rectangle 2"/>
          <p:cNvSpPr>
            <a:spLocks noGrp="1" noChangeArrowheads="1"/>
          </p:cNvSpPr>
          <p:nvPr>
            <p:ph type="title"/>
          </p:nvPr>
        </p:nvSpPr>
        <p:spPr>
          <a:xfrm>
            <a:off x="527301" y="285865"/>
            <a:ext cx="10972800" cy="779459"/>
          </a:xfrm>
          <a:solidFill>
            <a:srgbClr val="FFFF00"/>
          </a:solidFill>
          <a:ln w="38100">
            <a:solidFill>
              <a:srgbClr val="FF0000"/>
            </a:solidFill>
            <a:miter lim="800000"/>
            <a:headEnd/>
            <a:tailEnd/>
          </a:ln>
        </p:spPr>
        <p:txBody>
          <a:bodyPr>
            <a:normAutofit/>
          </a:bodyPr>
          <a:lstStyle/>
          <a:p>
            <a:pPr algn="ctr" eaLnBrk="1" hangingPunct="1"/>
            <a:r>
              <a:rPr lang="en-US" altLang="en-US" sz="2800" b="1" dirty="0">
                <a:latin typeface="Arial" panose="020B0604020202020204" pitchFamily="34" charset="0"/>
                <a:cs typeface="Arial" panose="020B0604020202020204" pitchFamily="34" charset="0"/>
              </a:rPr>
              <a:t>Horizontal Waller Flag  HWF </a:t>
            </a:r>
          </a:p>
        </p:txBody>
      </p:sp>
      <p:sp>
        <p:nvSpPr>
          <p:cNvPr id="35" name="Line 4"/>
          <p:cNvSpPr>
            <a:spLocks noChangeShapeType="1"/>
          </p:cNvSpPr>
          <p:nvPr/>
        </p:nvSpPr>
        <p:spPr bwMode="auto">
          <a:xfrm>
            <a:off x="1523089" y="2313211"/>
            <a:ext cx="1836402" cy="1254558"/>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36" name="Line 5"/>
          <p:cNvSpPr>
            <a:spLocks noChangeShapeType="1"/>
          </p:cNvSpPr>
          <p:nvPr/>
        </p:nvSpPr>
        <p:spPr bwMode="auto">
          <a:xfrm>
            <a:off x="1599289" y="1932210"/>
            <a:ext cx="1982111" cy="862153"/>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37" name="Text Box 7"/>
          <p:cNvSpPr txBox="1">
            <a:spLocks noChangeArrowheads="1"/>
          </p:cNvSpPr>
          <p:nvPr/>
        </p:nvSpPr>
        <p:spPr bwMode="auto">
          <a:xfrm>
            <a:off x="4553764" y="2773937"/>
            <a:ext cx="9140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b="1" dirty="0"/>
              <a:t>- 30 db</a:t>
            </a:r>
          </a:p>
        </p:txBody>
      </p:sp>
      <p:sp>
        <p:nvSpPr>
          <p:cNvPr id="9" name="Freeform 8"/>
          <p:cNvSpPr/>
          <p:nvPr/>
        </p:nvSpPr>
        <p:spPr>
          <a:xfrm>
            <a:off x="7442804" y="6108801"/>
            <a:ext cx="4640093" cy="116732"/>
          </a:xfrm>
          <a:custGeom>
            <a:avLst/>
            <a:gdLst>
              <a:gd name="connsiteX0" fmla="*/ 0 w 4640093"/>
              <a:gd name="connsiteY0" fmla="*/ 107004 h 116732"/>
              <a:gd name="connsiteX1" fmla="*/ 155642 w 4640093"/>
              <a:gd name="connsiteY1" fmla="*/ 97277 h 116732"/>
              <a:gd name="connsiteX2" fmla="*/ 340468 w 4640093"/>
              <a:gd name="connsiteY2" fmla="*/ 77822 h 116732"/>
              <a:gd name="connsiteX3" fmla="*/ 369651 w 4640093"/>
              <a:gd name="connsiteY3" fmla="*/ 68094 h 116732"/>
              <a:gd name="connsiteX4" fmla="*/ 593387 w 4640093"/>
              <a:gd name="connsiteY4" fmla="*/ 77822 h 116732"/>
              <a:gd name="connsiteX5" fmla="*/ 642025 w 4640093"/>
              <a:gd name="connsiteY5" fmla="*/ 87549 h 116732"/>
              <a:gd name="connsiteX6" fmla="*/ 1303506 w 4640093"/>
              <a:gd name="connsiteY6" fmla="*/ 68094 h 116732"/>
              <a:gd name="connsiteX7" fmla="*/ 1391055 w 4640093"/>
              <a:gd name="connsiteY7" fmla="*/ 19456 h 116732"/>
              <a:gd name="connsiteX8" fmla="*/ 1429966 w 4640093"/>
              <a:gd name="connsiteY8" fmla="*/ 0 h 116732"/>
              <a:gd name="connsiteX9" fmla="*/ 1702340 w 4640093"/>
              <a:gd name="connsiteY9" fmla="*/ 9728 h 116732"/>
              <a:gd name="connsiteX10" fmla="*/ 1780162 w 4640093"/>
              <a:gd name="connsiteY10" fmla="*/ 29183 h 116732"/>
              <a:gd name="connsiteX11" fmla="*/ 1887166 w 4640093"/>
              <a:gd name="connsiteY11" fmla="*/ 38911 h 116732"/>
              <a:gd name="connsiteX12" fmla="*/ 1935804 w 4640093"/>
              <a:gd name="connsiteY12" fmla="*/ 58366 h 116732"/>
              <a:gd name="connsiteX13" fmla="*/ 2071991 w 4640093"/>
              <a:gd name="connsiteY13" fmla="*/ 77822 h 116732"/>
              <a:gd name="connsiteX14" fmla="*/ 2266545 w 4640093"/>
              <a:gd name="connsiteY14" fmla="*/ 107004 h 116732"/>
              <a:gd name="connsiteX15" fmla="*/ 4114800 w 4640093"/>
              <a:gd name="connsiteY15" fmla="*/ 116732 h 116732"/>
              <a:gd name="connsiteX16" fmla="*/ 4562272 w 4640093"/>
              <a:gd name="connsiteY16" fmla="*/ 97277 h 116732"/>
              <a:gd name="connsiteX17" fmla="*/ 4591455 w 4640093"/>
              <a:gd name="connsiteY17" fmla="*/ 77822 h 116732"/>
              <a:gd name="connsiteX18" fmla="*/ 4640093 w 4640093"/>
              <a:gd name="connsiteY18" fmla="*/ 68094 h 11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40093" h="116732">
                <a:moveTo>
                  <a:pt x="0" y="107004"/>
                </a:moveTo>
                <a:lnTo>
                  <a:pt x="155642" y="97277"/>
                </a:lnTo>
                <a:cubicBezTo>
                  <a:pt x="234323" y="92032"/>
                  <a:pt x="274085" y="94418"/>
                  <a:pt x="340468" y="77822"/>
                </a:cubicBezTo>
                <a:cubicBezTo>
                  <a:pt x="350416" y="75335"/>
                  <a:pt x="359923" y="71337"/>
                  <a:pt x="369651" y="68094"/>
                </a:cubicBezTo>
                <a:cubicBezTo>
                  <a:pt x="444230" y="71337"/>
                  <a:pt x="518928" y="72504"/>
                  <a:pt x="593387" y="77822"/>
                </a:cubicBezTo>
                <a:cubicBezTo>
                  <a:pt x="609879" y="79000"/>
                  <a:pt x="625493" y="87775"/>
                  <a:pt x="642025" y="87549"/>
                </a:cubicBezTo>
                <a:cubicBezTo>
                  <a:pt x="862593" y="84527"/>
                  <a:pt x="1083012" y="74579"/>
                  <a:pt x="1303506" y="68094"/>
                </a:cubicBezTo>
                <a:cubicBezTo>
                  <a:pt x="1384204" y="41194"/>
                  <a:pt x="1257270" y="86350"/>
                  <a:pt x="1391055" y="19456"/>
                </a:cubicBezTo>
                <a:lnTo>
                  <a:pt x="1429966" y="0"/>
                </a:lnTo>
                <a:cubicBezTo>
                  <a:pt x="1520757" y="3243"/>
                  <a:pt x="1611805" y="2183"/>
                  <a:pt x="1702340" y="9728"/>
                </a:cubicBezTo>
                <a:cubicBezTo>
                  <a:pt x="1728987" y="11949"/>
                  <a:pt x="1753533" y="26762"/>
                  <a:pt x="1780162" y="29183"/>
                </a:cubicBezTo>
                <a:lnTo>
                  <a:pt x="1887166" y="38911"/>
                </a:lnTo>
                <a:cubicBezTo>
                  <a:pt x="1903379" y="45396"/>
                  <a:pt x="1919079" y="53348"/>
                  <a:pt x="1935804" y="58366"/>
                </a:cubicBezTo>
                <a:cubicBezTo>
                  <a:pt x="1975791" y="70362"/>
                  <a:pt x="2034506" y="72467"/>
                  <a:pt x="2071991" y="77822"/>
                </a:cubicBezTo>
                <a:cubicBezTo>
                  <a:pt x="2087328" y="80013"/>
                  <a:pt x="2233866" y="106674"/>
                  <a:pt x="2266545" y="107004"/>
                </a:cubicBezTo>
                <a:lnTo>
                  <a:pt x="4114800" y="116732"/>
                </a:lnTo>
                <a:cubicBezTo>
                  <a:pt x="4263957" y="110247"/>
                  <a:pt x="4413469" y="109424"/>
                  <a:pt x="4562272" y="97277"/>
                </a:cubicBezTo>
                <a:cubicBezTo>
                  <a:pt x="4573924" y="96326"/>
                  <a:pt x="4580998" y="83050"/>
                  <a:pt x="4591455" y="77822"/>
                </a:cubicBezTo>
                <a:cubicBezTo>
                  <a:pt x="4615013" y="66043"/>
                  <a:pt x="4617833" y="68094"/>
                  <a:pt x="4640093" y="68094"/>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7702674" y="5300053"/>
            <a:ext cx="4134255" cy="896022"/>
          </a:xfrm>
          <a:custGeom>
            <a:avLst/>
            <a:gdLst>
              <a:gd name="connsiteX0" fmla="*/ 0 w 4134255"/>
              <a:gd name="connsiteY0" fmla="*/ 671208 h 896022"/>
              <a:gd name="connsiteX1" fmla="*/ 48638 w 4134255"/>
              <a:gd name="connsiteY1" fmla="*/ 661480 h 896022"/>
              <a:gd name="connsiteX2" fmla="*/ 175098 w 4134255"/>
              <a:gd name="connsiteY2" fmla="*/ 612842 h 896022"/>
              <a:gd name="connsiteX3" fmla="*/ 223736 w 4134255"/>
              <a:gd name="connsiteY3" fmla="*/ 603114 h 896022"/>
              <a:gd name="connsiteX4" fmla="*/ 583659 w 4134255"/>
              <a:gd name="connsiteY4" fmla="*/ 612842 h 896022"/>
              <a:gd name="connsiteX5" fmla="*/ 671208 w 4134255"/>
              <a:gd name="connsiteY5" fmla="*/ 622570 h 896022"/>
              <a:gd name="connsiteX6" fmla="*/ 1099225 w 4134255"/>
              <a:gd name="connsiteY6" fmla="*/ 661480 h 896022"/>
              <a:gd name="connsiteX7" fmla="*/ 1235412 w 4134255"/>
              <a:gd name="connsiteY7" fmla="*/ 680936 h 896022"/>
              <a:gd name="connsiteX8" fmla="*/ 1721795 w 4134255"/>
              <a:gd name="connsiteY8" fmla="*/ 651753 h 896022"/>
              <a:gd name="connsiteX9" fmla="*/ 1828800 w 4134255"/>
              <a:gd name="connsiteY9" fmla="*/ 632297 h 896022"/>
              <a:gd name="connsiteX10" fmla="*/ 1857983 w 4134255"/>
              <a:gd name="connsiteY10" fmla="*/ 622570 h 896022"/>
              <a:gd name="connsiteX11" fmla="*/ 1935804 w 4134255"/>
              <a:gd name="connsiteY11" fmla="*/ 583659 h 896022"/>
              <a:gd name="connsiteX12" fmla="*/ 2003898 w 4134255"/>
              <a:gd name="connsiteY12" fmla="*/ 554476 h 896022"/>
              <a:gd name="connsiteX13" fmla="*/ 2071991 w 4134255"/>
              <a:gd name="connsiteY13" fmla="*/ 505838 h 896022"/>
              <a:gd name="connsiteX14" fmla="*/ 2091447 w 4134255"/>
              <a:gd name="connsiteY14" fmla="*/ 486383 h 896022"/>
              <a:gd name="connsiteX15" fmla="*/ 2198451 w 4134255"/>
              <a:gd name="connsiteY15" fmla="*/ 408561 h 896022"/>
              <a:gd name="connsiteX16" fmla="*/ 2237361 w 4134255"/>
              <a:gd name="connsiteY16" fmla="*/ 389106 h 896022"/>
              <a:gd name="connsiteX17" fmla="*/ 2256817 w 4134255"/>
              <a:gd name="connsiteY17" fmla="*/ 350195 h 896022"/>
              <a:gd name="connsiteX18" fmla="*/ 2276272 w 4134255"/>
              <a:gd name="connsiteY18" fmla="*/ 321012 h 896022"/>
              <a:gd name="connsiteX19" fmla="*/ 2286000 w 4134255"/>
              <a:gd name="connsiteY19" fmla="*/ 291829 h 896022"/>
              <a:gd name="connsiteX20" fmla="*/ 2305455 w 4134255"/>
              <a:gd name="connsiteY20" fmla="*/ 262646 h 896022"/>
              <a:gd name="connsiteX21" fmla="*/ 2344366 w 4134255"/>
              <a:gd name="connsiteY21" fmla="*/ 184825 h 896022"/>
              <a:gd name="connsiteX22" fmla="*/ 2393004 w 4134255"/>
              <a:gd name="connsiteY22" fmla="*/ 116732 h 896022"/>
              <a:gd name="connsiteX23" fmla="*/ 2412459 w 4134255"/>
              <a:gd name="connsiteY23" fmla="*/ 58366 h 896022"/>
              <a:gd name="connsiteX24" fmla="*/ 2422187 w 4134255"/>
              <a:gd name="connsiteY24" fmla="*/ 19455 h 896022"/>
              <a:gd name="connsiteX25" fmla="*/ 2451370 w 4134255"/>
              <a:gd name="connsiteY25" fmla="*/ 0 h 896022"/>
              <a:gd name="connsiteX26" fmla="*/ 2490281 w 4134255"/>
              <a:gd name="connsiteY26" fmla="*/ 58366 h 896022"/>
              <a:gd name="connsiteX27" fmla="*/ 2529191 w 4134255"/>
              <a:gd name="connsiteY27" fmla="*/ 116732 h 896022"/>
              <a:gd name="connsiteX28" fmla="*/ 2538919 w 4134255"/>
              <a:gd name="connsiteY28" fmla="*/ 145914 h 896022"/>
              <a:gd name="connsiteX29" fmla="*/ 2568102 w 4134255"/>
              <a:gd name="connsiteY29" fmla="*/ 184825 h 896022"/>
              <a:gd name="connsiteX30" fmla="*/ 2597285 w 4134255"/>
              <a:gd name="connsiteY30" fmla="*/ 233463 h 896022"/>
              <a:gd name="connsiteX31" fmla="*/ 2655651 w 4134255"/>
              <a:gd name="connsiteY31" fmla="*/ 272374 h 896022"/>
              <a:gd name="connsiteX32" fmla="*/ 2684834 w 4134255"/>
              <a:gd name="connsiteY32" fmla="*/ 301557 h 896022"/>
              <a:gd name="connsiteX33" fmla="*/ 2704289 w 4134255"/>
              <a:gd name="connsiteY33" fmla="*/ 330740 h 896022"/>
              <a:gd name="connsiteX34" fmla="*/ 2752927 w 4134255"/>
              <a:gd name="connsiteY34" fmla="*/ 359923 h 896022"/>
              <a:gd name="connsiteX35" fmla="*/ 2811293 w 4134255"/>
              <a:gd name="connsiteY35" fmla="*/ 389106 h 896022"/>
              <a:gd name="connsiteX36" fmla="*/ 2830749 w 4134255"/>
              <a:gd name="connsiteY36" fmla="*/ 408561 h 896022"/>
              <a:gd name="connsiteX37" fmla="*/ 2928025 w 4134255"/>
              <a:gd name="connsiteY37" fmla="*/ 428017 h 896022"/>
              <a:gd name="connsiteX38" fmla="*/ 2996119 w 4134255"/>
              <a:gd name="connsiteY38" fmla="*/ 466927 h 896022"/>
              <a:gd name="connsiteX39" fmla="*/ 3073940 w 4134255"/>
              <a:gd name="connsiteY39" fmla="*/ 486383 h 896022"/>
              <a:gd name="connsiteX40" fmla="*/ 3180944 w 4134255"/>
              <a:gd name="connsiteY40" fmla="*/ 535021 h 896022"/>
              <a:gd name="connsiteX41" fmla="*/ 3249038 w 4134255"/>
              <a:gd name="connsiteY41" fmla="*/ 573932 h 896022"/>
              <a:gd name="connsiteX42" fmla="*/ 3307404 w 4134255"/>
              <a:gd name="connsiteY42" fmla="*/ 603114 h 896022"/>
              <a:gd name="connsiteX43" fmla="*/ 3414408 w 4134255"/>
              <a:gd name="connsiteY43" fmla="*/ 642025 h 896022"/>
              <a:gd name="connsiteX44" fmla="*/ 3463047 w 4134255"/>
              <a:gd name="connsiteY44" fmla="*/ 661480 h 896022"/>
              <a:gd name="connsiteX45" fmla="*/ 3521412 w 4134255"/>
              <a:gd name="connsiteY45" fmla="*/ 680936 h 896022"/>
              <a:gd name="connsiteX46" fmla="*/ 3570051 w 4134255"/>
              <a:gd name="connsiteY46" fmla="*/ 700391 h 896022"/>
              <a:gd name="connsiteX47" fmla="*/ 3628417 w 4134255"/>
              <a:gd name="connsiteY47" fmla="*/ 710119 h 896022"/>
              <a:gd name="connsiteX48" fmla="*/ 3725693 w 4134255"/>
              <a:gd name="connsiteY48" fmla="*/ 749029 h 896022"/>
              <a:gd name="connsiteX49" fmla="*/ 3764604 w 4134255"/>
              <a:gd name="connsiteY49" fmla="*/ 758757 h 896022"/>
              <a:gd name="connsiteX50" fmla="*/ 3793787 w 4134255"/>
              <a:gd name="connsiteY50" fmla="*/ 778212 h 896022"/>
              <a:gd name="connsiteX51" fmla="*/ 3861881 w 4134255"/>
              <a:gd name="connsiteY51" fmla="*/ 797668 h 896022"/>
              <a:gd name="connsiteX52" fmla="*/ 3910519 w 4134255"/>
              <a:gd name="connsiteY52" fmla="*/ 826851 h 896022"/>
              <a:gd name="connsiteX53" fmla="*/ 3929974 w 4134255"/>
              <a:gd name="connsiteY53" fmla="*/ 856034 h 896022"/>
              <a:gd name="connsiteX54" fmla="*/ 4017523 w 4134255"/>
              <a:gd name="connsiteY54" fmla="*/ 894944 h 896022"/>
              <a:gd name="connsiteX55" fmla="*/ 4134255 w 4134255"/>
              <a:gd name="connsiteY55" fmla="*/ 894944 h 89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134255" h="896022">
                <a:moveTo>
                  <a:pt x="0" y="671208"/>
                </a:moveTo>
                <a:cubicBezTo>
                  <a:pt x="16213" y="667965"/>
                  <a:pt x="32598" y="665490"/>
                  <a:pt x="48638" y="661480"/>
                </a:cubicBezTo>
                <a:cubicBezTo>
                  <a:pt x="89359" y="651300"/>
                  <a:pt x="141847" y="619493"/>
                  <a:pt x="175098" y="612842"/>
                </a:cubicBezTo>
                <a:lnTo>
                  <a:pt x="223736" y="603114"/>
                </a:lnTo>
                <a:lnTo>
                  <a:pt x="583659" y="612842"/>
                </a:lnTo>
                <a:cubicBezTo>
                  <a:pt x="612994" y="614117"/>
                  <a:pt x="641941" y="620197"/>
                  <a:pt x="671208" y="622570"/>
                </a:cubicBezTo>
                <a:cubicBezTo>
                  <a:pt x="1297986" y="673390"/>
                  <a:pt x="679647" y="614859"/>
                  <a:pt x="1099225" y="661480"/>
                </a:cubicBezTo>
                <a:cubicBezTo>
                  <a:pt x="1203207" y="673034"/>
                  <a:pt x="1157982" y="665449"/>
                  <a:pt x="1235412" y="680936"/>
                </a:cubicBezTo>
                <a:lnTo>
                  <a:pt x="1721795" y="651753"/>
                </a:lnTo>
                <a:cubicBezTo>
                  <a:pt x="1758324" y="649190"/>
                  <a:pt x="1793768" y="642306"/>
                  <a:pt x="1828800" y="632297"/>
                </a:cubicBezTo>
                <a:cubicBezTo>
                  <a:pt x="1838659" y="629480"/>
                  <a:pt x="1848255" y="625812"/>
                  <a:pt x="1857983" y="622570"/>
                </a:cubicBezTo>
                <a:cubicBezTo>
                  <a:pt x="1925590" y="577497"/>
                  <a:pt x="1840622" y="631249"/>
                  <a:pt x="1935804" y="583659"/>
                </a:cubicBezTo>
                <a:cubicBezTo>
                  <a:pt x="2002983" y="550070"/>
                  <a:pt x="1922915" y="574722"/>
                  <a:pt x="2003898" y="554476"/>
                </a:cubicBezTo>
                <a:cubicBezTo>
                  <a:pt x="2026596" y="538263"/>
                  <a:pt x="2049973" y="522963"/>
                  <a:pt x="2071991" y="505838"/>
                </a:cubicBezTo>
                <a:cubicBezTo>
                  <a:pt x="2079231" y="500207"/>
                  <a:pt x="2084285" y="492112"/>
                  <a:pt x="2091447" y="486383"/>
                </a:cubicBezTo>
                <a:cubicBezTo>
                  <a:pt x="2094639" y="483829"/>
                  <a:pt x="2172569" y="423351"/>
                  <a:pt x="2198451" y="408561"/>
                </a:cubicBezTo>
                <a:cubicBezTo>
                  <a:pt x="2211041" y="401366"/>
                  <a:pt x="2224391" y="395591"/>
                  <a:pt x="2237361" y="389106"/>
                </a:cubicBezTo>
                <a:cubicBezTo>
                  <a:pt x="2243846" y="376136"/>
                  <a:pt x="2249622" y="362786"/>
                  <a:pt x="2256817" y="350195"/>
                </a:cubicBezTo>
                <a:cubicBezTo>
                  <a:pt x="2262617" y="340044"/>
                  <a:pt x="2271044" y="331469"/>
                  <a:pt x="2276272" y="321012"/>
                </a:cubicBezTo>
                <a:cubicBezTo>
                  <a:pt x="2280858" y="311841"/>
                  <a:pt x="2281414" y="301000"/>
                  <a:pt x="2286000" y="291829"/>
                </a:cubicBezTo>
                <a:cubicBezTo>
                  <a:pt x="2291228" y="281372"/>
                  <a:pt x="2299857" y="272910"/>
                  <a:pt x="2305455" y="262646"/>
                </a:cubicBezTo>
                <a:cubicBezTo>
                  <a:pt x="2319343" y="237185"/>
                  <a:pt x="2326965" y="208027"/>
                  <a:pt x="2344366" y="184825"/>
                </a:cubicBezTo>
                <a:cubicBezTo>
                  <a:pt x="2348283" y="179603"/>
                  <a:pt x="2387833" y="128367"/>
                  <a:pt x="2393004" y="116732"/>
                </a:cubicBezTo>
                <a:cubicBezTo>
                  <a:pt x="2401333" y="97992"/>
                  <a:pt x="2407485" y="78261"/>
                  <a:pt x="2412459" y="58366"/>
                </a:cubicBezTo>
                <a:cubicBezTo>
                  <a:pt x="2415702" y="45396"/>
                  <a:pt x="2414771" y="30579"/>
                  <a:pt x="2422187" y="19455"/>
                </a:cubicBezTo>
                <a:cubicBezTo>
                  <a:pt x="2428672" y="9727"/>
                  <a:pt x="2441642" y="6485"/>
                  <a:pt x="2451370" y="0"/>
                </a:cubicBezTo>
                <a:cubicBezTo>
                  <a:pt x="2516133" y="64763"/>
                  <a:pt x="2455087" y="-4983"/>
                  <a:pt x="2490281" y="58366"/>
                </a:cubicBezTo>
                <a:cubicBezTo>
                  <a:pt x="2501636" y="78806"/>
                  <a:pt x="2521796" y="94550"/>
                  <a:pt x="2529191" y="116732"/>
                </a:cubicBezTo>
                <a:cubicBezTo>
                  <a:pt x="2532434" y="126459"/>
                  <a:pt x="2533832" y="137011"/>
                  <a:pt x="2538919" y="145914"/>
                </a:cubicBezTo>
                <a:cubicBezTo>
                  <a:pt x="2546963" y="159991"/>
                  <a:pt x="2559109" y="171335"/>
                  <a:pt x="2568102" y="184825"/>
                </a:cubicBezTo>
                <a:cubicBezTo>
                  <a:pt x="2578590" y="200557"/>
                  <a:pt x="2583916" y="220094"/>
                  <a:pt x="2597285" y="233463"/>
                </a:cubicBezTo>
                <a:cubicBezTo>
                  <a:pt x="2613819" y="249997"/>
                  <a:pt x="2639117" y="255840"/>
                  <a:pt x="2655651" y="272374"/>
                </a:cubicBezTo>
                <a:cubicBezTo>
                  <a:pt x="2665379" y="282102"/>
                  <a:pt x="2676027" y="290989"/>
                  <a:pt x="2684834" y="301557"/>
                </a:cubicBezTo>
                <a:cubicBezTo>
                  <a:pt x="2692318" y="310538"/>
                  <a:pt x="2695412" y="323131"/>
                  <a:pt x="2704289" y="330740"/>
                </a:cubicBezTo>
                <a:cubicBezTo>
                  <a:pt x="2718644" y="343045"/>
                  <a:pt x="2736894" y="349902"/>
                  <a:pt x="2752927" y="359923"/>
                </a:cubicBezTo>
                <a:cubicBezTo>
                  <a:pt x="2796029" y="386861"/>
                  <a:pt x="2766294" y="374106"/>
                  <a:pt x="2811293" y="389106"/>
                </a:cubicBezTo>
                <a:cubicBezTo>
                  <a:pt x="2817778" y="395591"/>
                  <a:pt x="2822048" y="405661"/>
                  <a:pt x="2830749" y="408561"/>
                </a:cubicBezTo>
                <a:cubicBezTo>
                  <a:pt x="2862120" y="419018"/>
                  <a:pt x="2928025" y="428017"/>
                  <a:pt x="2928025" y="428017"/>
                </a:cubicBezTo>
                <a:cubicBezTo>
                  <a:pt x="2949374" y="442250"/>
                  <a:pt x="2971434" y="458699"/>
                  <a:pt x="2996119" y="466927"/>
                </a:cubicBezTo>
                <a:cubicBezTo>
                  <a:pt x="3021486" y="475383"/>
                  <a:pt x="3050024" y="474425"/>
                  <a:pt x="3073940" y="486383"/>
                </a:cubicBezTo>
                <a:cubicBezTo>
                  <a:pt x="3162261" y="530542"/>
                  <a:pt x="3052995" y="476862"/>
                  <a:pt x="3180944" y="535021"/>
                </a:cubicBezTo>
                <a:cubicBezTo>
                  <a:pt x="3264395" y="572953"/>
                  <a:pt x="3180311" y="535751"/>
                  <a:pt x="3249038" y="573932"/>
                </a:cubicBezTo>
                <a:cubicBezTo>
                  <a:pt x="3268052" y="584495"/>
                  <a:pt x="3287602" y="594113"/>
                  <a:pt x="3307404" y="603114"/>
                </a:cubicBezTo>
                <a:cubicBezTo>
                  <a:pt x="3385397" y="638565"/>
                  <a:pt x="3327363" y="607208"/>
                  <a:pt x="3414408" y="642025"/>
                </a:cubicBezTo>
                <a:cubicBezTo>
                  <a:pt x="3430621" y="648510"/>
                  <a:pt x="3446636" y="655512"/>
                  <a:pt x="3463047" y="661480"/>
                </a:cubicBezTo>
                <a:cubicBezTo>
                  <a:pt x="3482320" y="668488"/>
                  <a:pt x="3502371" y="673320"/>
                  <a:pt x="3521412" y="680936"/>
                </a:cubicBezTo>
                <a:cubicBezTo>
                  <a:pt x="3537625" y="687421"/>
                  <a:pt x="3553204" y="695797"/>
                  <a:pt x="3570051" y="700391"/>
                </a:cubicBezTo>
                <a:cubicBezTo>
                  <a:pt x="3589080" y="705581"/>
                  <a:pt x="3608962" y="706876"/>
                  <a:pt x="3628417" y="710119"/>
                </a:cubicBezTo>
                <a:cubicBezTo>
                  <a:pt x="3660842" y="723089"/>
                  <a:pt x="3692804" y="737283"/>
                  <a:pt x="3725693" y="749029"/>
                </a:cubicBezTo>
                <a:cubicBezTo>
                  <a:pt x="3738284" y="753526"/>
                  <a:pt x="3752315" y="753491"/>
                  <a:pt x="3764604" y="758757"/>
                </a:cubicBezTo>
                <a:cubicBezTo>
                  <a:pt x="3775350" y="763362"/>
                  <a:pt x="3783330" y="772984"/>
                  <a:pt x="3793787" y="778212"/>
                </a:cubicBezTo>
                <a:cubicBezTo>
                  <a:pt x="3807744" y="785190"/>
                  <a:pt x="3849412" y="794551"/>
                  <a:pt x="3861881" y="797668"/>
                </a:cubicBezTo>
                <a:cubicBezTo>
                  <a:pt x="3878094" y="807396"/>
                  <a:pt x="3896164" y="814546"/>
                  <a:pt x="3910519" y="826851"/>
                </a:cubicBezTo>
                <a:cubicBezTo>
                  <a:pt x="3919396" y="834460"/>
                  <a:pt x="3921097" y="848425"/>
                  <a:pt x="3929974" y="856034"/>
                </a:cubicBezTo>
                <a:cubicBezTo>
                  <a:pt x="3951524" y="874506"/>
                  <a:pt x="3987530" y="893070"/>
                  <a:pt x="4017523" y="894944"/>
                </a:cubicBezTo>
                <a:cubicBezTo>
                  <a:pt x="4056358" y="897371"/>
                  <a:pt x="4095344" y="894944"/>
                  <a:pt x="4134255" y="894944"/>
                </a:cubicBezTo>
              </a:path>
            </a:pathLst>
          </a:custGeom>
          <a:noFill/>
          <a:ln w="57150">
            <a:solidFill>
              <a:srgbClr val="FF4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9482292" y="5294170"/>
            <a:ext cx="561116" cy="369332"/>
          </a:xfrm>
          <a:prstGeom prst="rect">
            <a:avLst/>
          </a:prstGeom>
          <a:noFill/>
        </p:spPr>
        <p:txBody>
          <a:bodyPr wrap="none" rtlCol="0">
            <a:spAutoFit/>
          </a:bodyPr>
          <a:lstStyle/>
          <a:p>
            <a:r>
              <a:rPr lang="en-US" dirty="0"/>
              <a:t>DX5</a:t>
            </a:r>
          </a:p>
        </p:txBody>
      </p:sp>
      <p:sp>
        <p:nvSpPr>
          <p:cNvPr id="38" name="TextBox 37"/>
          <p:cNvSpPr txBox="1"/>
          <p:nvPr/>
        </p:nvSpPr>
        <p:spPr>
          <a:xfrm>
            <a:off x="10329896" y="5678346"/>
            <a:ext cx="1684885" cy="369332"/>
          </a:xfrm>
          <a:prstGeom prst="rect">
            <a:avLst/>
          </a:prstGeom>
          <a:noFill/>
        </p:spPr>
        <p:txBody>
          <a:bodyPr wrap="none" rtlCol="0">
            <a:spAutoFit/>
          </a:bodyPr>
          <a:lstStyle/>
          <a:p>
            <a:r>
              <a:rPr lang="en-US" dirty="0"/>
              <a:t>HWF noise level</a:t>
            </a:r>
          </a:p>
        </p:txBody>
      </p:sp>
      <p:cxnSp>
        <p:nvCxnSpPr>
          <p:cNvPr id="7" name="Straight Arrow Connector 6"/>
          <p:cNvCxnSpPr/>
          <p:nvPr/>
        </p:nvCxnSpPr>
        <p:spPr>
          <a:xfrm flipV="1">
            <a:off x="3787304" y="2498547"/>
            <a:ext cx="1273556" cy="996000"/>
          </a:xfrm>
          <a:prstGeom prst="straightConnector1">
            <a:avLst/>
          </a:prstGeom>
          <a:ln w="60325">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7521630" y="1296689"/>
            <a:ext cx="1598707" cy="369332"/>
          </a:xfrm>
          <a:prstGeom prst="rect">
            <a:avLst/>
          </a:prstGeom>
          <a:solidFill>
            <a:schemeClr val="bg2"/>
          </a:solidFill>
        </p:spPr>
        <p:txBody>
          <a:bodyPr wrap="none" rtlCol="0">
            <a:spAutoFit/>
          </a:bodyPr>
          <a:lstStyle/>
          <a:p>
            <a:r>
              <a:rPr lang="en-US" dirty="0"/>
              <a:t>Signal intensity</a:t>
            </a:r>
          </a:p>
        </p:txBody>
      </p:sp>
      <p:sp>
        <p:nvSpPr>
          <p:cNvPr id="41" name="TextBox 40"/>
          <p:cNvSpPr txBox="1"/>
          <p:nvPr/>
        </p:nvSpPr>
        <p:spPr>
          <a:xfrm>
            <a:off x="8041516" y="6410366"/>
            <a:ext cx="3682803" cy="369332"/>
          </a:xfrm>
          <a:prstGeom prst="rect">
            <a:avLst/>
          </a:prstGeom>
          <a:solidFill>
            <a:schemeClr val="bg2"/>
          </a:solidFill>
        </p:spPr>
        <p:txBody>
          <a:bodyPr wrap="none" rtlCol="0">
            <a:spAutoFit/>
          </a:bodyPr>
          <a:lstStyle/>
          <a:p>
            <a:r>
              <a:rPr lang="en-US" dirty="0"/>
              <a:t>One hour time near sunset or sunrise</a:t>
            </a:r>
          </a:p>
        </p:txBody>
      </p:sp>
    </p:spTree>
    <p:extLst>
      <p:ext uri="{BB962C8B-B14F-4D97-AF65-F5344CB8AC3E}">
        <p14:creationId xmlns:p14="http://schemas.microsoft.com/office/powerpoint/2010/main" val="3385597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21323" y="222737"/>
            <a:ext cx="10996246" cy="902677"/>
          </a:xfrm>
          <a:solidFill>
            <a:srgbClr val="FFFF00">
              <a:alpha val="58038"/>
            </a:srgbClr>
          </a:solidFill>
          <a:ln w="38100">
            <a:solidFill>
              <a:srgbClr val="FF0000"/>
            </a:solidFill>
            <a:miter lim="800000"/>
            <a:headEnd/>
            <a:tailEnd/>
          </a:ln>
        </p:spPr>
        <p:txBody>
          <a:bodyPr>
            <a:normAutofit/>
          </a:bodyPr>
          <a:lstStyle/>
          <a:p>
            <a:pPr algn="ctr" eaLnBrk="1" hangingPunct="1"/>
            <a:r>
              <a:rPr lang="en-US" altLang="en-US" sz="2800" b="1" dirty="0">
                <a:latin typeface="Arial" panose="020B0604020202020204" pitchFamily="34" charset="0"/>
                <a:cs typeface="Arial" panose="020B0604020202020204" pitchFamily="34" charset="0"/>
              </a:rPr>
              <a:t>Polarization filter, the HWF,  Horizontal Waller Flag</a:t>
            </a:r>
          </a:p>
        </p:txBody>
      </p:sp>
      <p:pic>
        <p:nvPicPr>
          <p:cNvPr id="460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240" y="1160657"/>
            <a:ext cx="5292720" cy="445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554181" y="1301260"/>
            <a:ext cx="4586388" cy="3030653"/>
          </a:xfrm>
          <a:prstGeom prst="rect">
            <a:avLst/>
          </a:prstGeom>
        </p:spPr>
      </p:pic>
      <p:sp>
        <p:nvSpPr>
          <p:cNvPr id="3" name="TextBox 2"/>
          <p:cNvSpPr txBox="1"/>
          <p:nvPr/>
        </p:nvSpPr>
        <p:spPr>
          <a:xfrm>
            <a:off x="621323" y="4548193"/>
            <a:ext cx="4114800" cy="1754326"/>
          </a:xfrm>
          <a:prstGeom prst="rect">
            <a:avLst/>
          </a:prstGeom>
          <a:solidFill>
            <a:srgbClr val="FFFF00"/>
          </a:solidFill>
          <a:ln w="38100">
            <a:solidFill>
              <a:srgbClr val="FF0000"/>
            </a:solidFill>
          </a:ln>
        </p:spPr>
        <p:txBody>
          <a:bodyPr wrap="square" rtlCol="0">
            <a:spAutoFit/>
          </a:bodyPr>
          <a:lstStyle/>
          <a:p>
            <a:pPr algn="ctr"/>
            <a:r>
              <a:rPr lang="en-US" sz="3600" b="1" dirty="0">
                <a:latin typeface="Arial" panose="020B0604020202020204" pitchFamily="34" charset="0"/>
                <a:cs typeface="Arial" panose="020B0604020202020204" pitchFamily="34" charset="0"/>
              </a:rPr>
              <a:t>MAN MADE</a:t>
            </a:r>
          </a:p>
          <a:p>
            <a:pPr algn="ctr"/>
            <a:r>
              <a:rPr lang="en-US" sz="3600" b="1" dirty="0">
                <a:latin typeface="Arial" panose="020B0604020202020204" pitchFamily="34" charset="0"/>
                <a:cs typeface="Arial" panose="020B0604020202020204" pitchFamily="34" charset="0"/>
              </a:rPr>
              <a:t>NOISE REJECTION</a:t>
            </a:r>
          </a:p>
        </p:txBody>
      </p:sp>
      <p:sp>
        <p:nvSpPr>
          <p:cNvPr id="4" name="Date Placeholder 3"/>
          <p:cNvSpPr>
            <a:spLocks noGrp="1"/>
          </p:cNvSpPr>
          <p:nvPr>
            <p:ph type="dt" sz="half" idx="10"/>
          </p:nvPr>
        </p:nvSpPr>
        <p:spPr/>
        <p:txBody>
          <a:bodyPr/>
          <a:lstStyle/>
          <a:p>
            <a:fld id="{C4A3F119-5D21-4D1A-9BAE-1F44593097C0}" type="datetime1">
              <a:rPr lang="en-US" smtClean="0"/>
              <a:t>3/5/2017</a:t>
            </a:fld>
            <a:endParaRPr lang="pt-BR"/>
          </a:p>
        </p:txBody>
      </p:sp>
      <p:sp>
        <p:nvSpPr>
          <p:cNvPr id="5" name="Footer Placeholder 4"/>
          <p:cNvSpPr>
            <a:spLocks noGrp="1"/>
          </p:cNvSpPr>
          <p:nvPr>
            <p:ph type="ftr" sz="quarter" idx="11"/>
          </p:nvPr>
        </p:nvSpPr>
        <p:spPr/>
        <p:txBody>
          <a:bodyPr/>
          <a:lstStyle/>
          <a:p>
            <a:r>
              <a:rPr lang="en-US" dirty="0"/>
              <a:t>World Wide Radio Operators Foundation, Inc.                 Copyright   ©   Reserved  N4IS JC DASILVA</a:t>
            </a:r>
            <a:endParaRPr lang="pt-BR"/>
          </a:p>
        </p:txBody>
      </p:sp>
      <p:sp>
        <p:nvSpPr>
          <p:cNvPr id="6" name="Slide Number Placeholder 5"/>
          <p:cNvSpPr>
            <a:spLocks noGrp="1"/>
          </p:cNvSpPr>
          <p:nvPr>
            <p:ph type="sldNum" sz="quarter" idx="12"/>
          </p:nvPr>
        </p:nvSpPr>
        <p:spPr/>
        <p:txBody>
          <a:bodyPr/>
          <a:lstStyle/>
          <a:p>
            <a:fld id="{25EC0662-C021-4444-9065-FE36EB483ADF}" type="slidenum">
              <a:rPr lang="pt-BR" smtClean="0"/>
              <a:t>21</a:t>
            </a:fld>
            <a:endParaRPr lang="pt-BR"/>
          </a:p>
        </p:txBody>
      </p:sp>
      <p:sp>
        <p:nvSpPr>
          <p:cNvPr id="7" name="Rectangle 6"/>
          <p:cNvSpPr/>
          <p:nvPr/>
        </p:nvSpPr>
        <p:spPr>
          <a:xfrm>
            <a:off x="5053893" y="5625349"/>
            <a:ext cx="6563676" cy="646331"/>
          </a:xfrm>
          <a:prstGeom prst="rect">
            <a:avLst/>
          </a:prstGeom>
          <a:solidFill>
            <a:srgbClr val="FFFF00"/>
          </a:solidFill>
          <a:ln w="57150">
            <a:solidFill>
              <a:srgbClr val="00B0F0"/>
            </a:solidFill>
          </a:ln>
        </p:spPr>
        <p:txBody>
          <a:bodyPr wrap="square">
            <a:spAutoFit/>
          </a:bodyPr>
          <a:lstStyle/>
          <a:p>
            <a:r>
              <a:rPr lang="en-US" dirty="0"/>
              <a:t>https://top-beam.com/contest/power-line-noise-during-contest-no-problem-for-wf300-system-on-160m/</a:t>
            </a:r>
          </a:p>
        </p:txBody>
      </p:sp>
      <p:pic>
        <p:nvPicPr>
          <p:cNvPr id="8" name="Picture 7"/>
          <p:cNvPicPr>
            <a:picLocks noChangeAspect="1"/>
          </p:cNvPicPr>
          <p:nvPr/>
        </p:nvPicPr>
        <p:blipFill>
          <a:blip r:embed="rId5"/>
          <a:stretch>
            <a:fillRect/>
          </a:stretch>
        </p:blipFill>
        <p:spPr>
          <a:xfrm>
            <a:off x="5251728" y="1217670"/>
            <a:ext cx="6365841" cy="3330523"/>
          </a:xfrm>
          <a:prstGeom prst="rect">
            <a:avLst/>
          </a:prstGeom>
        </p:spPr>
      </p:pic>
    </p:spTree>
    <p:extLst>
      <p:ext uri="{BB962C8B-B14F-4D97-AF65-F5344CB8AC3E}">
        <p14:creationId xmlns:p14="http://schemas.microsoft.com/office/powerpoint/2010/main" val="202829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2"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t>2/16/2017</a:t>
            </a:r>
            <a:endParaRPr lang="pt-BR"/>
          </a:p>
        </p:txBody>
      </p:sp>
      <p:sp>
        <p:nvSpPr>
          <p:cNvPr id="5" name="Footer Placeholder 4"/>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6" name="Slide Number Placeholder 5"/>
          <p:cNvSpPr>
            <a:spLocks noGrp="1"/>
          </p:cNvSpPr>
          <p:nvPr>
            <p:ph type="sldNum" sz="quarter" idx="12"/>
          </p:nvPr>
        </p:nvSpPr>
        <p:spPr/>
        <p:txBody>
          <a:bodyPr/>
          <a:lstStyle/>
          <a:p>
            <a:fld id="{25EC0662-C021-4444-9065-FE36EB483ADF}" type="slidenum">
              <a:rPr lang="pt-BR" smtClean="0"/>
              <a:t>22</a:t>
            </a:fld>
            <a:endParaRPr lang="pt-B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329560424"/>
              </p:ext>
            </p:extLst>
          </p:nvPr>
        </p:nvGraphicFramePr>
        <p:xfrm>
          <a:off x="838201" y="971549"/>
          <a:ext cx="6819900" cy="515302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48824" y="191464"/>
            <a:ext cx="11396746" cy="523220"/>
          </a:xfrm>
          <a:prstGeom prst="rect">
            <a:avLst/>
          </a:prstGeom>
          <a:solidFill>
            <a:srgbClr val="FFFF00"/>
          </a:solidFill>
          <a:ln w="28575">
            <a:solidFill>
              <a:srgbClr val="FF0000"/>
            </a:solidFill>
          </a:ln>
        </p:spPr>
        <p:txBody>
          <a:bodyPr wrap="square" rtlCol="0">
            <a:spAutoFit/>
          </a:bodyPr>
          <a:lstStyle/>
          <a:p>
            <a:pPr algn="ctr"/>
            <a:r>
              <a:rPr lang="en-US" sz="2800" b="1" dirty="0">
                <a:latin typeface="Arial" panose="020B0604020202020204" pitchFamily="34" charset="0"/>
                <a:cs typeface="Arial" panose="020B0604020202020204" pitchFamily="34" charset="0"/>
              </a:rPr>
              <a:t>Vertical Waller Flag   gain &amp; Frequency   N4IS Big VWF</a:t>
            </a:r>
          </a:p>
        </p:txBody>
      </p:sp>
      <p:pic>
        <p:nvPicPr>
          <p:cNvPr id="9" name="Picture 8"/>
          <p:cNvPicPr>
            <a:picLocks noChangeAspect="1"/>
          </p:cNvPicPr>
          <p:nvPr/>
        </p:nvPicPr>
        <p:blipFill>
          <a:blip r:embed="rId4"/>
          <a:stretch>
            <a:fillRect/>
          </a:stretch>
        </p:blipFill>
        <p:spPr>
          <a:xfrm>
            <a:off x="7818549" y="971549"/>
            <a:ext cx="3873388" cy="2899726"/>
          </a:xfrm>
          <a:prstGeom prst="rect">
            <a:avLst/>
          </a:prstGeom>
        </p:spPr>
      </p:pic>
      <p:sp>
        <p:nvSpPr>
          <p:cNvPr id="10" name="TextBox 9"/>
          <p:cNvSpPr txBox="1"/>
          <p:nvPr/>
        </p:nvSpPr>
        <p:spPr>
          <a:xfrm>
            <a:off x="548824" y="946460"/>
            <a:ext cx="3350341" cy="369332"/>
          </a:xfrm>
          <a:prstGeom prst="rect">
            <a:avLst/>
          </a:prstGeom>
          <a:noFill/>
        </p:spPr>
        <p:txBody>
          <a:bodyPr wrap="none" rtlCol="0">
            <a:spAutoFit/>
          </a:bodyPr>
          <a:lstStyle/>
          <a:p>
            <a:r>
              <a:rPr lang="en-US" dirty="0"/>
              <a:t> Big VWF LOOPS 20 X 10 ft.  50 ft. </a:t>
            </a:r>
          </a:p>
        </p:txBody>
      </p:sp>
      <p:pic>
        <p:nvPicPr>
          <p:cNvPr id="12" name="Picture 11"/>
          <p:cNvPicPr>
            <a:picLocks noChangeAspect="1"/>
          </p:cNvPicPr>
          <p:nvPr/>
        </p:nvPicPr>
        <p:blipFill>
          <a:blip r:embed="rId5"/>
          <a:stretch>
            <a:fillRect/>
          </a:stretch>
        </p:blipFill>
        <p:spPr>
          <a:xfrm>
            <a:off x="4310961" y="4251978"/>
            <a:ext cx="7380976" cy="2286934"/>
          </a:xfrm>
          <a:prstGeom prst="rect">
            <a:avLst/>
          </a:prstGeom>
        </p:spPr>
      </p:pic>
      <p:sp>
        <p:nvSpPr>
          <p:cNvPr id="13" name="TextBox 12"/>
          <p:cNvSpPr txBox="1"/>
          <p:nvPr/>
        </p:nvSpPr>
        <p:spPr>
          <a:xfrm>
            <a:off x="2019300" y="2113999"/>
            <a:ext cx="617477" cy="369332"/>
          </a:xfrm>
          <a:prstGeom prst="rect">
            <a:avLst/>
          </a:prstGeom>
          <a:solidFill>
            <a:srgbClr val="FFFF00"/>
          </a:solidFill>
        </p:spPr>
        <p:txBody>
          <a:bodyPr wrap="none" rtlCol="0">
            <a:spAutoFit/>
          </a:bodyPr>
          <a:lstStyle/>
          <a:p>
            <a:r>
              <a:rPr lang="en-US" dirty="0"/>
              <a:t>MHz</a:t>
            </a:r>
          </a:p>
        </p:txBody>
      </p:sp>
    </p:spTree>
    <p:extLst>
      <p:ext uri="{BB962C8B-B14F-4D97-AF65-F5344CB8AC3E}">
        <p14:creationId xmlns:p14="http://schemas.microsoft.com/office/powerpoint/2010/main" val="2935714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7" y="323850"/>
            <a:ext cx="10944225" cy="720181"/>
          </a:xfrm>
          <a:solidFill>
            <a:srgbClr val="FFFF00"/>
          </a:solidFill>
          <a:ln w="28575">
            <a:solidFill>
              <a:srgbClr val="FF0000"/>
            </a:solidFill>
          </a:ln>
        </p:spPr>
        <p:txBody>
          <a:bodyPr>
            <a:normAutofit/>
          </a:bodyPr>
          <a:lstStyle/>
          <a:p>
            <a:pPr algn="ctr"/>
            <a:r>
              <a:rPr lang="en-US" sz="2800" dirty="0">
                <a:latin typeface="Arial" panose="020B0604020202020204" pitchFamily="34" charset="0"/>
                <a:cs typeface="Arial" panose="020B0604020202020204" pitchFamily="34" charset="0"/>
              </a:rPr>
              <a:t>HWF Gain change with height above ground</a:t>
            </a:r>
          </a:p>
        </p:txBody>
      </p:sp>
      <p:sp>
        <p:nvSpPr>
          <p:cNvPr id="4" name="Date Placeholder 3"/>
          <p:cNvSpPr>
            <a:spLocks noGrp="1"/>
          </p:cNvSpPr>
          <p:nvPr>
            <p:ph type="dt" sz="half" idx="10"/>
          </p:nvPr>
        </p:nvSpPr>
        <p:spPr/>
        <p:txBody>
          <a:bodyPr/>
          <a:lstStyle/>
          <a:p>
            <a:r>
              <a:rPr lang="en-US" dirty="0"/>
              <a:t>2/16/2017</a:t>
            </a:r>
            <a:endParaRPr lang="pt-BR"/>
          </a:p>
        </p:txBody>
      </p:sp>
      <p:sp>
        <p:nvSpPr>
          <p:cNvPr id="5" name="Footer Placeholder 4"/>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6" name="Slide Number Placeholder 5"/>
          <p:cNvSpPr>
            <a:spLocks noGrp="1"/>
          </p:cNvSpPr>
          <p:nvPr>
            <p:ph type="sldNum" sz="quarter" idx="12"/>
          </p:nvPr>
        </p:nvSpPr>
        <p:spPr/>
        <p:txBody>
          <a:bodyPr/>
          <a:lstStyle/>
          <a:p>
            <a:fld id="{25EC0662-C021-4444-9065-FE36EB483ADF}" type="slidenum">
              <a:rPr lang="pt-BR" smtClean="0"/>
              <a:t>23</a:t>
            </a:fld>
            <a:endParaRPr lang="pt-BR"/>
          </a:p>
        </p:txBody>
      </p:sp>
      <p:sp>
        <p:nvSpPr>
          <p:cNvPr id="10" name="Freeform 9"/>
          <p:cNvSpPr/>
          <p:nvPr/>
        </p:nvSpPr>
        <p:spPr>
          <a:xfrm>
            <a:off x="885825" y="1767548"/>
            <a:ext cx="7029607" cy="3271177"/>
          </a:xfrm>
          <a:custGeom>
            <a:avLst/>
            <a:gdLst>
              <a:gd name="connsiteX0" fmla="*/ 0 w 7029607"/>
              <a:gd name="connsiteY0" fmla="*/ 3271177 h 3271177"/>
              <a:gd name="connsiteX1" fmla="*/ 533400 w 7029607"/>
              <a:gd name="connsiteY1" fmla="*/ 1709077 h 3271177"/>
              <a:gd name="connsiteX2" fmla="*/ 1333500 w 7029607"/>
              <a:gd name="connsiteY2" fmla="*/ 718477 h 3271177"/>
              <a:gd name="connsiteX3" fmla="*/ 1933575 w 7029607"/>
              <a:gd name="connsiteY3" fmla="*/ 337477 h 3271177"/>
              <a:gd name="connsiteX4" fmla="*/ 2752725 w 7029607"/>
              <a:gd name="connsiteY4" fmla="*/ 213652 h 3271177"/>
              <a:gd name="connsiteX5" fmla="*/ 7029450 w 7029607"/>
              <a:gd name="connsiteY5" fmla="*/ 23152 h 327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29607" h="3271177">
                <a:moveTo>
                  <a:pt x="0" y="3271177"/>
                </a:moveTo>
                <a:cubicBezTo>
                  <a:pt x="155575" y="2702852"/>
                  <a:pt x="311150" y="2134527"/>
                  <a:pt x="533400" y="1709077"/>
                </a:cubicBezTo>
                <a:cubicBezTo>
                  <a:pt x="755650" y="1283627"/>
                  <a:pt x="1100138" y="947077"/>
                  <a:pt x="1333500" y="718477"/>
                </a:cubicBezTo>
                <a:cubicBezTo>
                  <a:pt x="1566862" y="489877"/>
                  <a:pt x="1697038" y="421614"/>
                  <a:pt x="1933575" y="337477"/>
                </a:cubicBezTo>
                <a:cubicBezTo>
                  <a:pt x="2170113" y="253339"/>
                  <a:pt x="1903413" y="266039"/>
                  <a:pt x="2752725" y="213652"/>
                </a:cubicBezTo>
                <a:cubicBezTo>
                  <a:pt x="3602037" y="161265"/>
                  <a:pt x="7056438" y="-73686"/>
                  <a:pt x="7029450" y="23152"/>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dirty="0"/>
          </a:p>
        </p:txBody>
      </p:sp>
      <p:cxnSp>
        <p:nvCxnSpPr>
          <p:cNvPr id="12" name="Straight Arrow Connector 11"/>
          <p:cNvCxnSpPr/>
          <p:nvPr/>
        </p:nvCxnSpPr>
        <p:spPr>
          <a:xfrm>
            <a:off x="838200" y="1771650"/>
            <a:ext cx="0" cy="42195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838200" y="1695450"/>
            <a:ext cx="7219950" cy="720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39625" y="4851956"/>
            <a:ext cx="489236" cy="369332"/>
          </a:xfrm>
          <a:prstGeom prst="rect">
            <a:avLst/>
          </a:prstGeom>
          <a:noFill/>
        </p:spPr>
        <p:txBody>
          <a:bodyPr wrap="none" rtlCol="0">
            <a:spAutoFit/>
          </a:bodyPr>
          <a:lstStyle/>
          <a:p>
            <a:r>
              <a:rPr lang="en-US" dirty="0"/>
              <a:t>-20</a:t>
            </a:r>
          </a:p>
        </p:txBody>
      </p:sp>
      <p:sp>
        <p:nvSpPr>
          <p:cNvPr id="17" name="TextBox 16"/>
          <p:cNvSpPr txBox="1"/>
          <p:nvPr/>
        </p:nvSpPr>
        <p:spPr>
          <a:xfrm>
            <a:off x="439625" y="4149274"/>
            <a:ext cx="489236" cy="369332"/>
          </a:xfrm>
          <a:prstGeom prst="rect">
            <a:avLst/>
          </a:prstGeom>
          <a:noFill/>
        </p:spPr>
        <p:txBody>
          <a:bodyPr wrap="none" rtlCol="0">
            <a:spAutoFit/>
          </a:bodyPr>
          <a:lstStyle/>
          <a:p>
            <a:r>
              <a:rPr lang="en-US" dirty="0"/>
              <a:t>-15</a:t>
            </a:r>
          </a:p>
        </p:txBody>
      </p:sp>
      <p:sp>
        <p:nvSpPr>
          <p:cNvPr id="18" name="TextBox 17"/>
          <p:cNvSpPr txBox="1"/>
          <p:nvPr/>
        </p:nvSpPr>
        <p:spPr>
          <a:xfrm>
            <a:off x="375168" y="3269839"/>
            <a:ext cx="489236" cy="369332"/>
          </a:xfrm>
          <a:prstGeom prst="rect">
            <a:avLst/>
          </a:prstGeom>
          <a:noFill/>
        </p:spPr>
        <p:txBody>
          <a:bodyPr wrap="none" rtlCol="0">
            <a:spAutoFit/>
          </a:bodyPr>
          <a:lstStyle/>
          <a:p>
            <a:r>
              <a:rPr lang="en-US" dirty="0"/>
              <a:t>-10</a:t>
            </a:r>
          </a:p>
        </p:txBody>
      </p:sp>
      <p:sp>
        <p:nvSpPr>
          <p:cNvPr id="19" name="TextBox 18"/>
          <p:cNvSpPr txBox="1"/>
          <p:nvPr/>
        </p:nvSpPr>
        <p:spPr>
          <a:xfrm>
            <a:off x="533400" y="2439576"/>
            <a:ext cx="372218" cy="369332"/>
          </a:xfrm>
          <a:prstGeom prst="rect">
            <a:avLst/>
          </a:prstGeom>
          <a:noFill/>
        </p:spPr>
        <p:txBody>
          <a:bodyPr wrap="none" rtlCol="0">
            <a:spAutoFit/>
          </a:bodyPr>
          <a:lstStyle/>
          <a:p>
            <a:r>
              <a:rPr lang="en-US" dirty="0"/>
              <a:t>-5</a:t>
            </a:r>
          </a:p>
        </p:txBody>
      </p:sp>
      <p:sp>
        <p:nvSpPr>
          <p:cNvPr id="20" name="TextBox 19"/>
          <p:cNvSpPr txBox="1"/>
          <p:nvPr/>
        </p:nvSpPr>
        <p:spPr>
          <a:xfrm>
            <a:off x="533400" y="1582882"/>
            <a:ext cx="301686" cy="369332"/>
          </a:xfrm>
          <a:prstGeom prst="rect">
            <a:avLst/>
          </a:prstGeom>
          <a:noFill/>
        </p:spPr>
        <p:txBody>
          <a:bodyPr wrap="none" rtlCol="0">
            <a:spAutoFit/>
          </a:bodyPr>
          <a:lstStyle/>
          <a:p>
            <a:r>
              <a:rPr lang="en-US" dirty="0"/>
              <a:t>0</a:t>
            </a:r>
          </a:p>
        </p:txBody>
      </p:sp>
      <p:sp>
        <p:nvSpPr>
          <p:cNvPr id="21" name="TextBox 20"/>
          <p:cNvSpPr txBox="1"/>
          <p:nvPr/>
        </p:nvSpPr>
        <p:spPr>
          <a:xfrm>
            <a:off x="396589" y="5702862"/>
            <a:ext cx="489236" cy="369332"/>
          </a:xfrm>
          <a:prstGeom prst="rect">
            <a:avLst/>
          </a:prstGeom>
          <a:noFill/>
        </p:spPr>
        <p:txBody>
          <a:bodyPr wrap="none" rtlCol="0">
            <a:spAutoFit/>
          </a:bodyPr>
          <a:lstStyle/>
          <a:p>
            <a:r>
              <a:rPr lang="en-US" dirty="0"/>
              <a:t>-25</a:t>
            </a:r>
          </a:p>
        </p:txBody>
      </p:sp>
      <p:cxnSp>
        <p:nvCxnSpPr>
          <p:cNvPr id="23" name="Straight Connector 22"/>
          <p:cNvCxnSpPr>
            <a:stCxn id="19" idx="3"/>
          </p:cNvCxnSpPr>
          <p:nvPr/>
        </p:nvCxnSpPr>
        <p:spPr>
          <a:xfrm>
            <a:off x="905618" y="262424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28861" y="2624242"/>
            <a:ext cx="703419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28859" y="3403136"/>
            <a:ext cx="703419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28860" y="4253017"/>
            <a:ext cx="703419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28861" y="5051014"/>
            <a:ext cx="7034195"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05666" y="1281519"/>
            <a:ext cx="625492" cy="369332"/>
          </a:xfrm>
          <a:prstGeom prst="rect">
            <a:avLst/>
          </a:prstGeom>
          <a:noFill/>
        </p:spPr>
        <p:txBody>
          <a:bodyPr wrap="none" rtlCol="0">
            <a:spAutoFit/>
          </a:bodyPr>
          <a:lstStyle/>
          <a:p>
            <a:r>
              <a:rPr lang="en-US" dirty="0"/>
              <a:t>1/16</a:t>
            </a:r>
          </a:p>
        </p:txBody>
      </p:sp>
      <p:sp>
        <p:nvSpPr>
          <p:cNvPr id="36" name="TextBox 35"/>
          <p:cNvSpPr txBox="1"/>
          <p:nvPr/>
        </p:nvSpPr>
        <p:spPr>
          <a:xfrm>
            <a:off x="2349521" y="1281519"/>
            <a:ext cx="508473" cy="369332"/>
          </a:xfrm>
          <a:prstGeom prst="rect">
            <a:avLst/>
          </a:prstGeom>
          <a:noFill/>
        </p:spPr>
        <p:txBody>
          <a:bodyPr wrap="none" rtlCol="0">
            <a:spAutoFit/>
          </a:bodyPr>
          <a:lstStyle/>
          <a:p>
            <a:r>
              <a:rPr lang="en-US" dirty="0"/>
              <a:t>1/4</a:t>
            </a:r>
          </a:p>
        </p:txBody>
      </p:sp>
      <p:sp>
        <p:nvSpPr>
          <p:cNvPr id="37" name="TextBox 36"/>
          <p:cNvSpPr txBox="1"/>
          <p:nvPr/>
        </p:nvSpPr>
        <p:spPr>
          <a:xfrm>
            <a:off x="4087882" y="1281519"/>
            <a:ext cx="508473" cy="369332"/>
          </a:xfrm>
          <a:prstGeom prst="rect">
            <a:avLst/>
          </a:prstGeom>
          <a:noFill/>
        </p:spPr>
        <p:txBody>
          <a:bodyPr wrap="none" rtlCol="0">
            <a:spAutoFit/>
          </a:bodyPr>
          <a:lstStyle/>
          <a:p>
            <a:r>
              <a:rPr lang="en-US" dirty="0"/>
              <a:t>1/2</a:t>
            </a:r>
          </a:p>
        </p:txBody>
      </p:sp>
      <p:sp>
        <p:nvSpPr>
          <p:cNvPr id="38" name="TextBox 37"/>
          <p:cNvSpPr txBox="1"/>
          <p:nvPr/>
        </p:nvSpPr>
        <p:spPr>
          <a:xfrm>
            <a:off x="5889731" y="1346345"/>
            <a:ext cx="508473" cy="369332"/>
          </a:xfrm>
          <a:prstGeom prst="rect">
            <a:avLst/>
          </a:prstGeom>
          <a:noFill/>
        </p:spPr>
        <p:txBody>
          <a:bodyPr wrap="none" rtlCol="0">
            <a:spAutoFit/>
          </a:bodyPr>
          <a:lstStyle/>
          <a:p>
            <a:r>
              <a:rPr lang="en-US" dirty="0"/>
              <a:t>3/4</a:t>
            </a:r>
          </a:p>
        </p:txBody>
      </p:sp>
      <p:sp>
        <p:nvSpPr>
          <p:cNvPr id="39" name="TextBox 38"/>
          <p:cNvSpPr txBox="1"/>
          <p:nvPr/>
        </p:nvSpPr>
        <p:spPr>
          <a:xfrm>
            <a:off x="7510775" y="1340311"/>
            <a:ext cx="1729191" cy="369332"/>
          </a:xfrm>
          <a:prstGeom prst="rect">
            <a:avLst/>
          </a:prstGeom>
          <a:noFill/>
        </p:spPr>
        <p:txBody>
          <a:bodyPr wrap="none" rtlCol="0">
            <a:spAutoFit/>
          </a:bodyPr>
          <a:lstStyle/>
          <a:p>
            <a:r>
              <a:rPr lang="en-US" dirty="0"/>
              <a:t>1 WAVE LENGTH</a:t>
            </a:r>
          </a:p>
        </p:txBody>
      </p:sp>
      <p:cxnSp>
        <p:nvCxnSpPr>
          <p:cNvPr id="41" name="Straight Connector 40"/>
          <p:cNvCxnSpPr/>
          <p:nvPr/>
        </p:nvCxnSpPr>
        <p:spPr>
          <a:xfrm>
            <a:off x="1251987" y="1771650"/>
            <a:ext cx="1" cy="38269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708775" y="1779725"/>
            <a:ext cx="1" cy="38269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618266" y="1742237"/>
            <a:ext cx="1" cy="38269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398332" y="1756816"/>
            <a:ext cx="1" cy="38269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145712" y="1733565"/>
            <a:ext cx="1" cy="38269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958465" y="1674976"/>
            <a:ext cx="1" cy="3826986"/>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523250" y="1270641"/>
            <a:ext cx="508473" cy="369332"/>
          </a:xfrm>
          <a:prstGeom prst="rect">
            <a:avLst/>
          </a:prstGeom>
          <a:noFill/>
        </p:spPr>
        <p:txBody>
          <a:bodyPr wrap="none" rtlCol="0">
            <a:spAutoFit/>
          </a:bodyPr>
          <a:lstStyle/>
          <a:p>
            <a:r>
              <a:rPr lang="en-US" dirty="0"/>
              <a:t>1/8</a:t>
            </a:r>
          </a:p>
        </p:txBody>
      </p:sp>
      <p:sp>
        <p:nvSpPr>
          <p:cNvPr id="51" name="Right Arrow 50"/>
          <p:cNvSpPr/>
          <p:nvPr/>
        </p:nvSpPr>
        <p:spPr>
          <a:xfrm flipH="1">
            <a:off x="8083794" y="1531011"/>
            <a:ext cx="1002435" cy="62608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-.5 dB</a:t>
            </a:r>
          </a:p>
        </p:txBody>
      </p:sp>
      <p:sp>
        <p:nvSpPr>
          <p:cNvPr id="52" name="Right Arrow 51"/>
          <p:cNvSpPr/>
          <p:nvPr/>
        </p:nvSpPr>
        <p:spPr>
          <a:xfrm flipH="1">
            <a:off x="4448175" y="1658535"/>
            <a:ext cx="1002435" cy="62608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-.8dB</a:t>
            </a:r>
          </a:p>
        </p:txBody>
      </p:sp>
      <p:sp>
        <p:nvSpPr>
          <p:cNvPr id="53" name="Right Arrow 52"/>
          <p:cNvSpPr/>
          <p:nvPr/>
        </p:nvSpPr>
        <p:spPr>
          <a:xfrm flipH="1">
            <a:off x="2712145" y="1895275"/>
            <a:ext cx="1107212" cy="62608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-1.7 dB</a:t>
            </a:r>
          </a:p>
        </p:txBody>
      </p:sp>
      <p:sp>
        <p:nvSpPr>
          <p:cNvPr id="54" name="Right Arrow 53"/>
          <p:cNvSpPr/>
          <p:nvPr/>
        </p:nvSpPr>
        <p:spPr>
          <a:xfrm flipH="1">
            <a:off x="1769038" y="2715407"/>
            <a:ext cx="1164363" cy="62608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-6.5 dB</a:t>
            </a:r>
          </a:p>
        </p:txBody>
      </p:sp>
      <p:sp>
        <p:nvSpPr>
          <p:cNvPr id="55" name="Right Arrow 54"/>
          <p:cNvSpPr/>
          <p:nvPr/>
        </p:nvSpPr>
        <p:spPr>
          <a:xfrm flipH="1">
            <a:off x="1254602" y="3524050"/>
            <a:ext cx="1002435" cy="62608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-12 dB</a:t>
            </a:r>
          </a:p>
        </p:txBody>
      </p:sp>
      <p:graphicFrame>
        <p:nvGraphicFramePr>
          <p:cNvPr id="57" name="Table 56"/>
          <p:cNvGraphicFramePr>
            <a:graphicFrameLocks noGrp="1"/>
          </p:cNvGraphicFramePr>
          <p:nvPr>
            <p:extLst/>
          </p:nvPr>
        </p:nvGraphicFramePr>
        <p:xfrm>
          <a:off x="8228849" y="2371433"/>
          <a:ext cx="3752496" cy="3511437"/>
        </p:xfrm>
        <a:graphic>
          <a:graphicData uri="http://schemas.openxmlformats.org/drawingml/2006/table">
            <a:tbl>
              <a:tblPr firstRow="1" bandRow="1">
                <a:tableStyleId>{5C22544A-7EE6-4342-B048-85BDC9FD1C3A}</a:tableStyleId>
              </a:tblPr>
              <a:tblGrid>
                <a:gridCol w="938124">
                  <a:extLst>
                    <a:ext uri="{9D8B030D-6E8A-4147-A177-3AD203B41FA5}">
                      <a16:colId xmlns:a16="http://schemas.microsoft.com/office/drawing/2014/main" val="20000"/>
                    </a:ext>
                  </a:extLst>
                </a:gridCol>
                <a:gridCol w="938124">
                  <a:extLst>
                    <a:ext uri="{9D8B030D-6E8A-4147-A177-3AD203B41FA5}">
                      <a16:colId xmlns:a16="http://schemas.microsoft.com/office/drawing/2014/main" val="20001"/>
                    </a:ext>
                  </a:extLst>
                </a:gridCol>
                <a:gridCol w="938124">
                  <a:extLst>
                    <a:ext uri="{9D8B030D-6E8A-4147-A177-3AD203B41FA5}">
                      <a16:colId xmlns:a16="http://schemas.microsoft.com/office/drawing/2014/main" val="20002"/>
                    </a:ext>
                  </a:extLst>
                </a:gridCol>
                <a:gridCol w="938124">
                  <a:extLst>
                    <a:ext uri="{9D8B030D-6E8A-4147-A177-3AD203B41FA5}">
                      <a16:colId xmlns:a16="http://schemas.microsoft.com/office/drawing/2014/main" val="20003"/>
                    </a:ext>
                  </a:extLst>
                </a:gridCol>
              </a:tblGrid>
              <a:tr h="888777">
                <a:tc>
                  <a:txBody>
                    <a:bodyPr/>
                    <a:lstStyle/>
                    <a:p>
                      <a:pPr algn="ctr"/>
                      <a:r>
                        <a:rPr lang="en-US" dirty="0"/>
                        <a:t>ANT.</a:t>
                      </a:r>
                      <a:r>
                        <a:rPr lang="en-US" baseline="0" dirty="0"/>
                        <a:t> </a:t>
                      </a:r>
                      <a:r>
                        <a:rPr lang="en-US" dirty="0"/>
                        <a:t>HEIGHT </a:t>
                      </a:r>
                    </a:p>
                  </a:txBody>
                  <a:tcPr anchor="ctr"/>
                </a:tc>
                <a:tc>
                  <a:txBody>
                    <a:bodyPr/>
                    <a:lstStyle/>
                    <a:p>
                      <a:pPr algn="ctr"/>
                      <a:r>
                        <a:rPr lang="en-US" dirty="0"/>
                        <a:t>7   </a:t>
                      </a:r>
                      <a:r>
                        <a:rPr lang="en-US" baseline="0" dirty="0"/>
                        <a:t> MHz</a:t>
                      </a:r>
                      <a:endParaRPr lang="en-US" dirty="0"/>
                    </a:p>
                  </a:txBody>
                  <a:tcPr anchor="ctr"/>
                </a:tc>
                <a:tc>
                  <a:txBody>
                    <a:bodyPr/>
                    <a:lstStyle/>
                    <a:p>
                      <a:pPr algn="ctr"/>
                      <a:r>
                        <a:rPr lang="en-US" dirty="0"/>
                        <a:t>3.5 MHz</a:t>
                      </a:r>
                    </a:p>
                  </a:txBody>
                  <a:tcPr anchor="ctr"/>
                </a:tc>
                <a:tc>
                  <a:txBody>
                    <a:bodyPr/>
                    <a:lstStyle/>
                    <a:p>
                      <a:pPr algn="ctr"/>
                      <a:r>
                        <a:rPr lang="en-US" dirty="0"/>
                        <a:t>1.8 MHz</a:t>
                      </a:r>
                    </a:p>
                  </a:txBody>
                  <a:tcPr anchor="ctr"/>
                </a:tc>
                <a:extLst>
                  <a:ext uri="{0D108BD9-81ED-4DB2-BD59-A6C34878D82A}">
                    <a16:rowId xmlns:a16="http://schemas.microsoft.com/office/drawing/2014/main" val="10000"/>
                  </a:ext>
                </a:extLst>
              </a:tr>
              <a:tr h="524532">
                <a:tc>
                  <a:txBody>
                    <a:bodyPr/>
                    <a:lstStyle/>
                    <a:p>
                      <a:pPr algn="ctr"/>
                      <a:r>
                        <a:rPr lang="en-US" dirty="0"/>
                        <a:t>30</a:t>
                      </a:r>
                      <a:r>
                        <a:rPr lang="en-US" baseline="0" dirty="0"/>
                        <a:t>  Ft</a:t>
                      </a:r>
                      <a:endParaRPr lang="en-US" dirty="0"/>
                    </a:p>
                  </a:txBody>
                  <a:tcPr anchor="ctr"/>
                </a:tc>
                <a:tc>
                  <a:txBody>
                    <a:bodyPr/>
                    <a:lstStyle/>
                    <a:p>
                      <a:pPr algn="ctr"/>
                      <a:r>
                        <a:rPr lang="en-US" dirty="0"/>
                        <a:t>1/4</a:t>
                      </a:r>
                    </a:p>
                  </a:txBody>
                  <a:tcPr anchor="ctr"/>
                </a:tc>
                <a:tc>
                  <a:txBody>
                    <a:bodyPr/>
                    <a:lstStyle/>
                    <a:p>
                      <a:pPr algn="ctr"/>
                      <a:r>
                        <a:rPr lang="en-US" dirty="0"/>
                        <a:t>1/8</a:t>
                      </a:r>
                    </a:p>
                  </a:txBody>
                  <a:tcPr anchor="ctr"/>
                </a:tc>
                <a:tc>
                  <a:txBody>
                    <a:bodyPr/>
                    <a:lstStyle/>
                    <a:p>
                      <a:pPr algn="ctr"/>
                      <a:r>
                        <a:rPr lang="en-US" dirty="0"/>
                        <a:t>1/16</a:t>
                      </a:r>
                    </a:p>
                  </a:txBody>
                  <a:tcPr anchor="ctr"/>
                </a:tc>
                <a:extLst>
                  <a:ext uri="{0D108BD9-81ED-4DB2-BD59-A6C34878D82A}">
                    <a16:rowId xmlns:a16="http://schemas.microsoft.com/office/drawing/2014/main" val="10001"/>
                  </a:ext>
                </a:extLst>
              </a:tr>
              <a:tr h="524532">
                <a:tc>
                  <a:txBody>
                    <a:bodyPr/>
                    <a:lstStyle/>
                    <a:p>
                      <a:pPr algn="ctr"/>
                      <a:r>
                        <a:rPr lang="en-US" dirty="0"/>
                        <a:t>60 Ft</a:t>
                      </a:r>
                    </a:p>
                  </a:txBody>
                  <a:tcPr anchor="ctr"/>
                </a:tc>
                <a:tc>
                  <a:txBody>
                    <a:bodyPr/>
                    <a:lstStyle/>
                    <a:p>
                      <a:pPr algn="ctr"/>
                      <a:r>
                        <a:rPr lang="en-US" dirty="0"/>
                        <a:t>1/2</a:t>
                      </a:r>
                    </a:p>
                  </a:txBody>
                  <a:tcPr anchor="ctr"/>
                </a:tc>
                <a:tc>
                  <a:txBody>
                    <a:bodyPr/>
                    <a:lstStyle/>
                    <a:p>
                      <a:pPr algn="ctr"/>
                      <a:r>
                        <a:rPr lang="en-US" dirty="0"/>
                        <a:t>1/4</a:t>
                      </a:r>
                    </a:p>
                  </a:txBody>
                  <a:tcPr anchor="ctr"/>
                </a:tc>
                <a:tc>
                  <a:txBody>
                    <a:bodyPr/>
                    <a:lstStyle/>
                    <a:p>
                      <a:pPr algn="ctr"/>
                      <a:r>
                        <a:rPr lang="en-US" dirty="0"/>
                        <a:t>1/8</a:t>
                      </a:r>
                    </a:p>
                  </a:txBody>
                  <a:tcPr anchor="ctr"/>
                </a:tc>
                <a:extLst>
                  <a:ext uri="{0D108BD9-81ED-4DB2-BD59-A6C34878D82A}">
                    <a16:rowId xmlns:a16="http://schemas.microsoft.com/office/drawing/2014/main" val="10002"/>
                  </a:ext>
                </a:extLst>
              </a:tr>
              <a:tr h="524532">
                <a:tc>
                  <a:txBody>
                    <a:bodyPr/>
                    <a:lstStyle/>
                    <a:p>
                      <a:pPr algn="ctr"/>
                      <a:r>
                        <a:rPr lang="en-US" dirty="0"/>
                        <a:t>120 Ft</a:t>
                      </a:r>
                    </a:p>
                  </a:txBody>
                  <a:tcPr anchor="ctr"/>
                </a:tc>
                <a:tc>
                  <a:txBody>
                    <a:bodyPr/>
                    <a:lstStyle/>
                    <a:p>
                      <a:pPr algn="ctr"/>
                      <a:r>
                        <a:rPr lang="en-US" dirty="0"/>
                        <a:t>1</a:t>
                      </a:r>
                    </a:p>
                  </a:txBody>
                  <a:tcPr anchor="ctr"/>
                </a:tc>
                <a:tc>
                  <a:txBody>
                    <a:bodyPr/>
                    <a:lstStyle/>
                    <a:p>
                      <a:pPr algn="ctr"/>
                      <a:r>
                        <a:rPr lang="en-US" dirty="0"/>
                        <a:t>1/2</a:t>
                      </a:r>
                    </a:p>
                  </a:txBody>
                  <a:tcPr anchor="ctr"/>
                </a:tc>
                <a:tc>
                  <a:txBody>
                    <a:bodyPr/>
                    <a:lstStyle/>
                    <a:p>
                      <a:pPr algn="ctr"/>
                      <a:r>
                        <a:rPr lang="en-US" dirty="0"/>
                        <a:t>1/4</a:t>
                      </a:r>
                    </a:p>
                  </a:txBody>
                  <a:tcPr anchor="ctr"/>
                </a:tc>
                <a:extLst>
                  <a:ext uri="{0D108BD9-81ED-4DB2-BD59-A6C34878D82A}">
                    <a16:rowId xmlns:a16="http://schemas.microsoft.com/office/drawing/2014/main" val="10003"/>
                  </a:ext>
                </a:extLst>
              </a:tr>
              <a:tr h="524532">
                <a:tc>
                  <a:txBody>
                    <a:bodyPr/>
                    <a:lstStyle/>
                    <a:p>
                      <a:pPr algn="ctr"/>
                      <a:r>
                        <a:rPr lang="en-US" dirty="0"/>
                        <a:t>240 Ft</a:t>
                      </a:r>
                    </a:p>
                  </a:txBody>
                  <a:tcPr anchor="ctr"/>
                </a:tc>
                <a:tc>
                  <a:txBody>
                    <a:bodyPr/>
                    <a:lstStyle/>
                    <a:p>
                      <a:pPr algn="ctr"/>
                      <a:r>
                        <a:rPr lang="en-US" dirty="0"/>
                        <a:t>2</a:t>
                      </a:r>
                    </a:p>
                  </a:txBody>
                  <a:tcPr anchor="ctr"/>
                </a:tc>
                <a:tc>
                  <a:txBody>
                    <a:bodyPr/>
                    <a:lstStyle/>
                    <a:p>
                      <a:pPr algn="ctr"/>
                      <a:r>
                        <a:rPr lang="en-US" dirty="0"/>
                        <a:t>1</a:t>
                      </a:r>
                    </a:p>
                  </a:txBody>
                  <a:tcPr anchor="ctr"/>
                </a:tc>
                <a:tc>
                  <a:txBody>
                    <a:bodyPr/>
                    <a:lstStyle/>
                    <a:p>
                      <a:pPr algn="ctr"/>
                      <a:r>
                        <a:rPr lang="en-US" dirty="0"/>
                        <a:t>1/2</a:t>
                      </a:r>
                    </a:p>
                  </a:txBody>
                  <a:tcPr anchor="ctr"/>
                </a:tc>
                <a:extLst>
                  <a:ext uri="{0D108BD9-81ED-4DB2-BD59-A6C34878D82A}">
                    <a16:rowId xmlns:a16="http://schemas.microsoft.com/office/drawing/2014/main" val="10004"/>
                  </a:ext>
                </a:extLst>
              </a:tr>
              <a:tr h="524532">
                <a:tc>
                  <a:txBody>
                    <a:bodyPr/>
                    <a:lstStyle/>
                    <a:p>
                      <a:pPr algn="ctr"/>
                      <a:r>
                        <a:rPr lang="en-US" dirty="0"/>
                        <a:t>480 FT</a:t>
                      </a:r>
                    </a:p>
                  </a:txBody>
                  <a:tcPr anchor="ctr"/>
                </a:tc>
                <a:tc>
                  <a:txBody>
                    <a:bodyPr/>
                    <a:lstStyle/>
                    <a:p>
                      <a:pPr algn="ctr"/>
                      <a:r>
                        <a:rPr lang="en-US" dirty="0"/>
                        <a:t>4</a:t>
                      </a:r>
                    </a:p>
                  </a:txBody>
                  <a:tcPr anchor="ctr"/>
                </a:tc>
                <a:tc>
                  <a:txBody>
                    <a:bodyPr/>
                    <a:lstStyle/>
                    <a:p>
                      <a:pPr algn="ctr"/>
                      <a:r>
                        <a:rPr lang="en-US" dirty="0"/>
                        <a:t>2</a:t>
                      </a:r>
                    </a:p>
                  </a:txBody>
                  <a:tcPr anchor="ctr"/>
                </a:tc>
                <a:tc>
                  <a:txBody>
                    <a:bodyPr/>
                    <a:lstStyle/>
                    <a:p>
                      <a:pPr algn="ctr"/>
                      <a:r>
                        <a:rPr lang="en-US" dirty="0"/>
                        <a:t>1</a:t>
                      </a: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54661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t>2/16/2017</a:t>
            </a:r>
            <a:endParaRPr lang="pt-BR"/>
          </a:p>
        </p:txBody>
      </p:sp>
      <p:sp>
        <p:nvSpPr>
          <p:cNvPr id="5" name="Footer Placeholder 4"/>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6" name="Slide Number Placeholder 5"/>
          <p:cNvSpPr>
            <a:spLocks noGrp="1"/>
          </p:cNvSpPr>
          <p:nvPr>
            <p:ph type="sldNum" sz="quarter" idx="12"/>
          </p:nvPr>
        </p:nvSpPr>
        <p:spPr/>
        <p:txBody>
          <a:bodyPr/>
          <a:lstStyle/>
          <a:p>
            <a:fld id="{25EC0662-C021-4444-9065-FE36EB483ADF}" type="slidenum">
              <a:rPr lang="pt-BR" smtClean="0"/>
              <a:t>24</a:t>
            </a:fld>
            <a:endParaRPr lang="pt-BR" dirty="0"/>
          </a:p>
        </p:txBody>
      </p:sp>
      <p:sp>
        <p:nvSpPr>
          <p:cNvPr id="7" name="Title 1"/>
          <p:cNvSpPr txBox="1">
            <a:spLocks/>
          </p:cNvSpPr>
          <p:nvPr/>
        </p:nvSpPr>
        <p:spPr>
          <a:xfrm>
            <a:off x="623887" y="323850"/>
            <a:ext cx="10944225" cy="720181"/>
          </a:xfrm>
          <a:prstGeom prst="rect">
            <a:avLst/>
          </a:prstGeom>
          <a:solidFill>
            <a:srgbClr val="FFFF00"/>
          </a:solidFill>
          <a:ln w="28575">
            <a:solidFill>
              <a:srgbClr val="FF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Arial" panose="020B0604020202020204" pitchFamily="34" charset="0"/>
                <a:cs typeface="Arial" panose="020B0604020202020204" pitchFamily="34" charset="0"/>
              </a:rPr>
              <a:t>Waller Flag practical preamplifier gain</a:t>
            </a:r>
          </a:p>
        </p:txBody>
      </p:sp>
      <p:graphicFrame>
        <p:nvGraphicFramePr>
          <p:cNvPr id="10" name="Table 9"/>
          <p:cNvGraphicFramePr>
            <a:graphicFrameLocks noGrp="1"/>
          </p:cNvGraphicFramePr>
          <p:nvPr>
            <p:extLst>
              <p:ext uri="{D42A27DB-BD31-4B8C-83A1-F6EECF244321}">
                <p14:modId xmlns:p14="http://schemas.microsoft.com/office/powerpoint/2010/main" val="3880577261"/>
              </p:ext>
            </p:extLst>
          </p:nvPr>
        </p:nvGraphicFramePr>
        <p:xfrm>
          <a:off x="623887" y="1215209"/>
          <a:ext cx="10944225" cy="1854200"/>
        </p:xfrm>
        <a:graphic>
          <a:graphicData uri="http://schemas.openxmlformats.org/drawingml/2006/table">
            <a:tbl>
              <a:tblPr firstRow="1" bandRow="1">
                <a:tableStyleId>{5C22544A-7EE6-4342-B048-85BDC9FD1C3A}</a:tableStyleId>
              </a:tblPr>
              <a:tblGrid>
                <a:gridCol w="795696">
                  <a:extLst>
                    <a:ext uri="{9D8B030D-6E8A-4147-A177-3AD203B41FA5}">
                      <a16:colId xmlns:a16="http://schemas.microsoft.com/office/drawing/2014/main" val="20000"/>
                    </a:ext>
                  </a:extLst>
                </a:gridCol>
                <a:gridCol w="1282207">
                  <a:extLst>
                    <a:ext uri="{9D8B030D-6E8A-4147-A177-3AD203B41FA5}">
                      <a16:colId xmlns:a16="http://schemas.microsoft.com/office/drawing/2014/main" val="20001"/>
                    </a:ext>
                  </a:extLst>
                </a:gridCol>
                <a:gridCol w="1591391">
                  <a:extLst>
                    <a:ext uri="{9D8B030D-6E8A-4147-A177-3AD203B41FA5}">
                      <a16:colId xmlns:a16="http://schemas.microsoft.com/office/drawing/2014/main" val="20002"/>
                    </a:ext>
                  </a:extLst>
                </a:gridCol>
                <a:gridCol w="1659944">
                  <a:extLst>
                    <a:ext uri="{9D8B030D-6E8A-4147-A177-3AD203B41FA5}">
                      <a16:colId xmlns:a16="http://schemas.microsoft.com/office/drawing/2014/main" val="20003"/>
                    </a:ext>
                  </a:extLst>
                </a:gridCol>
                <a:gridCol w="5614987">
                  <a:extLst>
                    <a:ext uri="{9D8B030D-6E8A-4147-A177-3AD203B41FA5}">
                      <a16:colId xmlns:a16="http://schemas.microsoft.com/office/drawing/2014/main" val="20004"/>
                    </a:ext>
                  </a:extLst>
                </a:gridCol>
              </a:tblGrid>
              <a:tr h="370840">
                <a:tc>
                  <a:txBody>
                    <a:bodyPr/>
                    <a:lstStyle/>
                    <a:p>
                      <a:r>
                        <a:rPr lang="en-US" dirty="0"/>
                        <a:t>BAND</a:t>
                      </a:r>
                    </a:p>
                  </a:txBody>
                  <a:tcPr/>
                </a:tc>
                <a:tc>
                  <a:txBody>
                    <a:bodyPr/>
                    <a:lstStyle/>
                    <a:p>
                      <a:r>
                        <a:rPr lang="en-US" dirty="0"/>
                        <a:t>Vertical</a:t>
                      </a:r>
                      <a:r>
                        <a:rPr lang="en-US" baseline="0" dirty="0"/>
                        <a:t> WF</a:t>
                      </a:r>
                      <a:endParaRPr lang="en-US" dirty="0"/>
                    </a:p>
                  </a:txBody>
                  <a:tcPr/>
                </a:tc>
                <a:tc>
                  <a:txBody>
                    <a:bodyPr/>
                    <a:lstStyle/>
                    <a:p>
                      <a:r>
                        <a:rPr lang="en-US" dirty="0"/>
                        <a:t>Horizontal WF</a:t>
                      </a:r>
                    </a:p>
                  </a:txBody>
                  <a:tcPr/>
                </a:tc>
                <a:tc>
                  <a:txBody>
                    <a:bodyPr/>
                    <a:lstStyle/>
                    <a:p>
                      <a:r>
                        <a:rPr lang="en-US" dirty="0"/>
                        <a:t>Recommended </a:t>
                      </a:r>
                    </a:p>
                  </a:txBody>
                  <a:tcPr/>
                </a:tc>
                <a:tc>
                  <a:txBody>
                    <a:bodyPr/>
                    <a:lstStyle/>
                    <a:p>
                      <a:r>
                        <a:rPr lang="en-US" dirty="0"/>
                        <a:t>Web link for information</a:t>
                      </a:r>
                    </a:p>
                  </a:txBody>
                  <a:tcPr/>
                </a:tc>
                <a:extLst>
                  <a:ext uri="{0D108BD9-81ED-4DB2-BD59-A6C34878D82A}">
                    <a16:rowId xmlns:a16="http://schemas.microsoft.com/office/drawing/2014/main" val="10000"/>
                  </a:ext>
                </a:extLst>
              </a:tr>
              <a:tr h="370840">
                <a:tc>
                  <a:txBody>
                    <a:bodyPr/>
                    <a:lstStyle/>
                    <a:p>
                      <a:pPr algn="ctr"/>
                      <a:r>
                        <a:rPr lang="en-US" dirty="0"/>
                        <a:t>160</a:t>
                      </a:r>
                    </a:p>
                  </a:txBody>
                  <a:tcPr/>
                </a:tc>
                <a:tc>
                  <a:txBody>
                    <a:bodyPr/>
                    <a:lstStyle/>
                    <a:p>
                      <a:pPr algn="ctr"/>
                      <a:r>
                        <a:rPr lang="en-US" dirty="0"/>
                        <a:t>30 db</a:t>
                      </a:r>
                    </a:p>
                  </a:txBody>
                  <a:tcPr/>
                </a:tc>
                <a:tc>
                  <a:txBody>
                    <a:bodyPr/>
                    <a:lstStyle/>
                    <a:p>
                      <a:pPr algn="ctr"/>
                      <a:r>
                        <a:rPr lang="en-US" dirty="0"/>
                        <a:t>40 db</a:t>
                      </a:r>
                    </a:p>
                  </a:txBody>
                  <a:tcPr/>
                </a:tc>
                <a:tc>
                  <a:txBody>
                    <a:bodyPr/>
                    <a:lstStyle/>
                    <a:p>
                      <a:r>
                        <a:rPr lang="en-US" dirty="0"/>
                        <a:t>N4IS 6</a:t>
                      </a:r>
                      <a:r>
                        <a:rPr lang="en-US" baseline="0" dirty="0"/>
                        <a:t> x BF981</a:t>
                      </a:r>
                      <a:endParaRPr lang="en-US" dirty="0"/>
                    </a:p>
                  </a:txBody>
                  <a:tcPr/>
                </a:tc>
                <a:tc>
                  <a:txBody>
                    <a:bodyPr/>
                    <a:lstStyle/>
                    <a:p>
                      <a:r>
                        <a:rPr lang="en-US" sz="1000" dirty="0"/>
                        <a:t>http://radio-amador.net/pipermail/cluster/attachments/20110115/5fe9bdf5/N4ISBF981six02.pdf</a:t>
                      </a:r>
                    </a:p>
                  </a:txBody>
                  <a:tcPr/>
                </a:tc>
                <a:extLst>
                  <a:ext uri="{0D108BD9-81ED-4DB2-BD59-A6C34878D82A}">
                    <a16:rowId xmlns:a16="http://schemas.microsoft.com/office/drawing/2014/main" val="10001"/>
                  </a:ext>
                </a:extLst>
              </a:tr>
              <a:tr h="370840">
                <a:tc>
                  <a:txBody>
                    <a:bodyPr/>
                    <a:lstStyle/>
                    <a:p>
                      <a:pPr algn="ctr"/>
                      <a:r>
                        <a:rPr lang="en-US" dirty="0"/>
                        <a:t>80</a:t>
                      </a:r>
                    </a:p>
                  </a:txBody>
                  <a:tcPr/>
                </a:tc>
                <a:tc>
                  <a:txBody>
                    <a:bodyPr/>
                    <a:lstStyle/>
                    <a:p>
                      <a:pPr algn="ctr"/>
                      <a:r>
                        <a:rPr lang="en-US" dirty="0"/>
                        <a:t>20 db</a:t>
                      </a:r>
                    </a:p>
                  </a:txBody>
                  <a:tcPr/>
                </a:tc>
                <a:tc>
                  <a:txBody>
                    <a:bodyPr/>
                    <a:lstStyle/>
                    <a:p>
                      <a:pPr algn="ctr"/>
                      <a:r>
                        <a:rPr lang="en-US" dirty="0"/>
                        <a:t>30 db</a:t>
                      </a:r>
                    </a:p>
                  </a:txBody>
                  <a:tcPr/>
                </a:tc>
                <a:tc>
                  <a:txBody>
                    <a:bodyPr/>
                    <a:lstStyle/>
                    <a:p>
                      <a:r>
                        <a:rPr lang="en-US" dirty="0"/>
                        <a:t>2</a:t>
                      </a:r>
                      <a:r>
                        <a:rPr lang="en-US" baseline="0" dirty="0"/>
                        <a:t> x Norton</a:t>
                      </a:r>
                      <a:endParaRPr lang="en-US" dirty="0"/>
                    </a:p>
                  </a:txBody>
                  <a:tcPr/>
                </a:tc>
                <a:tc>
                  <a:txBody>
                    <a:bodyPr/>
                    <a:lstStyle/>
                    <a:p>
                      <a:r>
                        <a:rPr lang="en-US" sz="1200" dirty="0"/>
                        <a:t>Z10042A Broadband Norton Amplifier (</a:t>
                      </a:r>
                      <a:r>
                        <a:rPr lang="en-US" sz="1200" baseline="0" dirty="0"/>
                        <a:t> Will be available DXE)</a:t>
                      </a:r>
                      <a:endParaRPr lang="en-US" sz="1200" dirty="0"/>
                    </a:p>
                  </a:txBody>
                  <a:tcPr/>
                </a:tc>
                <a:extLst>
                  <a:ext uri="{0D108BD9-81ED-4DB2-BD59-A6C34878D82A}">
                    <a16:rowId xmlns:a16="http://schemas.microsoft.com/office/drawing/2014/main" val="10002"/>
                  </a:ext>
                </a:extLst>
              </a:tr>
              <a:tr h="370840">
                <a:tc>
                  <a:txBody>
                    <a:bodyPr/>
                    <a:lstStyle/>
                    <a:p>
                      <a:pPr algn="ctr"/>
                      <a:r>
                        <a:rPr lang="en-US" dirty="0"/>
                        <a:t>40</a:t>
                      </a:r>
                    </a:p>
                  </a:txBody>
                  <a:tcPr/>
                </a:tc>
                <a:tc>
                  <a:txBody>
                    <a:bodyPr/>
                    <a:lstStyle/>
                    <a:p>
                      <a:pPr algn="ctr"/>
                      <a:r>
                        <a:rPr lang="en-US" dirty="0"/>
                        <a:t>10 db</a:t>
                      </a:r>
                    </a:p>
                  </a:txBody>
                  <a:tcPr/>
                </a:tc>
                <a:tc>
                  <a:txBody>
                    <a:bodyPr/>
                    <a:lstStyle/>
                    <a:p>
                      <a:pPr algn="ctr"/>
                      <a:r>
                        <a:rPr lang="en-US" dirty="0"/>
                        <a:t>20 db</a:t>
                      </a:r>
                    </a:p>
                  </a:txBody>
                  <a:tcPr/>
                </a:tc>
                <a:tc>
                  <a:txBody>
                    <a:bodyPr/>
                    <a:lstStyle/>
                    <a:p>
                      <a:r>
                        <a:rPr lang="en-US" dirty="0"/>
                        <a:t>1 x Norton</a:t>
                      </a:r>
                    </a:p>
                  </a:txBody>
                  <a:tcPr/>
                </a:tc>
                <a:tc>
                  <a:txBody>
                    <a:bodyPr/>
                    <a:lstStyle/>
                    <a:p>
                      <a:r>
                        <a:rPr lang="en-US" sz="1200" dirty="0"/>
                        <a:t>Z10042A Broadband Norton Amplifier</a:t>
                      </a:r>
                    </a:p>
                  </a:txBody>
                  <a:tcPr/>
                </a:tc>
                <a:extLst>
                  <a:ext uri="{0D108BD9-81ED-4DB2-BD59-A6C34878D82A}">
                    <a16:rowId xmlns:a16="http://schemas.microsoft.com/office/drawing/2014/main" val="10003"/>
                  </a:ext>
                </a:extLst>
              </a:tr>
              <a:tr h="370840">
                <a:tc>
                  <a:txBody>
                    <a:bodyPr/>
                    <a:lstStyle/>
                    <a:p>
                      <a:pPr algn="ctr"/>
                      <a:r>
                        <a:rPr lang="en-US" dirty="0"/>
                        <a:t>30</a:t>
                      </a:r>
                    </a:p>
                  </a:txBody>
                  <a:tcPr/>
                </a:tc>
                <a:tc>
                  <a:txBody>
                    <a:bodyPr/>
                    <a:lstStyle/>
                    <a:p>
                      <a:pPr algn="ctr"/>
                      <a:r>
                        <a:rPr lang="en-US" dirty="0"/>
                        <a:t>10</a:t>
                      </a:r>
                      <a:r>
                        <a:rPr lang="en-US" baseline="0" dirty="0"/>
                        <a:t> db</a:t>
                      </a:r>
                      <a:endParaRPr lang="en-US" dirty="0"/>
                    </a:p>
                  </a:txBody>
                  <a:tcPr/>
                </a:tc>
                <a:tc>
                  <a:txBody>
                    <a:bodyPr/>
                    <a:lstStyle/>
                    <a:p>
                      <a:pPr algn="ctr"/>
                      <a:r>
                        <a:rPr lang="en-US" dirty="0"/>
                        <a:t>10 db </a:t>
                      </a:r>
                    </a:p>
                  </a:txBody>
                  <a:tcPr/>
                </a:tc>
                <a:tc>
                  <a:txBody>
                    <a:bodyPr/>
                    <a:lstStyle/>
                    <a:p>
                      <a:r>
                        <a:rPr lang="en-US" dirty="0"/>
                        <a:t>1 x Norton</a:t>
                      </a:r>
                    </a:p>
                  </a:txBody>
                  <a:tcPr/>
                </a:tc>
                <a:tc>
                  <a:txBody>
                    <a:bodyPr/>
                    <a:lstStyle/>
                    <a:p>
                      <a:r>
                        <a:rPr lang="en-US" sz="1200" dirty="0"/>
                        <a:t>Z10042A Broadband Norton Amplifier</a:t>
                      </a:r>
                    </a:p>
                  </a:txBody>
                  <a:tcPr/>
                </a:tc>
                <a:extLst>
                  <a:ext uri="{0D108BD9-81ED-4DB2-BD59-A6C34878D82A}">
                    <a16:rowId xmlns:a16="http://schemas.microsoft.com/office/drawing/2014/main" val="10004"/>
                  </a:ext>
                </a:extLst>
              </a:tr>
            </a:tbl>
          </a:graphicData>
        </a:graphic>
      </p:graphicFrame>
      <p:sp>
        <p:nvSpPr>
          <p:cNvPr id="11" name="TextBox 10"/>
          <p:cNvSpPr txBox="1"/>
          <p:nvPr/>
        </p:nvSpPr>
        <p:spPr>
          <a:xfrm>
            <a:off x="623887" y="3240587"/>
            <a:ext cx="6755504" cy="2862322"/>
          </a:xfrm>
          <a:prstGeom prst="rect">
            <a:avLst/>
          </a:prstGeom>
          <a:noFill/>
        </p:spPr>
        <p:txBody>
          <a:bodyPr wrap="none" rtlCol="0">
            <a:spAutoFit/>
          </a:bodyPr>
          <a:lstStyle/>
          <a:p>
            <a:pPr marL="285750" indent="-285750">
              <a:buFont typeface="Arial" panose="020B0604020202020204" pitchFamily="34" charset="0"/>
              <a:buChar char="•"/>
            </a:pPr>
            <a:r>
              <a:rPr lang="en-US" dirty="0"/>
              <a:t>NF  2 db or less</a:t>
            </a:r>
          </a:p>
          <a:p>
            <a:pPr marL="285750" indent="-285750">
              <a:buFont typeface="Arial" panose="020B0604020202020204" pitchFamily="34" charset="0"/>
              <a:buChar char="•"/>
            </a:pPr>
            <a:r>
              <a:rPr lang="en-US" dirty="0"/>
              <a:t>Input filter HPF or BPF MUST</a:t>
            </a:r>
          </a:p>
          <a:p>
            <a:pPr marL="285750" indent="-285750">
              <a:buFont typeface="Arial" panose="020B0604020202020204" pitchFamily="34" charset="0"/>
              <a:buChar char="•"/>
            </a:pPr>
            <a:r>
              <a:rPr lang="en-US" dirty="0"/>
              <a:t>Output PBF filter Necessary ( pre-selector )</a:t>
            </a:r>
          </a:p>
          <a:p>
            <a:pPr marL="285750" indent="-285750">
              <a:buFont typeface="Arial" panose="020B0604020202020204" pitchFamily="34" charset="0"/>
              <a:buChar char="•"/>
            </a:pPr>
            <a:r>
              <a:rPr lang="en-US" dirty="0"/>
              <a:t>RX/TX switch with 80db isolation or more </a:t>
            </a:r>
          </a:p>
          <a:p>
            <a:pPr marL="285750" indent="-285750">
              <a:buFont typeface="Arial" panose="020B0604020202020204" pitchFamily="34" charset="0"/>
              <a:buChar char="•"/>
            </a:pPr>
            <a:r>
              <a:rPr lang="en-US" dirty="0"/>
              <a:t>RX/TX relay fast 2 msec.</a:t>
            </a:r>
          </a:p>
          <a:p>
            <a:pPr marL="285750" indent="-285750">
              <a:buFont typeface="Arial" panose="020B0604020202020204" pitchFamily="34" charset="0"/>
              <a:buChar char="•"/>
            </a:pPr>
            <a:r>
              <a:rPr lang="en-US" dirty="0"/>
              <a:t>Double shield for N4IS preamp is a must</a:t>
            </a:r>
          </a:p>
          <a:p>
            <a:pPr marL="285750" indent="-285750">
              <a:buFont typeface="Arial" panose="020B0604020202020204" pitchFamily="34" charset="0"/>
              <a:buChar char="•"/>
            </a:pPr>
            <a:r>
              <a:rPr lang="en-US" dirty="0"/>
              <a:t>12VDC choke and any cable in or out needs a choke</a:t>
            </a:r>
          </a:p>
          <a:p>
            <a:pPr marL="285750" indent="-285750">
              <a:buFont typeface="Arial" panose="020B0604020202020204" pitchFamily="34" charset="0"/>
              <a:buChar char="•"/>
            </a:pPr>
            <a:r>
              <a:rPr lang="en-US" dirty="0"/>
              <a:t>Short ground and BNC or SMA connectors with good cable (RG400)</a:t>
            </a:r>
          </a:p>
          <a:p>
            <a:pPr marL="285750" indent="-285750">
              <a:buFont typeface="Arial" panose="020B0604020202020204" pitchFamily="34" charset="0"/>
              <a:buChar char="•"/>
            </a:pPr>
            <a:r>
              <a:rPr lang="en-US" dirty="0"/>
              <a:t>Preamp and filter close to the RADIO</a:t>
            </a:r>
          </a:p>
          <a:p>
            <a:pPr marL="285750" indent="-285750">
              <a:buFont typeface="Arial" panose="020B0604020202020204" pitchFamily="34" charset="0"/>
              <a:buChar char="•"/>
            </a:pPr>
            <a:r>
              <a:rPr lang="en-US" dirty="0"/>
              <a:t>Avoid RF leak from the TX antenna port.</a:t>
            </a:r>
          </a:p>
        </p:txBody>
      </p:sp>
      <p:sp>
        <p:nvSpPr>
          <p:cNvPr id="12" name="TextBox 11"/>
          <p:cNvSpPr txBox="1"/>
          <p:nvPr/>
        </p:nvSpPr>
        <p:spPr>
          <a:xfrm>
            <a:off x="7072314" y="3383734"/>
            <a:ext cx="4395786" cy="1477328"/>
          </a:xfrm>
          <a:prstGeom prst="rect">
            <a:avLst/>
          </a:prstGeom>
          <a:noFill/>
        </p:spPr>
        <p:txBody>
          <a:bodyPr wrap="square" rtlCol="0">
            <a:spAutoFit/>
          </a:bodyPr>
          <a:lstStyle/>
          <a:p>
            <a:r>
              <a:rPr lang="en-US" dirty="0"/>
              <a:t>For  5 MHz to 10 MHz, one HPF and only one Norton is recommended</a:t>
            </a:r>
          </a:p>
          <a:p>
            <a:endParaRPr lang="en-US" dirty="0"/>
          </a:p>
          <a:p>
            <a:r>
              <a:rPr lang="en-US" dirty="0"/>
              <a:t>The WF has good performance on High band, no preamplifier needed for 14 MHz up</a:t>
            </a:r>
          </a:p>
        </p:txBody>
      </p:sp>
      <p:sp>
        <p:nvSpPr>
          <p:cNvPr id="14" name="TextBox 13"/>
          <p:cNvSpPr txBox="1"/>
          <p:nvPr/>
        </p:nvSpPr>
        <p:spPr>
          <a:xfrm>
            <a:off x="6450493" y="5583298"/>
            <a:ext cx="5117619" cy="646331"/>
          </a:xfrm>
          <a:prstGeom prst="rect">
            <a:avLst/>
          </a:prstGeom>
          <a:solidFill>
            <a:srgbClr val="FFFF00"/>
          </a:solidFill>
        </p:spPr>
        <p:txBody>
          <a:bodyPr wrap="none" rtlCol="0">
            <a:spAutoFit/>
          </a:bodyPr>
          <a:lstStyle/>
          <a:p>
            <a:r>
              <a:rPr lang="en-US" dirty="0"/>
              <a:t>40 db gain is 10.000 times the input signal</a:t>
            </a:r>
          </a:p>
          <a:p>
            <a:r>
              <a:rPr lang="en-US" dirty="0"/>
              <a:t>IT NEEDS BEST PRACTICE  SHIELDING   DECOUPLING  </a:t>
            </a:r>
          </a:p>
        </p:txBody>
      </p:sp>
    </p:spTree>
    <p:extLst>
      <p:ext uri="{BB962C8B-B14F-4D97-AF65-F5344CB8AC3E}">
        <p14:creationId xmlns:p14="http://schemas.microsoft.com/office/powerpoint/2010/main" val="1192219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dirty="0"/>
              <a:t>2/16/2017</a:t>
            </a:r>
          </a:p>
        </p:txBody>
      </p:sp>
      <p:sp>
        <p:nvSpPr>
          <p:cNvPr id="6" name="Footer Placeholder 5"/>
          <p:cNvSpPr>
            <a:spLocks noGrp="1"/>
          </p:cNvSpPr>
          <p:nvPr>
            <p:ph type="ftr" sz="quarter" idx="11"/>
          </p:nvPr>
        </p:nvSpPr>
        <p:spPr/>
        <p:txBody>
          <a:bodyPr/>
          <a:lstStyle/>
          <a:p>
            <a:pPr>
              <a:defRPr/>
            </a:pPr>
            <a:r>
              <a:rPr lang="en-US" dirty="0"/>
              <a:t>World Wide Radio Operators Foundation                        Copyright   ©   Reserved  N4IS JC DASILVA</a:t>
            </a:r>
          </a:p>
        </p:txBody>
      </p:sp>
      <p:sp>
        <p:nvSpPr>
          <p:cNvPr id="7" name="Slide Number Placeholder 6"/>
          <p:cNvSpPr>
            <a:spLocks noGrp="1"/>
          </p:cNvSpPr>
          <p:nvPr>
            <p:ph type="sldNum" sz="quarter" idx="12"/>
          </p:nvPr>
        </p:nvSpPr>
        <p:spPr/>
        <p:txBody>
          <a:bodyPr/>
          <a:lstStyle/>
          <a:p>
            <a:pPr>
              <a:defRPr/>
            </a:pPr>
            <a:fld id="{2D55A884-972E-43AB-BF2D-4F054B21FA56}" type="slidenum">
              <a:rPr lang="en-US" altLang="en-US" smtClean="0"/>
              <a:pPr>
                <a:defRPr/>
              </a:pPr>
              <a:t>25</a:t>
            </a:fld>
            <a:endParaRPr lang="en-US" altLang="en-US" dirty="0"/>
          </a:p>
        </p:txBody>
      </p:sp>
      <p:sp>
        <p:nvSpPr>
          <p:cNvPr id="9" name="Rectangle 2"/>
          <p:cNvSpPr>
            <a:spLocks noGrp="1" noChangeArrowheads="1"/>
          </p:cNvSpPr>
          <p:nvPr>
            <p:ph type="title"/>
          </p:nvPr>
        </p:nvSpPr>
        <p:spPr>
          <a:xfrm>
            <a:off x="609600" y="274638"/>
            <a:ext cx="10972800" cy="658812"/>
          </a:xfrm>
          <a:solidFill>
            <a:srgbClr val="FFFF00">
              <a:alpha val="58038"/>
            </a:srgbClr>
          </a:solidFill>
          <a:ln w="28575">
            <a:solidFill>
              <a:srgbClr val="FF0000"/>
            </a:solidFill>
            <a:miter lim="800000"/>
            <a:headEnd/>
            <a:tailEnd/>
          </a:ln>
        </p:spPr>
        <p:txBody>
          <a:bodyPr>
            <a:normAutofit/>
          </a:bodyPr>
          <a:lstStyle/>
          <a:p>
            <a:pPr algn="ctr"/>
            <a:r>
              <a:rPr lang="en-US" altLang="en-US" sz="2800" b="1" dirty="0">
                <a:latin typeface="Arial" panose="020B0604020202020204" pitchFamily="34" charset="0"/>
                <a:cs typeface="Arial" panose="020B0604020202020204" pitchFamily="34" charset="0"/>
              </a:rPr>
              <a:t>Pin “one” problem  and shielding</a:t>
            </a:r>
          </a:p>
        </p:txBody>
      </p:sp>
      <p:pic>
        <p:nvPicPr>
          <p:cNvPr id="2" name="Picture 1"/>
          <p:cNvPicPr>
            <a:picLocks noChangeAspect="1"/>
          </p:cNvPicPr>
          <p:nvPr/>
        </p:nvPicPr>
        <p:blipFill>
          <a:blip r:embed="rId3"/>
          <a:stretch>
            <a:fillRect/>
          </a:stretch>
        </p:blipFill>
        <p:spPr>
          <a:xfrm>
            <a:off x="8417414" y="1129275"/>
            <a:ext cx="2294545" cy="3925726"/>
          </a:xfrm>
          <a:prstGeom prst="rect">
            <a:avLst/>
          </a:prstGeom>
        </p:spPr>
      </p:pic>
      <p:cxnSp>
        <p:nvCxnSpPr>
          <p:cNvPr id="4" name="Straight Connector 3"/>
          <p:cNvCxnSpPr/>
          <p:nvPr/>
        </p:nvCxnSpPr>
        <p:spPr>
          <a:xfrm flipH="1">
            <a:off x="1498060" y="1352145"/>
            <a:ext cx="48638" cy="500420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87941" y="1663430"/>
            <a:ext cx="15175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5294704" y="1078389"/>
            <a:ext cx="2990703" cy="5128621"/>
            <a:chOff x="8792103" y="1243779"/>
            <a:chExt cx="2990703" cy="5128621"/>
          </a:xfrm>
        </p:grpSpPr>
        <p:cxnSp>
          <p:nvCxnSpPr>
            <p:cNvPr id="12" name="Straight Connector 11"/>
            <p:cNvCxnSpPr/>
            <p:nvPr/>
          </p:nvCxnSpPr>
          <p:spPr>
            <a:xfrm>
              <a:off x="8898903" y="4223208"/>
              <a:ext cx="1262329"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016116" y="1762812"/>
              <a:ext cx="0" cy="4404999"/>
            </a:xfrm>
            <a:prstGeom prst="line">
              <a:avLst/>
            </a:prstGeom>
            <a:ln w="857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978304" y="1762811"/>
              <a:ext cx="0" cy="4404999"/>
            </a:xfrm>
            <a:prstGeom prst="line">
              <a:avLst/>
            </a:prstGeom>
            <a:ln w="8572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5" name="Group 13"/>
            <p:cNvGrpSpPr>
              <a:grpSpLocks/>
            </p:cNvGrpSpPr>
            <p:nvPr/>
          </p:nvGrpSpPr>
          <p:grpSpPr bwMode="auto">
            <a:xfrm rot="10800000">
              <a:off x="9329190" y="5005741"/>
              <a:ext cx="1736102" cy="848413"/>
              <a:chOff x="4176" y="1920"/>
              <a:chExt cx="1488" cy="576"/>
            </a:xfrm>
          </p:grpSpPr>
          <p:sp>
            <p:nvSpPr>
              <p:cNvPr id="32" name="Arc 14"/>
              <p:cNvSpPr>
                <a:spLocks/>
              </p:cNvSpPr>
              <p:nvPr/>
            </p:nvSpPr>
            <p:spPr bwMode="auto">
              <a:xfrm rot="2725339">
                <a:off x="4176" y="1920"/>
                <a:ext cx="576" cy="57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3" name="Arc 15"/>
              <p:cNvSpPr>
                <a:spLocks/>
              </p:cNvSpPr>
              <p:nvPr/>
            </p:nvSpPr>
            <p:spPr bwMode="auto">
              <a:xfrm rot="2725339">
                <a:off x="4368" y="1920"/>
                <a:ext cx="576" cy="57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4" name="Arc 16"/>
              <p:cNvSpPr>
                <a:spLocks/>
              </p:cNvSpPr>
              <p:nvPr/>
            </p:nvSpPr>
            <p:spPr bwMode="auto">
              <a:xfrm rot="2725339">
                <a:off x="4608" y="1920"/>
                <a:ext cx="576" cy="57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5" name="Arc 17"/>
              <p:cNvSpPr>
                <a:spLocks/>
              </p:cNvSpPr>
              <p:nvPr/>
            </p:nvSpPr>
            <p:spPr bwMode="auto">
              <a:xfrm rot="2725339">
                <a:off x="4848" y="1920"/>
                <a:ext cx="576" cy="57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6" name="Arc 18"/>
              <p:cNvSpPr>
                <a:spLocks/>
              </p:cNvSpPr>
              <p:nvPr/>
            </p:nvSpPr>
            <p:spPr bwMode="auto">
              <a:xfrm rot="2725339">
                <a:off x="5088" y="1920"/>
                <a:ext cx="576" cy="57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pSp>
        <p:sp>
          <p:nvSpPr>
            <p:cNvPr id="16" name="TextBox 15"/>
            <p:cNvSpPr txBox="1"/>
            <p:nvPr/>
          </p:nvSpPr>
          <p:spPr>
            <a:xfrm>
              <a:off x="8792103" y="1291093"/>
              <a:ext cx="997581" cy="369332"/>
            </a:xfrm>
            <a:prstGeom prst="rect">
              <a:avLst/>
            </a:prstGeom>
            <a:noFill/>
          </p:spPr>
          <p:txBody>
            <a:bodyPr wrap="none" rtlCol="0">
              <a:spAutoFit/>
            </a:bodyPr>
            <a:lstStyle/>
            <a:p>
              <a:r>
                <a:rPr lang="en-US" dirty="0"/>
                <a:t>COAXIAL</a:t>
              </a:r>
            </a:p>
          </p:txBody>
        </p:sp>
        <p:sp>
          <p:nvSpPr>
            <p:cNvPr id="17" name="TextBox 16"/>
            <p:cNvSpPr txBox="1"/>
            <p:nvPr/>
          </p:nvSpPr>
          <p:spPr>
            <a:xfrm>
              <a:off x="10301888" y="1243779"/>
              <a:ext cx="1480918" cy="369332"/>
            </a:xfrm>
            <a:prstGeom prst="rect">
              <a:avLst/>
            </a:prstGeom>
            <a:noFill/>
          </p:spPr>
          <p:txBody>
            <a:bodyPr wrap="none" rtlCol="0">
              <a:spAutoFit/>
            </a:bodyPr>
            <a:lstStyle/>
            <a:p>
              <a:r>
                <a:rPr lang="en-US" dirty="0"/>
                <a:t>ROTOR CABLE</a:t>
              </a:r>
            </a:p>
          </p:txBody>
        </p:sp>
        <p:sp>
          <p:nvSpPr>
            <p:cNvPr id="18" name="Down Arrow 17"/>
            <p:cNvSpPr/>
            <p:nvPr/>
          </p:nvSpPr>
          <p:spPr>
            <a:xfrm>
              <a:off x="11205469" y="3842232"/>
              <a:ext cx="200877" cy="80889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own Arrow 18"/>
            <p:cNvSpPr/>
            <p:nvPr/>
          </p:nvSpPr>
          <p:spPr>
            <a:xfrm>
              <a:off x="9187197" y="5563507"/>
              <a:ext cx="200877" cy="80889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9059112" y="4411748"/>
              <a:ext cx="1044838" cy="369332"/>
            </a:xfrm>
            <a:prstGeom prst="rect">
              <a:avLst/>
            </a:prstGeom>
            <a:noFill/>
          </p:spPr>
          <p:txBody>
            <a:bodyPr wrap="none" rtlCol="0">
              <a:spAutoFit/>
            </a:bodyPr>
            <a:lstStyle/>
            <a:p>
              <a:r>
                <a:rPr lang="en-US" dirty="0"/>
                <a:t>GROUND</a:t>
              </a:r>
            </a:p>
          </p:txBody>
        </p:sp>
        <p:grpSp>
          <p:nvGrpSpPr>
            <p:cNvPr id="21" name="Group 20"/>
            <p:cNvGrpSpPr/>
            <p:nvPr/>
          </p:nvGrpSpPr>
          <p:grpSpPr>
            <a:xfrm>
              <a:off x="9329190" y="1890012"/>
              <a:ext cx="1153124" cy="818019"/>
              <a:chOff x="9329190" y="1890012"/>
              <a:chExt cx="1153124" cy="818019"/>
            </a:xfrm>
          </p:grpSpPr>
          <p:sp>
            <p:nvSpPr>
              <p:cNvPr id="30" name="Down Arrow 29"/>
              <p:cNvSpPr/>
              <p:nvPr/>
            </p:nvSpPr>
            <p:spPr>
              <a:xfrm>
                <a:off x="9329190" y="1899138"/>
                <a:ext cx="200877" cy="80889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9518264" y="1890012"/>
                <a:ext cx="964050" cy="400110"/>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ELECTRICAL FIELD</a:t>
                </a:r>
              </a:p>
            </p:txBody>
          </p:sp>
        </p:grpSp>
        <p:grpSp>
          <p:nvGrpSpPr>
            <p:cNvPr id="22" name="Group 21"/>
            <p:cNvGrpSpPr/>
            <p:nvPr/>
          </p:nvGrpSpPr>
          <p:grpSpPr>
            <a:xfrm>
              <a:off x="8993171" y="3175747"/>
              <a:ext cx="1736102" cy="848413"/>
              <a:chOff x="8993171" y="3175747"/>
              <a:chExt cx="1736102" cy="848413"/>
            </a:xfrm>
          </p:grpSpPr>
          <p:grpSp>
            <p:nvGrpSpPr>
              <p:cNvPr id="23" name="Group 13"/>
              <p:cNvGrpSpPr>
                <a:grpSpLocks/>
              </p:cNvGrpSpPr>
              <p:nvPr/>
            </p:nvGrpSpPr>
            <p:grpSpPr bwMode="auto">
              <a:xfrm>
                <a:off x="8993171" y="3175747"/>
                <a:ext cx="1736102" cy="848413"/>
                <a:chOff x="4176" y="1920"/>
                <a:chExt cx="1488" cy="576"/>
              </a:xfrm>
            </p:grpSpPr>
            <p:sp>
              <p:nvSpPr>
                <p:cNvPr id="25" name="Arc 14"/>
                <p:cNvSpPr>
                  <a:spLocks/>
                </p:cNvSpPr>
                <p:nvPr/>
              </p:nvSpPr>
              <p:spPr bwMode="auto">
                <a:xfrm rot="2725339">
                  <a:off x="4176" y="1920"/>
                  <a:ext cx="576" cy="57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dirty="0"/>
                </a:p>
              </p:txBody>
            </p:sp>
            <p:sp>
              <p:nvSpPr>
                <p:cNvPr id="26" name="Arc 15"/>
                <p:cNvSpPr>
                  <a:spLocks/>
                </p:cNvSpPr>
                <p:nvPr/>
              </p:nvSpPr>
              <p:spPr bwMode="auto">
                <a:xfrm rot="2725339">
                  <a:off x="4368" y="1920"/>
                  <a:ext cx="576" cy="57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dirty="0"/>
                </a:p>
              </p:txBody>
            </p:sp>
            <p:sp>
              <p:nvSpPr>
                <p:cNvPr id="27" name="Arc 16"/>
                <p:cNvSpPr>
                  <a:spLocks/>
                </p:cNvSpPr>
                <p:nvPr/>
              </p:nvSpPr>
              <p:spPr bwMode="auto">
                <a:xfrm rot="2725339">
                  <a:off x="4608" y="1920"/>
                  <a:ext cx="576" cy="57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8" name="Arc 17"/>
                <p:cNvSpPr>
                  <a:spLocks/>
                </p:cNvSpPr>
                <p:nvPr/>
              </p:nvSpPr>
              <p:spPr bwMode="auto">
                <a:xfrm rot="2725339">
                  <a:off x="4848" y="1920"/>
                  <a:ext cx="576" cy="57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9" name="Arc 18"/>
                <p:cNvSpPr>
                  <a:spLocks/>
                </p:cNvSpPr>
                <p:nvPr/>
              </p:nvSpPr>
              <p:spPr bwMode="auto">
                <a:xfrm rot="2725339">
                  <a:off x="5088" y="1920"/>
                  <a:ext cx="576" cy="57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pSp>
          <p:sp>
            <p:nvSpPr>
              <p:cNvPr id="24" name="TextBox 23"/>
              <p:cNvSpPr txBox="1"/>
              <p:nvPr/>
            </p:nvSpPr>
            <p:spPr>
              <a:xfrm>
                <a:off x="9212399" y="3324891"/>
                <a:ext cx="1335622" cy="369332"/>
              </a:xfrm>
              <a:prstGeom prst="rect">
                <a:avLst/>
              </a:prstGeom>
              <a:noFill/>
            </p:spPr>
            <p:txBody>
              <a:bodyPr wrap="none" rtlCol="0">
                <a:spAutoFit/>
              </a:bodyPr>
              <a:lstStyle/>
              <a:p>
                <a:r>
                  <a:rPr lang="en-US" dirty="0"/>
                  <a:t>MAGNECTIC</a:t>
                </a:r>
              </a:p>
            </p:txBody>
          </p:sp>
        </p:grpSp>
      </p:grpSp>
      <p:sp>
        <p:nvSpPr>
          <p:cNvPr id="37" name="Block Arc 36"/>
          <p:cNvSpPr/>
          <p:nvPr/>
        </p:nvSpPr>
        <p:spPr>
          <a:xfrm>
            <a:off x="1291100" y="2870226"/>
            <a:ext cx="462558" cy="273122"/>
          </a:xfrm>
          <a:prstGeom prst="blockArc">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Block Arc 37"/>
          <p:cNvSpPr/>
          <p:nvPr/>
        </p:nvSpPr>
        <p:spPr>
          <a:xfrm rot="10619784">
            <a:off x="1284149" y="2455138"/>
            <a:ext cx="462558" cy="273122"/>
          </a:xfrm>
          <a:prstGeom prst="blockArc">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9" name="Straight Connector 38"/>
          <p:cNvCxnSpPr/>
          <p:nvPr/>
        </p:nvCxnSpPr>
        <p:spPr>
          <a:xfrm>
            <a:off x="838200" y="2798789"/>
            <a:ext cx="15175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Arc 39"/>
          <p:cNvSpPr/>
          <p:nvPr/>
        </p:nvSpPr>
        <p:spPr>
          <a:xfrm rot="2304268">
            <a:off x="196169" y="1059836"/>
            <a:ext cx="443052" cy="5155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Arc 40"/>
          <p:cNvSpPr/>
          <p:nvPr/>
        </p:nvSpPr>
        <p:spPr>
          <a:xfrm rot="2304268">
            <a:off x="382767" y="1049047"/>
            <a:ext cx="443052" cy="5155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Arc 41"/>
          <p:cNvSpPr/>
          <p:nvPr/>
        </p:nvSpPr>
        <p:spPr>
          <a:xfrm rot="2304268">
            <a:off x="619065" y="1059837"/>
            <a:ext cx="443052" cy="5155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Arc 42"/>
          <p:cNvSpPr/>
          <p:nvPr/>
        </p:nvSpPr>
        <p:spPr>
          <a:xfrm rot="2304268">
            <a:off x="906097" y="1069960"/>
            <a:ext cx="443052" cy="5155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57" name="Group 56"/>
          <p:cNvGrpSpPr/>
          <p:nvPr/>
        </p:nvGrpSpPr>
        <p:grpSpPr>
          <a:xfrm>
            <a:off x="1532764" y="1084786"/>
            <a:ext cx="1152980" cy="534718"/>
            <a:chOff x="2464" y="1161923"/>
            <a:chExt cx="1152980" cy="536479"/>
          </a:xfrm>
        </p:grpSpPr>
        <p:sp>
          <p:nvSpPr>
            <p:cNvPr id="53" name="Arc 52"/>
            <p:cNvSpPr/>
            <p:nvPr/>
          </p:nvSpPr>
          <p:spPr>
            <a:xfrm rot="2304268">
              <a:off x="2464" y="1172712"/>
              <a:ext cx="443052" cy="5155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4" name="Arc 53"/>
            <p:cNvSpPr/>
            <p:nvPr/>
          </p:nvSpPr>
          <p:spPr>
            <a:xfrm rot="2304268">
              <a:off x="189062" y="1161923"/>
              <a:ext cx="443052" cy="5155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5" name="Arc 54"/>
            <p:cNvSpPr/>
            <p:nvPr/>
          </p:nvSpPr>
          <p:spPr>
            <a:xfrm rot="2304268">
              <a:off x="425360" y="1172713"/>
              <a:ext cx="443052" cy="5155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6" name="Arc 55"/>
            <p:cNvSpPr/>
            <p:nvPr/>
          </p:nvSpPr>
          <p:spPr>
            <a:xfrm rot="2304268">
              <a:off x="712392" y="1182836"/>
              <a:ext cx="443052" cy="5155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59" name="Group 58"/>
          <p:cNvGrpSpPr/>
          <p:nvPr/>
        </p:nvGrpSpPr>
        <p:grpSpPr>
          <a:xfrm>
            <a:off x="91414" y="2075321"/>
            <a:ext cx="1152980" cy="534718"/>
            <a:chOff x="2464" y="1161923"/>
            <a:chExt cx="1152980" cy="536479"/>
          </a:xfrm>
        </p:grpSpPr>
        <p:sp>
          <p:nvSpPr>
            <p:cNvPr id="60" name="Arc 59"/>
            <p:cNvSpPr/>
            <p:nvPr/>
          </p:nvSpPr>
          <p:spPr>
            <a:xfrm rot="2304268">
              <a:off x="2464" y="1172712"/>
              <a:ext cx="443052" cy="5155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1" name="Arc 60"/>
            <p:cNvSpPr/>
            <p:nvPr/>
          </p:nvSpPr>
          <p:spPr>
            <a:xfrm rot="2304268">
              <a:off x="189062" y="1161923"/>
              <a:ext cx="443052" cy="5155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Arc 61"/>
            <p:cNvSpPr/>
            <p:nvPr/>
          </p:nvSpPr>
          <p:spPr>
            <a:xfrm rot="2304268">
              <a:off x="425360" y="1172713"/>
              <a:ext cx="443052" cy="5155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3" name="Arc 62"/>
            <p:cNvSpPr/>
            <p:nvPr/>
          </p:nvSpPr>
          <p:spPr>
            <a:xfrm rot="2304268">
              <a:off x="712392" y="1182836"/>
              <a:ext cx="443052" cy="5155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64" name="Group 63"/>
          <p:cNvGrpSpPr/>
          <p:nvPr/>
        </p:nvGrpSpPr>
        <p:grpSpPr>
          <a:xfrm>
            <a:off x="1949155" y="2350074"/>
            <a:ext cx="589871" cy="305457"/>
            <a:chOff x="2464" y="1161923"/>
            <a:chExt cx="1152980" cy="536479"/>
          </a:xfrm>
        </p:grpSpPr>
        <p:sp>
          <p:nvSpPr>
            <p:cNvPr id="65" name="Arc 64"/>
            <p:cNvSpPr/>
            <p:nvPr/>
          </p:nvSpPr>
          <p:spPr>
            <a:xfrm rot="2304268">
              <a:off x="2464" y="1172712"/>
              <a:ext cx="443052" cy="5155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6" name="Arc 65"/>
            <p:cNvSpPr/>
            <p:nvPr/>
          </p:nvSpPr>
          <p:spPr>
            <a:xfrm rot="2304268">
              <a:off x="189062" y="1161923"/>
              <a:ext cx="443052" cy="5155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7" name="Arc 66"/>
            <p:cNvSpPr/>
            <p:nvPr/>
          </p:nvSpPr>
          <p:spPr>
            <a:xfrm rot="2304268">
              <a:off x="425360" y="1172713"/>
              <a:ext cx="443052" cy="5155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8" name="Arc 67"/>
            <p:cNvSpPr/>
            <p:nvPr/>
          </p:nvSpPr>
          <p:spPr>
            <a:xfrm rot="2304268">
              <a:off x="712392" y="1182836"/>
              <a:ext cx="443052" cy="5155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70" name="TextBox 69"/>
          <p:cNvSpPr txBox="1"/>
          <p:nvPr/>
        </p:nvSpPr>
        <p:spPr>
          <a:xfrm>
            <a:off x="2705385" y="1157057"/>
            <a:ext cx="2369751" cy="369332"/>
          </a:xfrm>
          <a:prstGeom prst="rect">
            <a:avLst/>
          </a:prstGeom>
          <a:solidFill>
            <a:srgbClr val="00B0F0"/>
          </a:solidFill>
        </p:spPr>
        <p:txBody>
          <a:bodyPr wrap="none" rtlCol="0">
            <a:spAutoFit/>
          </a:bodyPr>
          <a:lstStyle/>
          <a:p>
            <a:r>
              <a:rPr lang="en-US" dirty="0"/>
              <a:t>Attenuation at 1.8 MHz</a:t>
            </a:r>
          </a:p>
        </p:txBody>
      </p:sp>
      <p:sp>
        <p:nvSpPr>
          <p:cNvPr id="71" name="TextBox 70"/>
          <p:cNvSpPr txBox="1"/>
          <p:nvPr/>
        </p:nvSpPr>
        <p:spPr>
          <a:xfrm>
            <a:off x="2519075" y="1673938"/>
            <a:ext cx="1611339" cy="369332"/>
          </a:xfrm>
          <a:prstGeom prst="rect">
            <a:avLst/>
          </a:prstGeom>
          <a:solidFill>
            <a:schemeClr val="accent4">
              <a:lumMod val="40000"/>
              <a:lumOff val="60000"/>
            </a:schemeClr>
          </a:solidFill>
        </p:spPr>
        <p:txBody>
          <a:bodyPr wrap="none" rtlCol="0">
            <a:spAutoFit/>
          </a:bodyPr>
          <a:lstStyle/>
          <a:p>
            <a:r>
              <a:rPr lang="en-US" dirty="0"/>
              <a:t>NONE = NIL = 0</a:t>
            </a:r>
          </a:p>
        </p:txBody>
      </p:sp>
      <p:sp>
        <p:nvSpPr>
          <p:cNvPr id="72" name="TextBox 71"/>
          <p:cNvSpPr txBox="1"/>
          <p:nvPr/>
        </p:nvSpPr>
        <p:spPr>
          <a:xfrm>
            <a:off x="2516168" y="2841320"/>
            <a:ext cx="2009974" cy="369332"/>
          </a:xfrm>
          <a:prstGeom prst="rect">
            <a:avLst/>
          </a:prstGeom>
          <a:solidFill>
            <a:schemeClr val="accent4">
              <a:lumMod val="40000"/>
              <a:lumOff val="60000"/>
            </a:schemeClr>
          </a:solidFill>
        </p:spPr>
        <p:txBody>
          <a:bodyPr wrap="none" rtlCol="0">
            <a:spAutoFit/>
          </a:bodyPr>
          <a:lstStyle/>
          <a:p>
            <a:r>
              <a:rPr lang="en-US" dirty="0"/>
              <a:t>C = 1 nF    3 db Max</a:t>
            </a:r>
          </a:p>
        </p:txBody>
      </p:sp>
      <p:sp>
        <p:nvSpPr>
          <p:cNvPr id="73" name="TextBox 72"/>
          <p:cNvSpPr txBox="1"/>
          <p:nvPr/>
        </p:nvSpPr>
        <p:spPr>
          <a:xfrm>
            <a:off x="1897125" y="3505023"/>
            <a:ext cx="3242041" cy="1754326"/>
          </a:xfrm>
          <a:prstGeom prst="rect">
            <a:avLst/>
          </a:prstGeom>
          <a:noFill/>
        </p:spPr>
        <p:txBody>
          <a:bodyPr wrap="none" rtlCol="0">
            <a:spAutoFit/>
          </a:bodyPr>
          <a:lstStyle/>
          <a:p>
            <a:r>
              <a:rPr lang="en-US" dirty="0"/>
              <a:t>Capacitor impedance at 1.8 MHz</a:t>
            </a:r>
          </a:p>
          <a:p>
            <a:r>
              <a:rPr lang="en-US" dirty="0"/>
              <a:t>1 nF    	=   88    ohms</a:t>
            </a:r>
          </a:p>
          <a:p>
            <a:r>
              <a:rPr lang="en-US" dirty="0"/>
              <a:t>10 nF  	=     8    ohms</a:t>
            </a:r>
          </a:p>
          <a:p>
            <a:r>
              <a:rPr lang="en-US" dirty="0"/>
              <a:t>100 nF	=  0.8   ohms</a:t>
            </a:r>
          </a:p>
          <a:p>
            <a:r>
              <a:rPr lang="en-US" dirty="0"/>
              <a:t>1uF     	=  0.08 ohms</a:t>
            </a:r>
          </a:p>
          <a:p>
            <a:endParaRPr lang="en-US" dirty="0"/>
          </a:p>
        </p:txBody>
      </p:sp>
      <p:sp>
        <p:nvSpPr>
          <p:cNvPr id="74" name="TextBox 73"/>
          <p:cNvSpPr txBox="1"/>
          <p:nvPr/>
        </p:nvSpPr>
        <p:spPr>
          <a:xfrm>
            <a:off x="355645" y="5055000"/>
            <a:ext cx="4875017" cy="1631216"/>
          </a:xfrm>
          <a:prstGeom prst="rect">
            <a:avLst/>
          </a:prstGeom>
          <a:solidFill>
            <a:srgbClr val="FFFF00"/>
          </a:solidFill>
          <a:ln w="57150">
            <a:solidFill>
              <a:srgbClr val="FF4BE5"/>
            </a:solidFill>
          </a:ln>
        </p:spPr>
        <p:txBody>
          <a:bodyPr wrap="square" rtlCol="0">
            <a:spAutoFit/>
          </a:bodyPr>
          <a:lstStyle/>
          <a:p>
            <a:pPr algn="ctr"/>
            <a:r>
              <a:rPr lang="en-US" sz="2000" dirty="0"/>
              <a:t>It is hard to get 20 db attenuation on 160m</a:t>
            </a:r>
          </a:p>
          <a:p>
            <a:pPr algn="ctr"/>
            <a:r>
              <a:rPr lang="en-US" sz="2000" dirty="0"/>
              <a:t>Good shield and large capacitors with chokes and inductors, and steel tinplate shield is a </a:t>
            </a:r>
            <a:r>
              <a:rPr lang="en-US" sz="4000" dirty="0"/>
              <a:t>must, not a option!</a:t>
            </a:r>
          </a:p>
        </p:txBody>
      </p:sp>
      <p:sp>
        <p:nvSpPr>
          <p:cNvPr id="3" name="Rectangle 2"/>
          <p:cNvSpPr/>
          <p:nvPr/>
        </p:nvSpPr>
        <p:spPr>
          <a:xfrm>
            <a:off x="7138637" y="6019765"/>
            <a:ext cx="4852098" cy="369332"/>
          </a:xfrm>
          <a:prstGeom prst="rect">
            <a:avLst/>
          </a:prstGeom>
          <a:solidFill>
            <a:srgbClr val="FFFF00"/>
          </a:solidFill>
        </p:spPr>
        <p:txBody>
          <a:bodyPr wrap="none">
            <a:spAutoFit/>
          </a:bodyPr>
          <a:lstStyle/>
          <a:p>
            <a:r>
              <a:rPr lang="en-US" dirty="0"/>
              <a:t>https://www.youtube.com/watch?v=-4os4qcaT08</a:t>
            </a:r>
          </a:p>
        </p:txBody>
      </p:sp>
      <p:pic>
        <p:nvPicPr>
          <p:cNvPr id="8" name="Picture 7"/>
          <p:cNvPicPr>
            <a:picLocks noChangeAspect="1"/>
          </p:cNvPicPr>
          <p:nvPr/>
        </p:nvPicPr>
        <p:blipFill>
          <a:blip r:embed="rId4"/>
          <a:stretch>
            <a:fillRect/>
          </a:stretch>
        </p:blipFill>
        <p:spPr>
          <a:xfrm>
            <a:off x="6077016" y="2584805"/>
            <a:ext cx="5929107" cy="3360290"/>
          </a:xfrm>
          <a:prstGeom prst="rect">
            <a:avLst/>
          </a:prstGeom>
        </p:spPr>
      </p:pic>
    </p:spTree>
    <p:extLst>
      <p:ext uri="{BB962C8B-B14F-4D97-AF65-F5344CB8AC3E}">
        <p14:creationId xmlns:p14="http://schemas.microsoft.com/office/powerpoint/2010/main" val="269712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782" y="350982"/>
            <a:ext cx="10917382" cy="683492"/>
          </a:xfrm>
          <a:solidFill>
            <a:srgbClr val="FFFF00"/>
          </a:solidFill>
          <a:ln w="38100">
            <a:solidFill>
              <a:srgbClr val="FF0000"/>
            </a:solidFill>
          </a:ln>
        </p:spPr>
        <p:txBody>
          <a:bodyPr>
            <a:normAutofit/>
          </a:bodyPr>
          <a:lstStyle/>
          <a:p>
            <a:pPr algn="ctr"/>
            <a:r>
              <a:rPr lang="en-US" sz="2800" b="1" dirty="0">
                <a:latin typeface="Arial" panose="020B0604020202020204" pitchFamily="34" charset="0"/>
                <a:cs typeface="Arial" panose="020B0604020202020204" pitchFamily="34" charset="0"/>
              </a:rPr>
              <a:t>N4IS PREAMPLIFIERS       Preamp Filter Interlock Unit</a:t>
            </a:r>
          </a:p>
        </p:txBody>
      </p:sp>
      <p:sp>
        <p:nvSpPr>
          <p:cNvPr id="4" name="Date Placeholder 3"/>
          <p:cNvSpPr>
            <a:spLocks noGrp="1"/>
          </p:cNvSpPr>
          <p:nvPr>
            <p:ph type="dt" sz="half" idx="10"/>
          </p:nvPr>
        </p:nvSpPr>
        <p:spPr/>
        <p:txBody>
          <a:bodyPr/>
          <a:lstStyle/>
          <a:p>
            <a:r>
              <a:rPr lang="en-US" dirty="0"/>
              <a:t>2/16/2017</a:t>
            </a:r>
            <a:endParaRPr lang="pt-BR"/>
          </a:p>
        </p:txBody>
      </p:sp>
      <p:sp>
        <p:nvSpPr>
          <p:cNvPr id="5" name="Footer Placeholder 4"/>
          <p:cNvSpPr>
            <a:spLocks noGrp="1"/>
          </p:cNvSpPr>
          <p:nvPr>
            <p:ph type="ftr" sz="quarter" idx="11"/>
          </p:nvPr>
        </p:nvSpPr>
        <p:spPr/>
        <p:txBody>
          <a:bodyPr/>
          <a:lstStyle/>
          <a:p>
            <a:r>
              <a:rPr lang="en-US" dirty="0"/>
              <a:t>World Wide Radio Operators Foundation                        Copyright   ©   Reserved  N4IS JC DASILVA</a:t>
            </a:r>
            <a:endParaRPr lang="pt-BR" dirty="0"/>
          </a:p>
        </p:txBody>
      </p:sp>
      <p:sp>
        <p:nvSpPr>
          <p:cNvPr id="6" name="Slide Number Placeholder 5"/>
          <p:cNvSpPr>
            <a:spLocks noGrp="1"/>
          </p:cNvSpPr>
          <p:nvPr>
            <p:ph type="sldNum" sz="quarter" idx="12"/>
          </p:nvPr>
        </p:nvSpPr>
        <p:spPr/>
        <p:txBody>
          <a:bodyPr/>
          <a:lstStyle/>
          <a:p>
            <a:fld id="{25EC0662-C021-4444-9065-FE36EB483ADF}" type="slidenum">
              <a:rPr lang="pt-BR" smtClean="0"/>
              <a:t>26</a:t>
            </a:fld>
            <a:endParaRPr lang="pt-BR"/>
          </a:p>
        </p:txBody>
      </p:sp>
      <p:pic>
        <p:nvPicPr>
          <p:cNvPr id="10" name="Picture 9"/>
          <p:cNvPicPr>
            <a:picLocks noChangeAspect="1"/>
          </p:cNvPicPr>
          <p:nvPr/>
        </p:nvPicPr>
        <p:blipFill>
          <a:blip r:embed="rId2"/>
          <a:stretch>
            <a:fillRect/>
          </a:stretch>
        </p:blipFill>
        <p:spPr>
          <a:xfrm>
            <a:off x="7569648" y="1270232"/>
            <a:ext cx="4011983" cy="2848508"/>
          </a:xfrm>
          <a:prstGeom prst="rect">
            <a:avLst/>
          </a:prstGeom>
        </p:spPr>
      </p:pic>
      <p:sp>
        <p:nvSpPr>
          <p:cNvPr id="11" name="TextBox 10"/>
          <p:cNvSpPr txBox="1"/>
          <p:nvPr/>
        </p:nvSpPr>
        <p:spPr>
          <a:xfrm>
            <a:off x="7285136" y="4545780"/>
            <a:ext cx="4591321" cy="400110"/>
          </a:xfrm>
          <a:prstGeom prst="rect">
            <a:avLst/>
          </a:prstGeom>
          <a:solidFill>
            <a:srgbClr val="FFFF00"/>
          </a:solidFill>
          <a:ln w="38100">
            <a:solidFill>
              <a:srgbClr val="FF0000"/>
            </a:solidFill>
          </a:ln>
        </p:spPr>
        <p:txBody>
          <a:bodyPr wrap="square" rtlCol="0">
            <a:spAutoFit/>
          </a:bodyPr>
          <a:lstStyle/>
          <a:p>
            <a:r>
              <a:rPr lang="en-US" sz="2000" dirty="0">
                <a:latin typeface="Arial" panose="020B0604020202020204" pitchFamily="34" charset="0"/>
                <a:cs typeface="Arial" panose="020B0604020202020204" pitchFamily="34" charset="0"/>
              </a:rPr>
              <a:t>WF system is a one year long project</a:t>
            </a:r>
          </a:p>
        </p:txBody>
      </p:sp>
      <p:sp>
        <p:nvSpPr>
          <p:cNvPr id="13" name="TextBox 12"/>
          <p:cNvSpPr txBox="1"/>
          <p:nvPr/>
        </p:nvSpPr>
        <p:spPr>
          <a:xfrm>
            <a:off x="7285137" y="5480394"/>
            <a:ext cx="4591321" cy="461665"/>
          </a:xfrm>
          <a:prstGeom prst="rect">
            <a:avLst/>
          </a:prstGeom>
          <a:solidFill>
            <a:srgbClr val="FFFF00"/>
          </a:solidFill>
          <a:ln w="38100">
            <a:solidFill>
              <a:srgbClr val="FF0000"/>
            </a:solidFill>
          </a:ln>
        </p:spPr>
        <p:txBody>
          <a:bodyPr wrap="none" rtlCol="0">
            <a:spAutoFit/>
          </a:bodyPr>
          <a:lstStyle/>
          <a:p>
            <a:r>
              <a:rPr lang="en-US" sz="2400" dirty="0">
                <a:latin typeface="Arial" panose="020B0604020202020204" pitchFamily="34" charset="0"/>
                <a:cs typeface="Arial" panose="020B0604020202020204" pitchFamily="34" charset="0"/>
              </a:rPr>
              <a:t>Low system Noise Figure &lt; 2 dB</a:t>
            </a:r>
          </a:p>
        </p:txBody>
      </p:sp>
      <p:pic>
        <p:nvPicPr>
          <p:cNvPr id="3" name="Picture 2"/>
          <p:cNvPicPr>
            <a:picLocks noChangeAspect="1"/>
          </p:cNvPicPr>
          <p:nvPr/>
        </p:nvPicPr>
        <p:blipFill>
          <a:blip r:embed="rId3">
            <a:clrChange>
              <a:clrFrom>
                <a:srgbClr val="C3AE9A"/>
              </a:clrFrom>
              <a:clrTo>
                <a:srgbClr val="C3AE9A">
                  <a:alpha val="0"/>
                </a:srgbClr>
              </a:clrTo>
            </a:clrChange>
          </a:blip>
          <a:stretch>
            <a:fillRect/>
          </a:stretch>
        </p:blipFill>
        <p:spPr>
          <a:xfrm>
            <a:off x="586850" y="1261765"/>
            <a:ext cx="6381216" cy="4739218"/>
          </a:xfrm>
          <a:prstGeom prst="rect">
            <a:avLst/>
          </a:prstGeom>
        </p:spPr>
      </p:pic>
    </p:spTree>
    <p:extLst>
      <p:ext uri="{BB962C8B-B14F-4D97-AF65-F5344CB8AC3E}">
        <p14:creationId xmlns:p14="http://schemas.microsoft.com/office/powerpoint/2010/main" val="75212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6429374" y="1256747"/>
            <a:ext cx="1724025" cy="552450"/>
          </a:xfrm>
          <a:prstGeom prst="rect">
            <a:avLst/>
          </a:prstGeom>
        </p:spPr>
      </p:pic>
      <p:sp>
        <p:nvSpPr>
          <p:cNvPr id="2" name="Title 1"/>
          <p:cNvSpPr>
            <a:spLocks noGrp="1"/>
          </p:cNvSpPr>
          <p:nvPr>
            <p:ph type="title"/>
          </p:nvPr>
        </p:nvSpPr>
        <p:spPr>
          <a:xfrm>
            <a:off x="559593" y="223008"/>
            <a:ext cx="9736932" cy="803429"/>
          </a:xfrm>
          <a:solidFill>
            <a:srgbClr val="FFFF00"/>
          </a:solidFill>
          <a:ln w="28575">
            <a:solidFill>
              <a:srgbClr val="FF0000"/>
            </a:solidFill>
          </a:ln>
        </p:spPr>
        <p:txBody>
          <a:bodyPr>
            <a:noAutofit/>
          </a:bodyPr>
          <a:lstStyle/>
          <a:p>
            <a:r>
              <a:rPr lang="en-US" sz="3200" b="1" dirty="0">
                <a:latin typeface="Arial" panose="020B0604020202020204" pitchFamily="34" charset="0"/>
                <a:cs typeface="Arial" panose="020B0604020202020204" pitchFamily="34" charset="0"/>
              </a:rPr>
              <a:t>Thermal noise and the S meter for weak signal</a:t>
            </a:r>
          </a:p>
        </p:txBody>
      </p:sp>
      <p:sp>
        <p:nvSpPr>
          <p:cNvPr id="5" name="Date Placeholder 4"/>
          <p:cNvSpPr>
            <a:spLocks noGrp="1"/>
          </p:cNvSpPr>
          <p:nvPr>
            <p:ph type="dt" sz="half" idx="10"/>
          </p:nvPr>
        </p:nvSpPr>
        <p:spPr/>
        <p:txBody>
          <a:bodyPr/>
          <a:lstStyle/>
          <a:p>
            <a:pPr>
              <a:defRPr/>
            </a:pPr>
            <a:r>
              <a:rPr lang="en-US" dirty="0"/>
              <a:t>2/16/2017</a:t>
            </a:r>
          </a:p>
        </p:txBody>
      </p:sp>
      <p:sp>
        <p:nvSpPr>
          <p:cNvPr id="6" name="Footer Placeholder 5"/>
          <p:cNvSpPr>
            <a:spLocks noGrp="1"/>
          </p:cNvSpPr>
          <p:nvPr>
            <p:ph type="ftr" sz="quarter" idx="11"/>
          </p:nvPr>
        </p:nvSpPr>
        <p:spPr/>
        <p:txBody>
          <a:bodyPr/>
          <a:lstStyle/>
          <a:p>
            <a:pPr>
              <a:defRPr/>
            </a:pPr>
            <a:r>
              <a:rPr lang="en-US" dirty="0"/>
              <a:t>World Wide Radio Operators Foundation                        Copyright   ©   Reserved  N4IS JC DASILVA</a:t>
            </a:r>
          </a:p>
        </p:txBody>
      </p:sp>
      <p:sp>
        <p:nvSpPr>
          <p:cNvPr id="7" name="Slide Number Placeholder 6"/>
          <p:cNvSpPr>
            <a:spLocks noGrp="1"/>
          </p:cNvSpPr>
          <p:nvPr>
            <p:ph type="sldNum" sz="quarter" idx="12"/>
          </p:nvPr>
        </p:nvSpPr>
        <p:spPr/>
        <p:txBody>
          <a:bodyPr/>
          <a:lstStyle/>
          <a:p>
            <a:pPr>
              <a:defRPr/>
            </a:pPr>
            <a:fld id="{2D55A884-972E-43AB-BF2D-4F054B21FA56}" type="slidenum">
              <a:rPr lang="en-US" altLang="en-US" smtClean="0"/>
              <a:pPr>
                <a:defRPr/>
              </a:pPr>
              <a:t>27</a:t>
            </a:fld>
            <a:endParaRPr lang="en-US" altLang="en-US" dirty="0"/>
          </a:p>
        </p:txBody>
      </p:sp>
      <p:pic>
        <p:nvPicPr>
          <p:cNvPr id="8" name="Picture 7"/>
          <p:cNvPicPr>
            <a:picLocks noChangeAspect="1"/>
          </p:cNvPicPr>
          <p:nvPr/>
        </p:nvPicPr>
        <p:blipFill>
          <a:blip r:embed="rId4"/>
          <a:stretch>
            <a:fillRect/>
          </a:stretch>
        </p:blipFill>
        <p:spPr>
          <a:xfrm>
            <a:off x="628649" y="1256747"/>
            <a:ext cx="5267325" cy="2346116"/>
          </a:xfrm>
          <a:prstGeom prst="rect">
            <a:avLst/>
          </a:prstGeom>
        </p:spPr>
      </p:pic>
      <p:graphicFrame>
        <p:nvGraphicFramePr>
          <p:cNvPr id="11" name="Content Placeholder 10"/>
          <p:cNvGraphicFramePr>
            <a:graphicFrameLocks noGrp="1"/>
          </p:cNvGraphicFramePr>
          <p:nvPr>
            <p:ph sz="half" idx="2"/>
          </p:nvPr>
        </p:nvGraphicFramePr>
        <p:xfrm>
          <a:off x="10515600" y="106134"/>
          <a:ext cx="1295400" cy="6615340"/>
        </p:xfrm>
        <a:graphic>
          <a:graphicData uri="http://schemas.openxmlformats.org/drawingml/2006/table">
            <a:tbl>
              <a:tblPr firstRow="1" bandRow="1">
                <a:tableStyleId>{5C22544A-7EE6-4342-B048-85BDC9FD1C3A}</a:tableStyleId>
              </a:tblPr>
              <a:tblGrid>
                <a:gridCol w="64770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tblGrid>
              <a:tr h="330767">
                <a:tc>
                  <a:txBody>
                    <a:bodyPr/>
                    <a:lstStyle/>
                    <a:p>
                      <a:r>
                        <a:rPr lang="en-US" sz="1200" dirty="0"/>
                        <a:t>S units</a:t>
                      </a:r>
                    </a:p>
                  </a:txBody>
                  <a:tcPr anchor="ctr" anchorCtr="1"/>
                </a:tc>
                <a:tc>
                  <a:txBody>
                    <a:bodyPr/>
                    <a:lstStyle/>
                    <a:p>
                      <a:r>
                        <a:rPr lang="en-US" sz="1200" dirty="0"/>
                        <a:t>dBm</a:t>
                      </a:r>
                    </a:p>
                  </a:txBody>
                  <a:tcPr anchor="ctr" anchorCtr="1"/>
                </a:tc>
                <a:extLst>
                  <a:ext uri="{0D108BD9-81ED-4DB2-BD59-A6C34878D82A}">
                    <a16:rowId xmlns:a16="http://schemas.microsoft.com/office/drawing/2014/main" val="10000"/>
                  </a:ext>
                </a:extLst>
              </a:tr>
              <a:tr h="330767">
                <a:tc>
                  <a:txBody>
                    <a:bodyPr/>
                    <a:lstStyle/>
                    <a:p>
                      <a:r>
                        <a:rPr lang="en-US" sz="1400" b="1" dirty="0">
                          <a:solidFill>
                            <a:srgbClr val="7030A0"/>
                          </a:solidFill>
                        </a:rPr>
                        <a:t>+ 60</a:t>
                      </a:r>
                    </a:p>
                  </a:txBody>
                  <a:tcPr anchor="ctr" anchorCtr="1"/>
                </a:tc>
                <a:tc>
                  <a:txBody>
                    <a:bodyPr/>
                    <a:lstStyle/>
                    <a:p>
                      <a:r>
                        <a:rPr lang="en-US" sz="1400" b="1" dirty="0">
                          <a:solidFill>
                            <a:srgbClr val="FF0000"/>
                          </a:solidFill>
                        </a:rPr>
                        <a:t>-33</a:t>
                      </a:r>
                    </a:p>
                  </a:txBody>
                  <a:tcPr anchor="ctr" anchorCtr="1"/>
                </a:tc>
                <a:extLst>
                  <a:ext uri="{0D108BD9-81ED-4DB2-BD59-A6C34878D82A}">
                    <a16:rowId xmlns:a16="http://schemas.microsoft.com/office/drawing/2014/main" val="10001"/>
                  </a:ext>
                </a:extLst>
              </a:tr>
              <a:tr h="330767">
                <a:tc>
                  <a:txBody>
                    <a:bodyPr/>
                    <a:lstStyle/>
                    <a:p>
                      <a:r>
                        <a:rPr lang="en-US" sz="1400" b="1" dirty="0">
                          <a:solidFill>
                            <a:srgbClr val="7030A0"/>
                          </a:solidFill>
                        </a:rPr>
                        <a:t>+ 40</a:t>
                      </a:r>
                    </a:p>
                  </a:txBody>
                  <a:tcPr anchor="ctr" anchorCtr="1"/>
                </a:tc>
                <a:tc>
                  <a:txBody>
                    <a:bodyPr/>
                    <a:lstStyle/>
                    <a:p>
                      <a:r>
                        <a:rPr lang="en-US" sz="1400" b="1" dirty="0">
                          <a:solidFill>
                            <a:srgbClr val="FF0000"/>
                          </a:solidFill>
                        </a:rPr>
                        <a:t>-43</a:t>
                      </a:r>
                    </a:p>
                  </a:txBody>
                  <a:tcPr anchor="ctr" anchorCtr="1"/>
                </a:tc>
                <a:extLst>
                  <a:ext uri="{0D108BD9-81ED-4DB2-BD59-A6C34878D82A}">
                    <a16:rowId xmlns:a16="http://schemas.microsoft.com/office/drawing/2014/main" val="10002"/>
                  </a:ext>
                </a:extLst>
              </a:tr>
              <a:tr h="330767">
                <a:tc>
                  <a:txBody>
                    <a:bodyPr/>
                    <a:lstStyle/>
                    <a:p>
                      <a:r>
                        <a:rPr lang="en-US" sz="1400" b="1" dirty="0">
                          <a:solidFill>
                            <a:srgbClr val="7030A0"/>
                          </a:solidFill>
                        </a:rPr>
                        <a:t>+ 20</a:t>
                      </a:r>
                    </a:p>
                  </a:txBody>
                  <a:tcPr anchor="ctr" anchorCtr="1"/>
                </a:tc>
                <a:tc>
                  <a:txBody>
                    <a:bodyPr/>
                    <a:lstStyle/>
                    <a:p>
                      <a:r>
                        <a:rPr lang="en-US" sz="1400" b="1" dirty="0">
                          <a:solidFill>
                            <a:srgbClr val="FF0000"/>
                          </a:solidFill>
                        </a:rPr>
                        <a:t>-53</a:t>
                      </a:r>
                    </a:p>
                  </a:txBody>
                  <a:tcPr anchor="ctr" anchorCtr="1"/>
                </a:tc>
                <a:extLst>
                  <a:ext uri="{0D108BD9-81ED-4DB2-BD59-A6C34878D82A}">
                    <a16:rowId xmlns:a16="http://schemas.microsoft.com/office/drawing/2014/main" val="10003"/>
                  </a:ext>
                </a:extLst>
              </a:tr>
              <a:tr h="330767">
                <a:tc>
                  <a:txBody>
                    <a:bodyPr/>
                    <a:lstStyle/>
                    <a:p>
                      <a:r>
                        <a:rPr lang="en-US" sz="1400" b="1" dirty="0">
                          <a:solidFill>
                            <a:srgbClr val="7030A0"/>
                          </a:solidFill>
                        </a:rPr>
                        <a:t>+ 10</a:t>
                      </a:r>
                    </a:p>
                  </a:txBody>
                  <a:tcPr anchor="ctr" anchorCtr="1"/>
                </a:tc>
                <a:tc>
                  <a:txBody>
                    <a:bodyPr/>
                    <a:lstStyle/>
                    <a:p>
                      <a:r>
                        <a:rPr lang="en-US" sz="1400" b="1" dirty="0">
                          <a:solidFill>
                            <a:srgbClr val="FF0000"/>
                          </a:solidFill>
                        </a:rPr>
                        <a:t>-63</a:t>
                      </a:r>
                    </a:p>
                  </a:txBody>
                  <a:tcPr anchor="ctr" anchorCtr="1"/>
                </a:tc>
                <a:extLst>
                  <a:ext uri="{0D108BD9-81ED-4DB2-BD59-A6C34878D82A}">
                    <a16:rowId xmlns:a16="http://schemas.microsoft.com/office/drawing/2014/main" val="10004"/>
                  </a:ext>
                </a:extLst>
              </a:tr>
              <a:tr h="330767">
                <a:tc>
                  <a:txBody>
                    <a:bodyPr/>
                    <a:lstStyle/>
                    <a:p>
                      <a:r>
                        <a:rPr lang="en-US" sz="1400" b="1" dirty="0">
                          <a:solidFill>
                            <a:srgbClr val="7030A0"/>
                          </a:solidFill>
                        </a:rPr>
                        <a:t>S </a:t>
                      </a:r>
                      <a:r>
                        <a:rPr lang="en-US" sz="1400" b="1" baseline="0" dirty="0">
                          <a:solidFill>
                            <a:srgbClr val="7030A0"/>
                          </a:solidFill>
                        </a:rPr>
                        <a:t> 9</a:t>
                      </a:r>
                      <a:endParaRPr lang="en-US" sz="1400" b="1" dirty="0">
                        <a:solidFill>
                          <a:srgbClr val="7030A0"/>
                        </a:solidFill>
                      </a:endParaRPr>
                    </a:p>
                  </a:txBody>
                  <a:tcPr anchor="ctr" anchorCtr="1"/>
                </a:tc>
                <a:tc>
                  <a:txBody>
                    <a:bodyPr/>
                    <a:lstStyle/>
                    <a:p>
                      <a:r>
                        <a:rPr lang="en-US" sz="1400" b="1" dirty="0">
                          <a:solidFill>
                            <a:srgbClr val="FF0000"/>
                          </a:solidFill>
                        </a:rPr>
                        <a:t>- 73</a:t>
                      </a:r>
                    </a:p>
                  </a:txBody>
                  <a:tcPr anchor="ctr" anchorCtr="1"/>
                </a:tc>
                <a:extLst>
                  <a:ext uri="{0D108BD9-81ED-4DB2-BD59-A6C34878D82A}">
                    <a16:rowId xmlns:a16="http://schemas.microsoft.com/office/drawing/2014/main" val="10005"/>
                  </a:ext>
                </a:extLst>
              </a:tr>
              <a:tr h="330767">
                <a:tc>
                  <a:txBody>
                    <a:bodyPr/>
                    <a:lstStyle/>
                    <a:p>
                      <a:r>
                        <a:rPr lang="en-US" sz="1400" b="1" dirty="0">
                          <a:solidFill>
                            <a:srgbClr val="7030A0"/>
                          </a:solidFill>
                        </a:rPr>
                        <a:t>S</a:t>
                      </a:r>
                      <a:r>
                        <a:rPr lang="en-US" sz="1400" b="1" baseline="0" dirty="0">
                          <a:solidFill>
                            <a:srgbClr val="7030A0"/>
                          </a:solidFill>
                        </a:rPr>
                        <a:t>  8</a:t>
                      </a:r>
                      <a:endParaRPr lang="en-US" sz="1400" b="1" dirty="0">
                        <a:solidFill>
                          <a:srgbClr val="7030A0"/>
                        </a:solidFill>
                      </a:endParaRPr>
                    </a:p>
                  </a:txBody>
                  <a:tcPr anchor="ctr" anchorCtr="1"/>
                </a:tc>
                <a:tc>
                  <a:txBody>
                    <a:bodyPr/>
                    <a:lstStyle/>
                    <a:p>
                      <a:r>
                        <a:rPr lang="en-US" sz="1400" b="1" dirty="0">
                          <a:solidFill>
                            <a:srgbClr val="FF0000"/>
                          </a:solidFill>
                        </a:rPr>
                        <a:t>-79</a:t>
                      </a:r>
                    </a:p>
                  </a:txBody>
                  <a:tcPr anchor="ctr" anchorCtr="1"/>
                </a:tc>
                <a:extLst>
                  <a:ext uri="{0D108BD9-81ED-4DB2-BD59-A6C34878D82A}">
                    <a16:rowId xmlns:a16="http://schemas.microsoft.com/office/drawing/2014/main" val="10006"/>
                  </a:ext>
                </a:extLst>
              </a:tr>
              <a:tr h="330767">
                <a:tc>
                  <a:txBody>
                    <a:bodyPr/>
                    <a:lstStyle/>
                    <a:p>
                      <a:r>
                        <a:rPr lang="en-US" sz="1400" b="1" dirty="0">
                          <a:solidFill>
                            <a:srgbClr val="7030A0"/>
                          </a:solidFill>
                        </a:rPr>
                        <a:t>S  7</a:t>
                      </a:r>
                    </a:p>
                  </a:txBody>
                  <a:tcPr anchor="ctr" anchorCtr="1"/>
                </a:tc>
                <a:tc>
                  <a:txBody>
                    <a:bodyPr/>
                    <a:lstStyle/>
                    <a:p>
                      <a:r>
                        <a:rPr lang="en-US" sz="1400" b="1" dirty="0">
                          <a:solidFill>
                            <a:srgbClr val="FF0000"/>
                          </a:solidFill>
                        </a:rPr>
                        <a:t>-85</a:t>
                      </a:r>
                    </a:p>
                  </a:txBody>
                  <a:tcPr anchor="ctr" anchorCtr="1"/>
                </a:tc>
                <a:extLst>
                  <a:ext uri="{0D108BD9-81ED-4DB2-BD59-A6C34878D82A}">
                    <a16:rowId xmlns:a16="http://schemas.microsoft.com/office/drawing/2014/main" val="10007"/>
                  </a:ext>
                </a:extLst>
              </a:tr>
              <a:tr h="330767">
                <a:tc>
                  <a:txBody>
                    <a:bodyPr/>
                    <a:lstStyle/>
                    <a:p>
                      <a:r>
                        <a:rPr lang="en-US" sz="1400" b="1" dirty="0">
                          <a:solidFill>
                            <a:srgbClr val="7030A0"/>
                          </a:solidFill>
                        </a:rPr>
                        <a:t>S  6</a:t>
                      </a:r>
                    </a:p>
                  </a:txBody>
                  <a:tcPr anchor="ctr" anchorCtr="1"/>
                </a:tc>
                <a:tc>
                  <a:txBody>
                    <a:bodyPr/>
                    <a:lstStyle/>
                    <a:p>
                      <a:r>
                        <a:rPr lang="en-US" sz="1400" b="1" dirty="0">
                          <a:solidFill>
                            <a:srgbClr val="FF0000"/>
                          </a:solidFill>
                        </a:rPr>
                        <a:t>-91</a:t>
                      </a:r>
                    </a:p>
                  </a:txBody>
                  <a:tcPr anchor="ctr" anchorCtr="1"/>
                </a:tc>
                <a:extLst>
                  <a:ext uri="{0D108BD9-81ED-4DB2-BD59-A6C34878D82A}">
                    <a16:rowId xmlns:a16="http://schemas.microsoft.com/office/drawing/2014/main" val="10008"/>
                  </a:ext>
                </a:extLst>
              </a:tr>
              <a:tr h="330767">
                <a:tc>
                  <a:txBody>
                    <a:bodyPr/>
                    <a:lstStyle/>
                    <a:p>
                      <a:r>
                        <a:rPr lang="en-US" sz="1400" b="1" dirty="0">
                          <a:solidFill>
                            <a:srgbClr val="7030A0"/>
                          </a:solidFill>
                        </a:rPr>
                        <a:t>S  5</a:t>
                      </a:r>
                    </a:p>
                  </a:txBody>
                  <a:tcPr anchor="ctr" anchorCtr="1"/>
                </a:tc>
                <a:tc>
                  <a:txBody>
                    <a:bodyPr/>
                    <a:lstStyle/>
                    <a:p>
                      <a:r>
                        <a:rPr lang="en-US" sz="1400" b="1" dirty="0">
                          <a:solidFill>
                            <a:srgbClr val="FF0000"/>
                          </a:solidFill>
                        </a:rPr>
                        <a:t>-97</a:t>
                      </a:r>
                    </a:p>
                  </a:txBody>
                  <a:tcPr anchor="ctr" anchorCtr="1"/>
                </a:tc>
                <a:extLst>
                  <a:ext uri="{0D108BD9-81ED-4DB2-BD59-A6C34878D82A}">
                    <a16:rowId xmlns:a16="http://schemas.microsoft.com/office/drawing/2014/main" val="10009"/>
                  </a:ext>
                </a:extLst>
              </a:tr>
              <a:tr h="330767">
                <a:tc>
                  <a:txBody>
                    <a:bodyPr/>
                    <a:lstStyle/>
                    <a:p>
                      <a:r>
                        <a:rPr lang="en-US" sz="1400" b="1" dirty="0">
                          <a:solidFill>
                            <a:srgbClr val="7030A0"/>
                          </a:solidFill>
                        </a:rPr>
                        <a:t>S  4</a:t>
                      </a:r>
                    </a:p>
                  </a:txBody>
                  <a:tcPr anchor="ctr" anchorCtr="1"/>
                </a:tc>
                <a:tc>
                  <a:txBody>
                    <a:bodyPr/>
                    <a:lstStyle/>
                    <a:p>
                      <a:r>
                        <a:rPr lang="en-US" sz="1400" b="1" dirty="0">
                          <a:solidFill>
                            <a:srgbClr val="FF0000"/>
                          </a:solidFill>
                        </a:rPr>
                        <a:t>-103</a:t>
                      </a:r>
                    </a:p>
                  </a:txBody>
                  <a:tcPr anchor="ctr" anchorCtr="1"/>
                </a:tc>
                <a:extLst>
                  <a:ext uri="{0D108BD9-81ED-4DB2-BD59-A6C34878D82A}">
                    <a16:rowId xmlns:a16="http://schemas.microsoft.com/office/drawing/2014/main" val="10010"/>
                  </a:ext>
                </a:extLst>
              </a:tr>
              <a:tr h="330767">
                <a:tc>
                  <a:txBody>
                    <a:bodyPr/>
                    <a:lstStyle/>
                    <a:p>
                      <a:r>
                        <a:rPr lang="en-US" sz="1400" b="1" dirty="0">
                          <a:solidFill>
                            <a:srgbClr val="7030A0"/>
                          </a:solidFill>
                        </a:rPr>
                        <a:t>S  3</a:t>
                      </a:r>
                    </a:p>
                  </a:txBody>
                  <a:tcPr anchor="ctr" anchorCtr="1"/>
                </a:tc>
                <a:tc>
                  <a:txBody>
                    <a:bodyPr/>
                    <a:lstStyle/>
                    <a:p>
                      <a:r>
                        <a:rPr lang="en-US" sz="1400" b="1" dirty="0">
                          <a:solidFill>
                            <a:srgbClr val="FF0000"/>
                          </a:solidFill>
                        </a:rPr>
                        <a:t>-109</a:t>
                      </a:r>
                    </a:p>
                  </a:txBody>
                  <a:tcPr anchor="ctr" anchorCtr="1"/>
                </a:tc>
                <a:extLst>
                  <a:ext uri="{0D108BD9-81ED-4DB2-BD59-A6C34878D82A}">
                    <a16:rowId xmlns:a16="http://schemas.microsoft.com/office/drawing/2014/main" val="10011"/>
                  </a:ext>
                </a:extLst>
              </a:tr>
              <a:tr h="330767">
                <a:tc>
                  <a:txBody>
                    <a:bodyPr/>
                    <a:lstStyle/>
                    <a:p>
                      <a:r>
                        <a:rPr lang="en-US" sz="1400" b="1" dirty="0">
                          <a:solidFill>
                            <a:srgbClr val="7030A0"/>
                          </a:solidFill>
                        </a:rPr>
                        <a:t>S  2</a:t>
                      </a:r>
                    </a:p>
                  </a:txBody>
                  <a:tcPr anchor="ctr" anchorCtr="1"/>
                </a:tc>
                <a:tc>
                  <a:txBody>
                    <a:bodyPr/>
                    <a:lstStyle/>
                    <a:p>
                      <a:r>
                        <a:rPr lang="en-US" sz="1400" b="1" dirty="0">
                          <a:solidFill>
                            <a:srgbClr val="FF0000"/>
                          </a:solidFill>
                        </a:rPr>
                        <a:t>-115</a:t>
                      </a:r>
                    </a:p>
                  </a:txBody>
                  <a:tcPr anchor="ctr" anchorCtr="1"/>
                </a:tc>
                <a:extLst>
                  <a:ext uri="{0D108BD9-81ED-4DB2-BD59-A6C34878D82A}">
                    <a16:rowId xmlns:a16="http://schemas.microsoft.com/office/drawing/2014/main" val="10012"/>
                  </a:ext>
                </a:extLst>
              </a:tr>
              <a:tr h="330767">
                <a:tc>
                  <a:txBody>
                    <a:bodyPr/>
                    <a:lstStyle/>
                    <a:p>
                      <a:r>
                        <a:rPr lang="en-US" sz="1400" b="1" dirty="0">
                          <a:solidFill>
                            <a:srgbClr val="7030A0"/>
                          </a:solidFill>
                        </a:rPr>
                        <a:t>S  1</a:t>
                      </a:r>
                    </a:p>
                  </a:txBody>
                  <a:tcPr anchor="ctr" anchorCtr="1"/>
                </a:tc>
                <a:tc>
                  <a:txBody>
                    <a:bodyPr/>
                    <a:lstStyle/>
                    <a:p>
                      <a:r>
                        <a:rPr lang="en-US" sz="1400" b="1" dirty="0">
                          <a:solidFill>
                            <a:srgbClr val="FF0000"/>
                          </a:solidFill>
                        </a:rPr>
                        <a:t>-121</a:t>
                      </a:r>
                    </a:p>
                  </a:txBody>
                  <a:tcPr anchor="ctr" anchorCtr="1"/>
                </a:tc>
                <a:extLst>
                  <a:ext uri="{0D108BD9-81ED-4DB2-BD59-A6C34878D82A}">
                    <a16:rowId xmlns:a16="http://schemas.microsoft.com/office/drawing/2014/main" val="10013"/>
                  </a:ext>
                </a:extLst>
              </a:tr>
              <a:tr h="330767">
                <a:tc>
                  <a:txBody>
                    <a:bodyPr/>
                    <a:lstStyle/>
                    <a:p>
                      <a:r>
                        <a:rPr lang="en-US" sz="1400" b="1" dirty="0">
                          <a:solidFill>
                            <a:srgbClr val="7030A0"/>
                          </a:solidFill>
                        </a:rPr>
                        <a:t>S  0</a:t>
                      </a:r>
                    </a:p>
                  </a:txBody>
                  <a:tcPr anchor="ctr" anchorCtr="1"/>
                </a:tc>
                <a:tc>
                  <a:txBody>
                    <a:bodyPr/>
                    <a:lstStyle/>
                    <a:p>
                      <a:r>
                        <a:rPr lang="en-US" sz="1400" b="1" dirty="0">
                          <a:solidFill>
                            <a:srgbClr val="FF0000"/>
                          </a:solidFill>
                        </a:rPr>
                        <a:t>-127</a:t>
                      </a:r>
                    </a:p>
                  </a:txBody>
                  <a:tcPr anchor="ctr" anchorCtr="1"/>
                </a:tc>
                <a:extLst>
                  <a:ext uri="{0D108BD9-81ED-4DB2-BD59-A6C34878D82A}">
                    <a16:rowId xmlns:a16="http://schemas.microsoft.com/office/drawing/2014/main" val="10014"/>
                  </a:ext>
                </a:extLst>
              </a:tr>
              <a:tr h="330767">
                <a:tc>
                  <a:txBody>
                    <a:bodyPr/>
                    <a:lstStyle/>
                    <a:p>
                      <a:r>
                        <a:rPr lang="en-US" sz="1400" b="1" dirty="0">
                          <a:solidFill>
                            <a:srgbClr val="7030A0"/>
                          </a:solidFill>
                        </a:rPr>
                        <a:t>S -1</a:t>
                      </a:r>
                    </a:p>
                  </a:txBody>
                  <a:tcPr anchor="ctr" anchorCtr="1"/>
                </a:tc>
                <a:tc>
                  <a:txBody>
                    <a:bodyPr/>
                    <a:lstStyle/>
                    <a:p>
                      <a:r>
                        <a:rPr lang="en-US" sz="1400" b="1" dirty="0">
                          <a:solidFill>
                            <a:srgbClr val="FF0000"/>
                          </a:solidFill>
                        </a:rPr>
                        <a:t>-133</a:t>
                      </a:r>
                    </a:p>
                  </a:txBody>
                  <a:tcPr anchor="ctr" anchorCtr="1"/>
                </a:tc>
                <a:extLst>
                  <a:ext uri="{0D108BD9-81ED-4DB2-BD59-A6C34878D82A}">
                    <a16:rowId xmlns:a16="http://schemas.microsoft.com/office/drawing/2014/main" val="10015"/>
                  </a:ext>
                </a:extLst>
              </a:tr>
              <a:tr h="330767">
                <a:tc>
                  <a:txBody>
                    <a:bodyPr/>
                    <a:lstStyle/>
                    <a:p>
                      <a:r>
                        <a:rPr lang="en-US" sz="1400" b="1" dirty="0">
                          <a:solidFill>
                            <a:srgbClr val="7030A0"/>
                          </a:solidFill>
                        </a:rPr>
                        <a:t>S -2</a:t>
                      </a:r>
                    </a:p>
                  </a:txBody>
                  <a:tcPr anchor="ctr" anchorCtr="1"/>
                </a:tc>
                <a:tc>
                  <a:txBody>
                    <a:bodyPr/>
                    <a:lstStyle/>
                    <a:p>
                      <a:r>
                        <a:rPr lang="en-US" sz="1400" b="1" dirty="0">
                          <a:solidFill>
                            <a:srgbClr val="FF0000"/>
                          </a:solidFill>
                        </a:rPr>
                        <a:t>-139</a:t>
                      </a:r>
                    </a:p>
                  </a:txBody>
                  <a:tcPr anchor="ctr" anchorCtr="1"/>
                </a:tc>
                <a:extLst>
                  <a:ext uri="{0D108BD9-81ED-4DB2-BD59-A6C34878D82A}">
                    <a16:rowId xmlns:a16="http://schemas.microsoft.com/office/drawing/2014/main" val="10016"/>
                  </a:ext>
                </a:extLst>
              </a:tr>
              <a:tr h="330767">
                <a:tc>
                  <a:txBody>
                    <a:bodyPr/>
                    <a:lstStyle/>
                    <a:p>
                      <a:r>
                        <a:rPr lang="en-US" sz="1400" b="1" dirty="0">
                          <a:solidFill>
                            <a:srgbClr val="7030A0"/>
                          </a:solidFill>
                        </a:rPr>
                        <a:t>S -3</a:t>
                      </a:r>
                    </a:p>
                  </a:txBody>
                  <a:tcPr anchor="ctr" anchorCtr="1"/>
                </a:tc>
                <a:tc>
                  <a:txBody>
                    <a:bodyPr/>
                    <a:lstStyle/>
                    <a:p>
                      <a:r>
                        <a:rPr lang="en-US" sz="1400" b="1" dirty="0">
                          <a:solidFill>
                            <a:srgbClr val="FF0000"/>
                          </a:solidFill>
                        </a:rPr>
                        <a:t>-145</a:t>
                      </a:r>
                    </a:p>
                  </a:txBody>
                  <a:tcPr anchor="ctr" anchorCtr="1"/>
                </a:tc>
                <a:extLst>
                  <a:ext uri="{0D108BD9-81ED-4DB2-BD59-A6C34878D82A}">
                    <a16:rowId xmlns:a16="http://schemas.microsoft.com/office/drawing/2014/main" val="10017"/>
                  </a:ext>
                </a:extLst>
              </a:tr>
              <a:tr h="330767">
                <a:tc>
                  <a:txBody>
                    <a:bodyPr/>
                    <a:lstStyle/>
                    <a:p>
                      <a:r>
                        <a:rPr lang="en-US" sz="1400" b="1" dirty="0">
                          <a:solidFill>
                            <a:srgbClr val="7030A0"/>
                          </a:solidFill>
                        </a:rPr>
                        <a:t>S -5</a:t>
                      </a:r>
                    </a:p>
                  </a:txBody>
                  <a:tcPr anchor="ctr" anchorCtr="1"/>
                </a:tc>
                <a:tc>
                  <a:txBody>
                    <a:bodyPr/>
                    <a:lstStyle/>
                    <a:p>
                      <a:r>
                        <a:rPr lang="en-US" sz="1400" b="1" dirty="0">
                          <a:solidFill>
                            <a:srgbClr val="FF0000"/>
                          </a:solidFill>
                        </a:rPr>
                        <a:t>-151</a:t>
                      </a:r>
                    </a:p>
                  </a:txBody>
                  <a:tcPr anchor="ctr" anchorCtr="1"/>
                </a:tc>
                <a:extLst>
                  <a:ext uri="{0D108BD9-81ED-4DB2-BD59-A6C34878D82A}">
                    <a16:rowId xmlns:a16="http://schemas.microsoft.com/office/drawing/2014/main" val="10018"/>
                  </a:ext>
                </a:extLst>
              </a:tr>
              <a:tr h="330767">
                <a:tc>
                  <a:txBody>
                    <a:bodyPr/>
                    <a:lstStyle/>
                    <a:p>
                      <a:r>
                        <a:rPr lang="en-US" sz="1400" b="1" dirty="0">
                          <a:solidFill>
                            <a:srgbClr val="7030A0"/>
                          </a:solidFill>
                        </a:rPr>
                        <a:t>S -6 </a:t>
                      </a:r>
                    </a:p>
                  </a:txBody>
                  <a:tcPr anchor="ctr" anchorCtr="1"/>
                </a:tc>
                <a:tc>
                  <a:txBody>
                    <a:bodyPr/>
                    <a:lstStyle/>
                    <a:p>
                      <a:r>
                        <a:rPr lang="en-US" sz="1400" b="1" dirty="0">
                          <a:solidFill>
                            <a:srgbClr val="FF0000"/>
                          </a:solidFill>
                        </a:rPr>
                        <a:t>-157</a:t>
                      </a:r>
                    </a:p>
                  </a:txBody>
                  <a:tcPr anchor="ctr" anchorCtr="1"/>
                </a:tc>
                <a:extLst>
                  <a:ext uri="{0D108BD9-81ED-4DB2-BD59-A6C34878D82A}">
                    <a16:rowId xmlns:a16="http://schemas.microsoft.com/office/drawing/2014/main" val="10019"/>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599578115"/>
              </p:ext>
            </p:extLst>
          </p:nvPr>
        </p:nvGraphicFramePr>
        <p:xfrm>
          <a:off x="628649" y="3443714"/>
          <a:ext cx="5267325" cy="2926080"/>
        </p:xfrm>
        <a:graphic>
          <a:graphicData uri="http://schemas.openxmlformats.org/drawingml/2006/table">
            <a:tbl>
              <a:tblPr firstRow="1" bandRow="1">
                <a:tableStyleId>{5C22544A-7EE6-4342-B048-85BDC9FD1C3A}</a:tableStyleId>
              </a:tblPr>
              <a:tblGrid>
                <a:gridCol w="1989846">
                  <a:extLst>
                    <a:ext uri="{9D8B030D-6E8A-4147-A177-3AD203B41FA5}">
                      <a16:colId xmlns:a16="http://schemas.microsoft.com/office/drawing/2014/main" val="20000"/>
                    </a:ext>
                  </a:extLst>
                </a:gridCol>
                <a:gridCol w="587421">
                  <a:extLst>
                    <a:ext uri="{9D8B030D-6E8A-4147-A177-3AD203B41FA5}">
                      <a16:colId xmlns:a16="http://schemas.microsoft.com/office/drawing/2014/main" val="20001"/>
                    </a:ext>
                  </a:extLst>
                </a:gridCol>
                <a:gridCol w="1373226">
                  <a:extLst>
                    <a:ext uri="{9D8B030D-6E8A-4147-A177-3AD203B41FA5}">
                      <a16:colId xmlns:a16="http://schemas.microsoft.com/office/drawing/2014/main" val="20002"/>
                    </a:ext>
                  </a:extLst>
                </a:gridCol>
                <a:gridCol w="1316832">
                  <a:extLst>
                    <a:ext uri="{9D8B030D-6E8A-4147-A177-3AD203B41FA5}">
                      <a16:colId xmlns:a16="http://schemas.microsoft.com/office/drawing/2014/main" val="20003"/>
                    </a:ext>
                  </a:extLst>
                </a:gridCol>
              </a:tblGrid>
              <a:tr h="437027">
                <a:tc>
                  <a:txBody>
                    <a:bodyPr/>
                    <a:lstStyle/>
                    <a:p>
                      <a:pPr algn="ctr"/>
                      <a:r>
                        <a:rPr lang="en-US" sz="1200" dirty="0">
                          <a:solidFill>
                            <a:srgbClr val="FFFF00"/>
                          </a:solidFill>
                        </a:rPr>
                        <a:t>Power</a:t>
                      </a:r>
                      <a:r>
                        <a:rPr lang="en-US" sz="1200" baseline="0" dirty="0">
                          <a:solidFill>
                            <a:srgbClr val="FFFF00"/>
                          </a:solidFill>
                        </a:rPr>
                        <a:t>   Watts</a:t>
                      </a:r>
                      <a:endParaRPr lang="en-US" sz="1200" dirty="0">
                        <a:solidFill>
                          <a:srgbClr val="FFFF00"/>
                        </a:solidFill>
                      </a:endParaRPr>
                    </a:p>
                  </a:txBody>
                  <a:tcPr/>
                </a:tc>
                <a:tc>
                  <a:txBody>
                    <a:bodyPr/>
                    <a:lstStyle/>
                    <a:p>
                      <a:pPr algn="ctr"/>
                      <a:r>
                        <a:rPr lang="en-US" sz="1200" dirty="0"/>
                        <a:t>dBm</a:t>
                      </a:r>
                    </a:p>
                  </a:txBody>
                  <a:tcPr/>
                </a:tc>
                <a:tc>
                  <a:txBody>
                    <a:bodyPr/>
                    <a:lstStyle/>
                    <a:p>
                      <a:pPr algn="ctr"/>
                      <a:r>
                        <a:rPr lang="en-US" sz="1200" dirty="0"/>
                        <a:t>Volts RMS</a:t>
                      </a:r>
                    </a:p>
                    <a:p>
                      <a:pPr algn="ctr"/>
                      <a:r>
                        <a:rPr lang="en-US" sz="1200" dirty="0"/>
                        <a:t> 50 ohms</a:t>
                      </a:r>
                    </a:p>
                  </a:txBody>
                  <a:tcPr/>
                </a:tc>
                <a:tc>
                  <a:txBody>
                    <a:bodyPr/>
                    <a:lstStyle/>
                    <a:p>
                      <a:pPr algn="ctr"/>
                      <a:r>
                        <a:rPr lang="en-US" sz="1200" dirty="0"/>
                        <a:t>S Meter</a:t>
                      </a:r>
                    </a:p>
                  </a:txBody>
                  <a:tcPr/>
                </a:tc>
                <a:extLst>
                  <a:ext uri="{0D108BD9-81ED-4DB2-BD59-A6C34878D82A}">
                    <a16:rowId xmlns:a16="http://schemas.microsoft.com/office/drawing/2014/main" val="10000"/>
                  </a:ext>
                </a:extLst>
              </a:tr>
              <a:tr h="249729">
                <a:tc>
                  <a:txBody>
                    <a:bodyPr/>
                    <a:lstStyle/>
                    <a:p>
                      <a:pPr algn="ctr"/>
                      <a:r>
                        <a:rPr lang="en-US" sz="1200" dirty="0"/>
                        <a:t>2000</a:t>
                      </a:r>
                    </a:p>
                  </a:txBody>
                  <a:tcPr/>
                </a:tc>
                <a:tc>
                  <a:txBody>
                    <a:bodyPr/>
                    <a:lstStyle/>
                    <a:p>
                      <a:pPr algn="ctr"/>
                      <a:r>
                        <a:rPr lang="en-US" sz="1200" dirty="0"/>
                        <a:t>63</a:t>
                      </a:r>
                    </a:p>
                  </a:txBody>
                  <a:tcPr/>
                </a:tc>
                <a:tc>
                  <a:txBody>
                    <a:bodyPr/>
                    <a:lstStyle/>
                    <a:p>
                      <a:pPr algn="ctr"/>
                      <a:r>
                        <a:rPr lang="en-US" sz="1200" dirty="0"/>
                        <a:t>315</a:t>
                      </a:r>
                    </a:p>
                  </a:txBody>
                  <a:tcPr/>
                </a:tc>
                <a:tc>
                  <a:txBody>
                    <a:bodyPr/>
                    <a:lstStyle/>
                    <a:p>
                      <a:pPr algn="ctr"/>
                      <a:endParaRPr lang="en-US" sz="1200" dirty="0"/>
                    </a:p>
                  </a:txBody>
                  <a:tcPr/>
                </a:tc>
                <a:extLst>
                  <a:ext uri="{0D108BD9-81ED-4DB2-BD59-A6C34878D82A}">
                    <a16:rowId xmlns:a16="http://schemas.microsoft.com/office/drawing/2014/main" val="10001"/>
                  </a:ext>
                </a:extLst>
              </a:tr>
              <a:tr h="249729">
                <a:tc>
                  <a:txBody>
                    <a:bodyPr/>
                    <a:lstStyle/>
                    <a:p>
                      <a:pPr algn="ctr"/>
                      <a:r>
                        <a:rPr lang="en-US" sz="1200" dirty="0"/>
                        <a:t>1500</a:t>
                      </a:r>
                    </a:p>
                  </a:txBody>
                  <a:tcPr/>
                </a:tc>
                <a:tc>
                  <a:txBody>
                    <a:bodyPr/>
                    <a:lstStyle/>
                    <a:p>
                      <a:pPr algn="ctr"/>
                      <a:r>
                        <a:rPr lang="en-US" sz="1200" dirty="0"/>
                        <a:t>61.7</a:t>
                      </a:r>
                    </a:p>
                  </a:txBody>
                  <a:tcPr/>
                </a:tc>
                <a:tc>
                  <a:txBody>
                    <a:bodyPr/>
                    <a:lstStyle/>
                    <a:p>
                      <a:pPr algn="ctr"/>
                      <a:r>
                        <a:rPr lang="en-US" sz="1200" dirty="0"/>
                        <a:t>271</a:t>
                      </a:r>
                    </a:p>
                  </a:txBody>
                  <a:tcPr/>
                </a:tc>
                <a:tc>
                  <a:txBody>
                    <a:bodyPr/>
                    <a:lstStyle/>
                    <a:p>
                      <a:pPr algn="ctr"/>
                      <a:endParaRPr lang="en-US" sz="1200" dirty="0"/>
                    </a:p>
                  </a:txBody>
                  <a:tcPr/>
                </a:tc>
                <a:extLst>
                  <a:ext uri="{0D108BD9-81ED-4DB2-BD59-A6C34878D82A}">
                    <a16:rowId xmlns:a16="http://schemas.microsoft.com/office/drawing/2014/main" val="10002"/>
                  </a:ext>
                </a:extLst>
              </a:tr>
              <a:tr h="249729">
                <a:tc>
                  <a:txBody>
                    <a:bodyPr/>
                    <a:lstStyle/>
                    <a:p>
                      <a:pPr algn="ctr"/>
                      <a:r>
                        <a:rPr lang="en-US" sz="1200" dirty="0"/>
                        <a:t>1000</a:t>
                      </a:r>
                    </a:p>
                  </a:txBody>
                  <a:tcPr/>
                </a:tc>
                <a:tc>
                  <a:txBody>
                    <a:bodyPr/>
                    <a:lstStyle/>
                    <a:p>
                      <a:pPr algn="ctr"/>
                      <a:r>
                        <a:rPr lang="en-US" sz="1200" dirty="0"/>
                        <a:t>60</a:t>
                      </a:r>
                    </a:p>
                  </a:txBody>
                  <a:tcPr/>
                </a:tc>
                <a:tc>
                  <a:txBody>
                    <a:bodyPr/>
                    <a:lstStyle/>
                    <a:p>
                      <a:pPr algn="ctr"/>
                      <a:r>
                        <a:rPr lang="en-US" sz="1200" dirty="0"/>
                        <a:t>223</a:t>
                      </a:r>
                    </a:p>
                  </a:txBody>
                  <a:tcPr/>
                </a:tc>
                <a:tc>
                  <a:txBody>
                    <a:bodyPr/>
                    <a:lstStyle/>
                    <a:p>
                      <a:pPr algn="ctr"/>
                      <a:endParaRPr lang="en-US" sz="1200" dirty="0"/>
                    </a:p>
                  </a:txBody>
                  <a:tcPr/>
                </a:tc>
                <a:extLst>
                  <a:ext uri="{0D108BD9-81ED-4DB2-BD59-A6C34878D82A}">
                    <a16:rowId xmlns:a16="http://schemas.microsoft.com/office/drawing/2014/main" val="10003"/>
                  </a:ext>
                </a:extLst>
              </a:tr>
              <a:tr h="249729">
                <a:tc>
                  <a:txBody>
                    <a:bodyPr/>
                    <a:lstStyle/>
                    <a:p>
                      <a:pPr algn="ctr"/>
                      <a:r>
                        <a:rPr lang="en-US" sz="1200" dirty="0"/>
                        <a:t>500</a:t>
                      </a:r>
                    </a:p>
                  </a:txBody>
                  <a:tcPr/>
                </a:tc>
                <a:tc>
                  <a:txBody>
                    <a:bodyPr/>
                    <a:lstStyle/>
                    <a:p>
                      <a:pPr algn="ctr"/>
                      <a:r>
                        <a:rPr lang="en-US" sz="1200" dirty="0"/>
                        <a:t>57</a:t>
                      </a:r>
                    </a:p>
                  </a:txBody>
                  <a:tcPr/>
                </a:tc>
                <a:tc>
                  <a:txBody>
                    <a:bodyPr/>
                    <a:lstStyle/>
                    <a:p>
                      <a:pPr algn="ctr"/>
                      <a:r>
                        <a:rPr lang="en-US" sz="1200" dirty="0"/>
                        <a:t>158</a:t>
                      </a:r>
                    </a:p>
                  </a:txBody>
                  <a:tcPr/>
                </a:tc>
                <a:tc>
                  <a:txBody>
                    <a:bodyPr/>
                    <a:lstStyle/>
                    <a:p>
                      <a:pPr algn="ctr"/>
                      <a:endParaRPr lang="en-US" sz="1200" dirty="0"/>
                    </a:p>
                  </a:txBody>
                  <a:tcPr/>
                </a:tc>
                <a:extLst>
                  <a:ext uri="{0D108BD9-81ED-4DB2-BD59-A6C34878D82A}">
                    <a16:rowId xmlns:a16="http://schemas.microsoft.com/office/drawing/2014/main" val="10004"/>
                  </a:ext>
                </a:extLst>
              </a:tr>
              <a:tr h="249729">
                <a:tc>
                  <a:txBody>
                    <a:bodyPr/>
                    <a:lstStyle/>
                    <a:p>
                      <a:pPr algn="ctr"/>
                      <a:r>
                        <a:rPr lang="en-US" sz="1200" dirty="0"/>
                        <a:t>100</a:t>
                      </a:r>
                    </a:p>
                  </a:txBody>
                  <a:tcPr/>
                </a:tc>
                <a:tc>
                  <a:txBody>
                    <a:bodyPr/>
                    <a:lstStyle/>
                    <a:p>
                      <a:pPr algn="ctr"/>
                      <a:r>
                        <a:rPr lang="en-US" sz="1200" dirty="0"/>
                        <a:t>50</a:t>
                      </a:r>
                    </a:p>
                  </a:txBody>
                  <a:tcPr/>
                </a:tc>
                <a:tc>
                  <a:txBody>
                    <a:bodyPr/>
                    <a:lstStyle/>
                    <a:p>
                      <a:pPr algn="ctr"/>
                      <a:r>
                        <a:rPr lang="en-US" sz="1200" b="1" dirty="0">
                          <a:solidFill>
                            <a:srgbClr val="FF0000"/>
                          </a:solidFill>
                        </a:rPr>
                        <a:t>70.7</a:t>
                      </a:r>
                    </a:p>
                  </a:txBody>
                  <a:tcPr/>
                </a:tc>
                <a:tc>
                  <a:txBody>
                    <a:bodyPr/>
                    <a:lstStyle/>
                    <a:p>
                      <a:pPr algn="ctr"/>
                      <a:endParaRPr lang="en-US" sz="1200" dirty="0"/>
                    </a:p>
                  </a:txBody>
                  <a:tcPr/>
                </a:tc>
                <a:extLst>
                  <a:ext uri="{0D108BD9-81ED-4DB2-BD59-A6C34878D82A}">
                    <a16:rowId xmlns:a16="http://schemas.microsoft.com/office/drawing/2014/main" val="10005"/>
                  </a:ext>
                </a:extLst>
              </a:tr>
              <a:tr h="249729">
                <a:tc>
                  <a:txBody>
                    <a:bodyPr/>
                    <a:lstStyle/>
                    <a:p>
                      <a:pPr algn="ctr"/>
                      <a:r>
                        <a:rPr lang="en-US" sz="1200" dirty="0"/>
                        <a:t>1</a:t>
                      </a:r>
                    </a:p>
                  </a:txBody>
                  <a:tcPr/>
                </a:tc>
                <a:tc>
                  <a:txBody>
                    <a:bodyPr/>
                    <a:lstStyle/>
                    <a:p>
                      <a:pPr algn="ctr"/>
                      <a:r>
                        <a:rPr lang="en-US" sz="1200" dirty="0"/>
                        <a:t>30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7.07</a:t>
                      </a:r>
                      <a:endParaRPr lang="en-US" sz="1200" dirty="0"/>
                    </a:p>
                  </a:txBody>
                  <a:tcPr/>
                </a:tc>
                <a:tc>
                  <a:txBody>
                    <a:bodyPr/>
                    <a:lstStyle/>
                    <a:p>
                      <a:pPr algn="ctr"/>
                      <a:endParaRPr lang="en-US" sz="1200" dirty="0"/>
                    </a:p>
                  </a:txBody>
                  <a:tcPr/>
                </a:tc>
                <a:extLst>
                  <a:ext uri="{0D108BD9-81ED-4DB2-BD59-A6C34878D82A}">
                    <a16:rowId xmlns:a16="http://schemas.microsoft.com/office/drawing/2014/main" val="10006"/>
                  </a:ext>
                </a:extLst>
              </a:tr>
              <a:tr h="249729">
                <a:tc>
                  <a:txBody>
                    <a:bodyPr/>
                    <a:lstStyle/>
                    <a:p>
                      <a:pPr algn="ctr"/>
                      <a:r>
                        <a:rPr lang="en-US" sz="1200" dirty="0"/>
                        <a:t>100</a:t>
                      </a:r>
                      <a:r>
                        <a:rPr lang="en-US" sz="1200" baseline="0" dirty="0"/>
                        <a:t> mW</a:t>
                      </a:r>
                      <a:endParaRPr lang="en-US" sz="1200" dirty="0"/>
                    </a:p>
                  </a:txBody>
                  <a:tcPr/>
                </a:tc>
                <a:tc>
                  <a:txBody>
                    <a:bodyPr/>
                    <a:lstStyle/>
                    <a:p>
                      <a:pPr algn="ctr"/>
                      <a:r>
                        <a:rPr lang="en-US" sz="1200" dirty="0"/>
                        <a:t>20</a:t>
                      </a:r>
                    </a:p>
                  </a:txBody>
                  <a:tcPr/>
                </a:tc>
                <a:tc>
                  <a:txBody>
                    <a:bodyPr/>
                    <a:lstStyle/>
                    <a:p>
                      <a:pPr algn="ctr"/>
                      <a:r>
                        <a:rPr lang="en-US" sz="1200" dirty="0"/>
                        <a:t>2.23</a:t>
                      </a:r>
                    </a:p>
                  </a:txBody>
                  <a:tcPr/>
                </a:tc>
                <a:tc>
                  <a:txBody>
                    <a:bodyPr/>
                    <a:lstStyle/>
                    <a:p>
                      <a:pPr algn="ctr"/>
                      <a:endParaRPr lang="en-US" sz="1200" dirty="0"/>
                    </a:p>
                  </a:txBody>
                  <a:tcPr/>
                </a:tc>
                <a:extLst>
                  <a:ext uri="{0D108BD9-81ED-4DB2-BD59-A6C34878D82A}">
                    <a16:rowId xmlns:a16="http://schemas.microsoft.com/office/drawing/2014/main" val="10007"/>
                  </a:ext>
                </a:extLst>
              </a:tr>
              <a:tr h="249729">
                <a:tc>
                  <a:txBody>
                    <a:bodyPr/>
                    <a:lstStyle/>
                    <a:p>
                      <a:pPr algn="ctr"/>
                      <a:r>
                        <a:rPr lang="en-US" sz="1200" dirty="0"/>
                        <a:t>10</a:t>
                      </a:r>
                      <a:r>
                        <a:rPr lang="en-US" sz="1200" baseline="0" dirty="0"/>
                        <a:t> mW</a:t>
                      </a:r>
                      <a:endParaRPr lang="en-US" sz="1200" dirty="0"/>
                    </a:p>
                  </a:txBody>
                  <a:tcPr/>
                </a:tc>
                <a:tc>
                  <a:txBody>
                    <a:bodyPr/>
                    <a:lstStyle/>
                    <a:p>
                      <a:pPr algn="ctr"/>
                      <a:r>
                        <a:rPr lang="en-US" sz="1200" dirty="0"/>
                        <a:t>10</a:t>
                      </a:r>
                    </a:p>
                  </a:txBody>
                  <a:tcPr/>
                </a:tc>
                <a:tc>
                  <a:txBody>
                    <a:bodyPr/>
                    <a:lstStyle/>
                    <a:p>
                      <a:pPr algn="ctr"/>
                      <a:r>
                        <a:rPr lang="en-US" sz="1200" b="1" dirty="0">
                          <a:solidFill>
                            <a:srgbClr val="FF0000"/>
                          </a:solidFill>
                        </a:rPr>
                        <a:t>.707</a:t>
                      </a:r>
                    </a:p>
                  </a:txBody>
                  <a:tcPr/>
                </a:tc>
                <a:tc>
                  <a:txBody>
                    <a:bodyPr/>
                    <a:lstStyle/>
                    <a:p>
                      <a:pPr algn="ctr"/>
                      <a:endParaRPr lang="en-US" sz="1200" dirty="0"/>
                    </a:p>
                  </a:txBody>
                  <a:tcPr/>
                </a:tc>
                <a:extLst>
                  <a:ext uri="{0D108BD9-81ED-4DB2-BD59-A6C34878D82A}">
                    <a16:rowId xmlns:a16="http://schemas.microsoft.com/office/drawing/2014/main" val="10008"/>
                  </a:ext>
                </a:extLst>
              </a:tr>
              <a:tr h="249729">
                <a:tc>
                  <a:txBody>
                    <a:bodyPr/>
                    <a:lstStyle/>
                    <a:p>
                      <a:pPr algn="ctr"/>
                      <a:r>
                        <a:rPr lang="en-US" sz="1200" dirty="0"/>
                        <a:t>1 mW</a:t>
                      </a:r>
                    </a:p>
                  </a:txBody>
                  <a:tcPr/>
                </a:tc>
                <a:tc>
                  <a:txBody>
                    <a:bodyPr/>
                    <a:lstStyle/>
                    <a:p>
                      <a:pPr algn="ctr"/>
                      <a:r>
                        <a:rPr lang="en-US" sz="1200" dirty="0"/>
                        <a:t>0</a:t>
                      </a:r>
                    </a:p>
                  </a:txBody>
                  <a:tcPr/>
                </a:tc>
                <a:tc>
                  <a:txBody>
                    <a:bodyPr/>
                    <a:lstStyle/>
                    <a:p>
                      <a:pPr algn="ctr"/>
                      <a:r>
                        <a:rPr lang="en-US" sz="1200" dirty="0"/>
                        <a:t>.223</a:t>
                      </a:r>
                    </a:p>
                  </a:txBody>
                  <a:tcPr/>
                </a:tc>
                <a:tc>
                  <a:txBody>
                    <a:bodyPr/>
                    <a:lstStyle/>
                    <a:p>
                      <a:pPr algn="ctr"/>
                      <a:r>
                        <a:rPr lang="en-US" sz="1200" dirty="0"/>
                        <a:t>S9  + 73</a:t>
                      </a:r>
                    </a:p>
                  </a:txBody>
                  <a:tcPr/>
                </a:tc>
                <a:extLst>
                  <a:ext uri="{0D108BD9-81ED-4DB2-BD59-A6C34878D82A}">
                    <a16:rowId xmlns:a16="http://schemas.microsoft.com/office/drawing/2014/main" val="10009"/>
                  </a:ext>
                </a:extLst>
              </a:tr>
            </a:tbl>
          </a:graphicData>
        </a:graphic>
      </p:graphicFrame>
      <p:sp>
        <p:nvSpPr>
          <p:cNvPr id="16" name="Right Arrow 15"/>
          <p:cNvSpPr/>
          <p:nvPr/>
        </p:nvSpPr>
        <p:spPr>
          <a:xfrm>
            <a:off x="6096000" y="4907059"/>
            <a:ext cx="4324349" cy="58621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NF= 5 db  SSB  BW = 2400 Hz  &gt;  MDS -135 dBm</a:t>
            </a:r>
            <a:endParaRPr lang="en-US" sz="1400" dirty="0">
              <a:latin typeface="Arial" panose="020B0604020202020204" pitchFamily="34" charset="0"/>
              <a:cs typeface="Arial" panose="020B0604020202020204" pitchFamily="34" charset="0"/>
            </a:endParaRPr>
          </a:p>
        </p:txBody>
      </p:sp>
      <p:sp>
        <p:nvSpPr>
          <p:cNvPr id="17" name="Right Arrow 16"/>
          <p:cNvSpPr/>
          <p:nvPr/>
        </p:nvSpPr>
        <p:spPr>
          <a:xfrm>
            <a:off x="6086477" y="5521159"/>
            <a:ext cx="4324348" cy="58621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NF= 5 db CW  BW = 500 Hz &gt; MDS -142 dBm</a:t>
            </a:r>
            <a:endParaRPr lang="en-US" sz="1400" dirty="0">
              <a:latin typeface="Arial" panose="020B0604020202020204" pitchFamily="34" charset="0"/>
              <a:cs typeface="Arial" panose="020B0604020202020204" pitchFamily="34" charset="0"/>
            </a:endParaRPr>
          </a:p>
        </p:txBody>
      </p:sp>
      <p:sp>
        <p:nvSpPr>
          <p:cNvPr id="18" name="Right Arrow 17"/>
          <p:cNvSpPr/>
          <p:nvPr/>
        </p:nvSpPr>
        <p:spPr>
          <a:xfrm>
            <a:off x="6086477" y="6135260"/>
            <a:ext cx="4324348" cy="58621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NF= 2 db CW  BW = 100Hz &gt; MDS -152 dBm</a:t>
            </a:r>
            <a:endParaRPr lang="en-US" sz="1400" dirty="0">
              <a:latin typeface="Arial" panose="020B0604020202020204" pitchFamily="34" charset="0"/>
              <a:cs typeface="Arial" panose="020B0604020202020204" pitchFamily="34" charset="0"/>
            </a:endParaRPr>
          </a:p>
        </p:txBody>
      </p:sp>
      <p:sp>
        <p:nvSpPr>
          <p:cNvPr id="19" name="TextBox 18"/>
          <p:cNvSpPr txBox="1"/>
          <p:nvPr/>
        </p:nvSpPr>
        <p:spPr>
          <a:xfrm>
            <a:off x="6091402" y="2213475"/>
            <a:ext cx="1709573" cy="1200329"/>
          </a:xfrm>
          <a:prstGeom prst="rect">
            <a:avLst/>
          </a:prstGeom>
          <a:solidFill>
            <a:schemeClr val="accent1">
              <a:lumMod val="40000"/>
              <a:lumOff val="60000"/>
            </a:schemeClr>
          </a:solidFill>
        </p:spPr>
        <p:txBody>
          <a:bodyPr wrap="square" rtlCol="0">
            <a:spAutoFit/>
          </a:bodyPr>
          <a:lstStyle/>
          <a:p>
            <a:pPr algn="ctr"/>
            <a:r>
              <a:rPr lang="en-US" sz="2400" b="1" dirty="0">
                <a:latin typeface="Arial" panose="020B0604020202020204" pitchFamily="34" charset="0"/>
                <a:cs typeface="Arial" panose="020B0604020202020204" pitchFamily="34" charset="0"/>
              </a:rPr>
              <a:t>S/N ratio</a:t>
            </a:r>
          </a:p>
          <a:p>
            <a:pPr algn="ctr"/>
            <a:r>
              <a:rPr lang="en-US" sz="2400" b="1" dirty="0">
                <a:latin typeface="Arial" panose="020B0604020202020204" pitchFamily="34" charset="0"/>
                <a:cs typeface="Arial" panose="020B0604020202020204" pitchFamily="34" charset="0"/>
              </a:rPr>
              <a:t>SSB 10 db</a:t>
            </a:r>
          </a:p>
          <a:p>
            <a:pPr algn="ctr"/>
            <a:r>
              <a:rPr lang="en-US" sz="2400" b="1" dirty="0">
                <a:latin typeface="Arial" panose="020B0604020202020204" pitchFamily="34" charset="0"/>
                <a:cs typeface="Arial" panose="020B0604020202020204" pitchFamily="34" charset="0"/>
              </a:rPr>
              <a:t>CW 3 db</a:t>
            </a:r>
          </a:p>
        </p:txBody>
      </p:sp>
      <p:sp>
        <p:nvSpPr>
          <p:cNvPr id="20" name="Up-Down Arrow 19"/>
          <p:cNvSpPr/>
          <p:nvPr/>
        </p:nvSpPr>
        <p:spPr>
          <a:xfrm>
            <a:off x="11811000" y="4855790"/>
            <a:ext cx="381000" cy="1865683"/>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7996403" y="2222307"/>
            <a:ext cx="2300122" cy="1200329"/>
          </a:xfrm>
          <a:prstGeom prst="rect">
            <a:avLst/>
          </a:prstGeom>
          <a:solidFill>
            <a:schemeClr val="accent1">
              <a:lumMod val="40000"/>
              <a:lumOff val="60000"/>
            </a:schemeClr>
          </a:solidFill>
        </p:spPr>
        <p:txBody>
          <a:bodyPr wrap="square" rtlCol="0">
            <a:spAutoFit/>
          </a:bodyPr>
          <a:lstStyle/>
          <a:p>
            <a:pPr algn="ctr"/>
            <a:r>
              <a:rPr lang="en-US" sz="2400" b="1" dirty="0">
                <a:latin typeface="Arial" panose="020B0604020202020204" pitchFamily="34" charset="0"/>
                <a:cs typeface="Arial" panose="020B0604020202020204" pitchFamily="34" charset="0"/>
              </a:rPr>
              <a:t>NF=2db</a:t>
            </a:r>
          </a:p>
          <a:p>
            <a:pPr algn="ctr"/>
            <a:r>
              <a:rPr lang="en-US" sz="2400" b="1" dirty="0">
                <a:latin typeface="Arial" panose="020B0604020202020204" pitchFamily="34" charset="0"/>
                <a:cs typeface="Arial" panose="020B0604020202020204" pitchFamily="34" charset="0"/>
              </a:rPr>
              <a:t>BW 1 Hz</a:t>
            </a:r>
          </a:p>
          <a:p>
            <a:pPr algn="ctr"/>
            <a:r>
              <a:rPr lang="en-US" sz="2400" b="1" dirty="0">
                <a:latin typeface="Arial" panose="020B0604020202020204" pitchFamily="34" charset="0"/>
                <a:cs typeface="Arial" panose="020B0604020202020204" pitchFamily="34" charset="0"/>
              </a:rPr>
              <a:t>MDS -172dBm</a:t>
            </a:r>
          </a:p>
        </p:txBody>
      </p:sp>
      <p:sp>
        <p:nvSpPr>
          <p:cNvPr id="22" name="Right Arrow 21"/>
          <p:cNvSpPr/>
          <p:nvPr/>
        </p:nvSpPr>
        <p:spPr>
          <a:xfrm>
            <a:off x="6086476" y="4393393"/>
            <a:ext cx="4324349" cy="58621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NF= 20 db  SSB BW = 2400 Hz &gt;  MDS -120 dBm</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29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anim calcmode="lin" valueType="num">
                                      <p:cBhvr>
                                        <p:cTn id="28" dur="2000" fill="hold"/>
                                        <p:tgtEl>
                                          <p:spTgt spid="11"/>
                                        </p:tgtEl>
                                        <p:attrNameLst>
                                          <p:attrName>ppt_w</p:attrName>
                                        </p:attrNameLst>
                                      </p:cBhvr>
                                      <p:tavLst>
                                        <p:tav tm="0" fmla="#ppt_w*sin(2.5*pi*$)">
                                          <p:val>
                                            <p:fltVal val="0"/>
                                          </p:val>
                                        </p:tav>
                                        <p:tav tm="100000">
                                          <p:val>
                                            <p:fltVal val="1"/>
                                          </p:val>
                                        </p:tav>
                                      </p:tavLst>
                                    </p:anim>
                                    <p:anim calcmode="lin" valueType="num">
                                      <p:cBhvr>
                                        <p:cTn id="2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8667938" y="3796657"/>
            <a:ext cx="352406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a:t>dBm  above receiver noise floor in a 500Hz Bandwidth</a:t>
            </a:r>
          </a:p>
          <a:p>
            <a:pPr algn="ctr" eaLnBrk="1" hangingPunct="1">
              <a:spcBef>
                <a:spcPct val="0"/>
              </a:spcBef>
              <a:buFontTx/>
              <a:buNone/>
            </a:pPr>
            <a:endParaRPr lang="en-US" altLang="en-US" sz="1800" dirty="0"/>
          </a:p>
        </p:txBody>
      </p:sp>
      <p:sp>
        <p:nvSpPr>
          <p:cNvPr id="15374" name="Text Box 14"/>
          <p:cNvSpPr txBox="1">
            <a:spLocks noChangeArrowheads="1"/>
          </p:cNvSpPr>
          <p:nvPr/>
        </p:nvSpPr>
        <p:spPr bwMode="auto">
          <a:xfrm>
            <a:off x="8673974" y="4442988"/>
            <a:ext cx="3352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160 m  	</a:t>
            </a:r>
            <a:r>
              <a:rPr lang="en-US" altLang="en-US" sz="1800" b="1" dirty="0">
                <a:solidFill>
                  <a:srgbClr val="FF3300"/>
                </a:solidFill>
              </a:rPr>
              <a:t>47 </a:t>
            </a:r>
            <a:r>
              <a:rPr lang="en-US" altLang="en-US" sz="1200" b="1" dirty="0">
                <a:solidFill>
                  <a:srgbClr val="FF3300"/>
                </a:solidFill>
              </a:rPr>
              <a:t>dBm</a:t>
            </a:r>
            <a:r>
              <a:rPr lang="en-US" altLang="en-US" sz="1800" b="1" dirty="0"/>
              <a:t>	</a:t>
            </a:r>
            <a:r>
              <a:rPr lang="en-US" altLang="en-US" sz="1800" b="1" dirty="0">
                <a:solidFill>
                  <a:srgbClr val="0000FF"/>
                </a:solidFill>
              </a:rPr>
              <a:t>42</a:t>
            </a:r>
            <a:r>
              <a:rPr lang="en-US" altLang="en-US" sz="1800" b="1" dirty="0"/>
              <a:t>	</a:t>
            </a:r>
            <a:r>
              <a:rPr lang="en-US" altLang="en-US" sz="1800" b="1" dirty="0">
                <a:solidFill>
                  <a:srgbClr val="00B050"/>
                </a:solidFill>
              </a:rPr>
              <a:t>30</a:t>
            </a:r>
          </a:p>
          <a:p>
            <a:pPr eaLnBrk="1" hangingPunct="1">
              <a:spcBef>
                <a:spcPct val="0"/>
              </a:spcBef>
              <a:buFontTx/>
              <a:buNone/>
            </a:pPr>
            <a:r>
              <a:rPr lang="en-US" altLang="en-US" sz="1800" dirty="0"/>
              <a:t>  80 m	</a:t>
            </a:r>
            <a:r>
              <a:rPr lang="en-US" altLang="en-US" sz="1800" b="1" dirty="0">
                <a:solidFill>
                  <a:srgbClr val="FF3300"/>
                </a:solidFill>
              </a:rPr>
              <a:t>35 </a:t>
            </a:r>
            <a:r>
              <a:rPr lang="en-US" altLang="en-US" sz="1200" b="1" dirty="0">
                <a:solidFill>
                  <a:srgbClr val="FF3300"/>
                </a:solidFill>
              </a:rPr>
              <a:t>dBm</a:t>
            </a:r>
            <a:r>
              <a:rPr lang="en-US" altLang="en-US" sz="1800" b="1" dirty="0">
                <a:solidFill>
                  <a:srgbClr val="FF3300"/>
                </a:solidFill>
              </a:rPr>
              <a:t> </a:t>
            </a:r>
            <a:r>
              <a:rPr lang="en-US" altLang="en-US" sz="1800" b="1" dirty="0"/>
              <a:t>	</a:t>
            </a:r>
            <a:r>
              <a:rPr lang="en-US" altLang="en-US" sz="1800" b="1" dirty="0">
                <a:solidFill>
                  <a:srgbClr val="0000FF"/>
                </a:solidFill>
              </a:rPr>
              <a:t>30</a:t>
            </a:r>
            <a:r>
              <a:rPr lang="en-US" altLang="en-US" sz="1800" b="1" dirty="0"/>
              <a:t>	</a:t>
            </a:r>
            <a:r>
              <a:rPr lang="en-US" altLang="en-US" sz="1800" b="1" dirty="0">
                <a:solidFill>
                  <a:srgbClr val="00B050"/>
                </a:solidFill>
              </a:rPr>
              <a:t>22</a:t>
            </a:r>
          </a:p>
          <a:p>
            <a:pPr eaLnBrk="1" hangingPunct="1">
              <a:spcBef>
                <a:spcPct val="0"/>
              </a:spcBef>
              <a:buFontTx/>
              <a:buNone/>
            </a:pPr>
            <a:r>
              <a:rPr lang="en-US" altLang="en-US" sz="1800" dirty="0"/>
              <a:t>  40 m	</a:t>
            </a:r>
            <a:r>
              <a:rPr lang="en-US" altLang="en-US" sz="1800" b="1" dirty="0">
                <a:solidFill>
                  <a:srgbClr val="FF3300"/>
                </a:solidFill>
              </a:rPr>
              <a:t>20 </a:t>
            </a:r>
            <a:r>
              <a:rPr lang="en-US" altLang="en-US" sz="1200" b="1" dirty="0">
                <a:solidFill>
                  <a:srgbClr val="FF3300"/>
                </a:solidFill>
              </a:rPr>
              <a:t>dBm</a:t>
            </a:r>
            <a:r>
              <a:rPr lang="en-US" altLang="en-US" sz="1800" b="1" dirty="0">
                <a:solidFill>
                  <a:srgbClr val="FF3300"/>
                </a:solidFill>
              </a:rPr>
              <a:t> </a:t>
            </a:r>
            <a:r>
              <a:rPr lang="en-US" altLang="en-US" sz="1800" b="1" dirty="0"/>
              <a:t>	</a:t>
            </a:r>
            <a:r>
              <a:rPr lang="en-US" altLang="en-US" sz="1800" b="1" dirty="0">
                <a:solidFill>
                  <a:srgbClr val="0000FF"/>
                </a:solidFill>
              </a:rPr>
              <a:t>15</a:t>
            </a:r>
            <a:r>
              <a:rPr lang="en-US" altLang="en-US" sz="1800" b="1" dirty="0"/>
              <a:t>	</a:t>
            </a:r>
            <a:r>
              <a:rPr lang="en-US" altLang="en-US" sz="1800" b="1" dirty="0">
                <a:solidFill>
                  <a:srgbClr val="00B050"/>
                </a:solidFill>
              </a:rPr>
              <a:t>10</a:t>
            </a:r>
          </a:p>
        </p:txBody>
      </p:sp>
      <p:grpSp>
        <p:nvGrpSpPr>
          <p:cNvPr id="5" name="Group 4"/>
          <p:cNvGrpSpPr/>
          <p:nvPr/>
        </p:nvGrpSpPr>
        <p:grpSpPr>
          <a:xfrm>
            <a:off x="672738" y="1148551"/>
            <a:ext cx="8056294" cy="4953466"/>
            <a:chOff x="672738" y="1148551"/>
            <a:chExt cx="8056294" cy="4953466"/>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58" y="1148551"/>
              <a:ext cx="8037174" cy="495346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4" name="Line 4"/>
            <p:cNvSpPr>
              <a:spLocks noChangeShapeType="1"/>
            </p:cNvSpPr>
            <p:nvPr/>
          </p:nvSpPr>
          <p:spPr bwMode="auto">
            <a:xfrm flipH="1" flipV="1">
              <a:off x="1892256" y="2736700"/>
              <a:ext cx="17514" cy="2449454"/>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365" name="Line 5"/>
            <p:cNvSpPr>
              <a:spLocks noChangeShapeType="1"/>
            </p:cNvSpPr>
            <p:nvPr/>
          </p:nvSpPr>
          <p:spPr bwMode="auto">
            <a:xfrm flipV="1">
              <a:off x="4625684" y="2750454"/>
              <a:ext cx="0" cy="2435699"/>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366" name="Line 6"/>
            <p:cNvSpPr>
              <a:spLocks noChangeShapeType="1"/>
            </p:cNvSpPr>
            <p:nvPr/>
          </p:nvSpPr>
          <p:spPr bwMode="auto">
            <a:xfrm flipV="1">
              <a:off x="2304879" y="2736699"/>
              <a:ext cx="1765" cy="2449455"/>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367" name="Line 7"/>
            <p:cNvSpPr>
              <a:spLocks noChangeShapeType="1"/>
            </p:cNvSpPr>
            <p:nvPr/>
          </p:nvSpPr>
          <p:spPr bwMode="auto">
            <a:xfrm flipH="1" flipV="1">
              <a:off x="3110167" y="2757337"/>
              <a:ext cx="18359" cy="2428817"/>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368" name="Text Box 8"/>
            <p:cNvSpPr txBox="1">
              <a:spLocks noChangeArrowheads="1"/>
            </p:cNvSpPr>
            <p:nvPr/>
          </p:nvSpPr>
          <p:spPr bwMode="auto">
            <a:xfrm>
              <a:off x="1621711" y="2380805"/>
              <a:ext cx="5410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dirty="0"/>
                <a:t>160</a:t>
              </a:r>
            </a:p>
          </p:txBody>
        </p:sp>
        <p:sp>
          <p:nvSpPr>
            <p:cNvPr id="15369" name="Text Box 9"/>
            <p:cNvSpPr txBox="1">
              <a:spLocks noChangeArrowheads="1"/>
            </p:cNvSpPr>
            <p:nvPr/>
          </p:nvSpPr>
          <p:spPr bwMode="auto">
            <a:xfrm>
              <a:off x="2071644" y="2380805"/>
              <a:ext cx="5410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dirty="0"/>
                <a:t>80</a:t>
              </a:r>
            </a:p>
          </p:txBody>
        </p:sp>
        <p:sp>
          <p:nvSpPr>
            <p:cNvPr id="15370" name="Text Box 10"/>
            <p:cNvSpPr txBox="1">
              <a:spLocks noChangeArrowheads="1"/>
            </p:cNvSpPr>
            <p:nvPr/>
          </p:nvSpPr>
          <p:spPr bwMode="auto">
            <a:xfrm>
              <a:off x="2906695" y="2411901"/>
              <a:ext cx="54109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dirty="0"/>
                <a:t>40</a:t>
              </a:r>
            </a:p>
          </p:txBody>
        </p:sp>
        <p:sp>
          <p:nvSpPr>
            <p:cNvPr id="15371" name="Text Box 11"/>
            <p:cNvSpPr txBox="1">
              <a:spLocks noChangeArrowheads="1"/>
            </p:cNvSpPr>
            <p:nvPr/>
          </p:nvSpPr>
          <p:spPr bwMode="auto">
            <a:xfrm>
              <a:off x="4416913" y="2418783"/>
              <a:ext cx="4243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dirty="0"/>
                <a:t>20</a:t>
              </a:r>
            </a:p>
          </p:txBody>
        </p:sp>
        <p:sp>
          <p:nvSpPr>
            <p:cNvPr id="15372" name="Text Box 12"/>
            <p:cNvSpPr txBox="1">
              <a:spLocks noChangeArrowheads="1"/>
            </p:cNvSpPr>
            <p:nvPr/>
          </p:nvSpPr>
          <p:spPr bwMode="auto">
            <a:xfrm>
              <a:off x="737266" y="2851355"/>
              <a:ext cx="5460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3300"/>
                  </a:solidFill>
                </a:rPr>
                <a:t>S 9</a:t>
              </a:r>
            </a:p>
          </p:txBody>
        </p:sp>
        <p:sp>
          <p:nvSpPr>
            <p:cNvPr id="15373" name="Rectangle 13"/>
            <p:cNvSpPr>
              <a:spLocks noChangeArrowheads="1"/>
            </p:cNvSpPr>
            <p:nvPr/>
          </p:nvSpPr>
          <p:spPr bwMode="auto">
            <a:xfrm>
              <a:off x="672738" y="4535321"/>
              <a:ext cx="5460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3300"/>
                  </a:solidFill>
                </a:rPr>
                <a:t>S 0</a:t>
              </a:r>
            </a:p>
          </p:txBody>
        </p:sp>
        <p:sp>
          <p:nvSpPr>
            <p:cNvPr id="15375" name="Text Box 15"/>
            <p:cNvSpPr txBox="1">
              <a:spLocks noChangeArrowheads="1"/>
            </p:cNvSpPr>
            <p:nvPr/>
          </p:nvSpPr>
          <p:spPr bwMode="auto">
            <a:xfrm>
              <a:off x="811041" y="5662154"/>
              <a:ext cx="2987675" cy="376237"/>
            </a:xfrm>
            <a:prstGeom prst="rect">
              <a:avLst/>
            </a:prstGeom>
            <a:solidFill>
              <a:srgbClr val="FFCC99">
                <a:alpha val="58038"/>
              </a:srgbClr>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RECEIVER NOISE FLOOR</a:t>
              </a:r>
            </a:p>
          </p:txBody>
        </p:sp>
        <p:sp>
          <p:nvSpPr>
            <p:cNvPr id="15376" name="Line 16"/>
            <p:cNvSpPr>
              <a:spLocks noChangeShapeType="1"/>
            </p:cNvSpPr>
            <p:nvPr/>
          </p:nvSpPr>
          <p:spPr bwMode="auto">
            <a:xfrm flipV="1">
              <a:off x="2237714" y="4936008"/>
              <a:ext cx="565890" cy="61994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377" name="Oval 17"/>
            <p:cNvSpPr>
              <a:spLocks noChangeArrowheads="1"/>
            </p:cNvSpPr>
            <p:nvPr/>
          </p:nvSpPr>
          <p:spPr bwMode="auto">
            <a:xfrm>
              <a:off x="1822070" y="3804189"/>
              <a:ext cx="157886" cy="180953"/>
            </a:xfrm>
            <a:prstGeom prst="ellipse">
              <a:avLst/>
            </a:prstGeom>
            <a:solidFill>
              <a:srgbClr val="FFFF00"/>
            </a:solid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pt-BR" altLang="en-US" sz="1800">
                <a:solidFill>
                  <a:srgbClr val="FFFF00"/>
                </a:solidFill>
              </a:endParaRPr>
            </a:p>
          </p:txBody>
        </p:sp>
      </p:grpSp>
      <p:sp>
        <p:nvSpPr>
          <p:cNvPr id="18" name="Title 1"/>
          <p:cNvSpPr txBox="1">
            <a:spLocks/>
          </p:cNvSpPr>
          <p:nvPr/>
        </p:nvSpPr>
        <p:spPr>
          <a:xfrm>
            <a:off x="611639" y="334979"/>
            <a:ext cx="10940583" cy="715224"/>
          </a:xfrm>
          <a:prstGeom prst="rect">
            <a:avLst/>
          </a:prstGeom>
          <a:solidFill>
            <a:srgbClr val="FFFF00"/>
          </a:solidFill>
          <a:ln w="38100">
            <a:solidFill>
              <a:srgbClr val="FF0000"/>
            </a:solidFill>
          </a:ln>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Arial" panose="020B0604020202020204" pitchFamily="34" charset="0"/>
                <a:cs typeface="Arial" panose="020B0604020202020204" pitchFamily="34" charset="0"/>
              </a:rPr>
              <a:t>Man-Made Noise in a 500Hz Bandwidth</a:t>
            </a:r>
          </a:p>
        </p:txBody>
      </p:sp>
      <p:sp>
        <p:nvSpPr>
          <p:cNvPr id="2" name="Date Placeholder 1"/>
          <p:cNvSpPr>
            <a:spLocks noGrp="1"/>
          </p:cNvSpPr>
          <p:nvPr>
            <p:ph type="dt" sz="half" idx="10"/>
          </p:nvPr>
        </p:nvSpPr>
        <p:spPr/>
        <p:txBody>
          <a:bodyPr/>
          <a:lstStyle/>
          <a:p>
            <a:r>
              <a:rPr lang="en-US" dirty="0"/>
              <a:t>2/16/2017</a:t>
            </a:r>
            <a:endParaRPr lang="pt-BR"/>
          </a:p>
        </p:txBody>
      </p:sp>
      <p:sp>
        <p:nvSpPr>
          <p:cNvPr id="3" name="Footer Placeholder 2"/>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4" name="Slide Number Placeholder 3"/>
          <p:cNvSpPr>
            <a:spLocks noGrp="1"/>
          </p:cNvSpPr>
          <p:nvPr>
            <p:ph type="sldNum" sz="quarter" idx="12"/>
          </p:nvPr>
        </p:nvSpPr>
        <p:spPr/>
        <p:txBody>
          <a:bodyPr/>
          <a:lstStyle/>
          <a:p>
            <a:fld id="{25EC0662-C021-4444-9065-FE36EB483ADF}" type="slidenum">
              <a:rPr lang="pt-BR" smtClean="0"/>
              <a:t>28</a:t>
            </a:fld>
            <a:endParaRPr lang="pt-BR"/>
          </a:p>
        </p:txBody>
      </p:sp>
      <p:sp>
        <p:nvSpPr>
          <p:cNvPr id="22" name="Title 1"/>
          <p:cNvSpPr txBox="1">
            <a:spLocks/>
          </p:cNvSpPr>
          <p:nvPr/>
        </p:nvSpPr>
        <p:spPr>
          <a:xfrm>
            <a:off x="8937803" y="1709409"/>
            <a:ext cx="2727744" cy="1342791"/>
          </a:xfrm>
          <a:prstGeom prst="rect">
            <a:avLst/>
          </a:prstGeom>
          <a:solidFill>
            <a:srgbClr val="FFFF00"/>
          </a:solidFill>
          <a:ln w="38100">
            <a:solidFill>
              <a:srgbClr val="FF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rial" panose="020B0604020202020204" pitchFamily="34" charset="0"/>
                <a:cs typeface="Arial" panose="020B0604020202020204" pitchFamily="34" charset="0"/>
              </a:rPr>
              <a:t>Man-Made noise vertical polarized ground wave</a:t>
            </a:r>
          </a:p>
        </p:txBody>
      </p:sp>
    </p:spTree>
    <p:extLst>
      <p:ext uri="{BB962C8B-B14F-4D97-AF65-F5344CB8AC3E}">
        <p14:creationId xmlns:p14="http://schemas.microsoft.com/office/powerpoint/2010/main" val="394930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639" y="334979"/>
            <a:ext cx="10940583" cy="715224"/>
          </a:xfrm>
          <a:solidFill>
            <a:srgbClr val="FFFF00"/>
          </a:solidFill>
          <a:ln w="38100">
            <a:solidFill>
              <a:srgbClr val="FF0000"/>
            </a:solidFill>
          </a:ln>
        </p:spPr>
        <p:txBody>
          <a:bodyPr>
            <a:normAutofit/>
          </a:bodyPr>
          <a:lstStyle/>
          <a:p>
            <a:pPr algn="ctr"/>
            <a:r>
              <a:rPr lang="en-US" sz="2800" b="1" dirty="0">
                <a:latin typeface="Arial" panose="020B0604020202020204" pitchFamily="34" charset="0"/>
                <a:cs typeface="Arial" panose="020B0604020202020204" pitchFamily="34" charset="0"/>
              </a:rPr>
              <a:t>Antenna noise temperature in Kelvin</a:t>
            </a:r>
          </a:p>
        </p:txBody>
      </p:sp>
      <p:pic>
        <p:nvPicPr>
          <p:cNvPr id="7" name="Content Placeholder 6"/>
          <p:cNvPicPr>
            <a:picLocks noGrp="1" noChangeAspect="1"/>
          </p:cNvPicPr>
          <p:nvPr>
            <p:ph idx="1"/>
          </p:nvPr>
        </p:nvPicPr>
        <p:blipFill>
          <a:blip r:embed="rId3"/>
          <a:stretch>
            <a:fillRect/>
          </a:stretch>
        </p:blipFill>
        <p:spPr>
          <a:xfrm>
            <a:off x="611639" y="1762250"/>
            <a:ext cx="3800985" cy="4665709"/>
          </a:xfrm>
          <a:prstGeom prst="rect">
            <a:avLst/>
          </a:prstGeom>
        </p:spPr>
      </p:pic>
      <p:sp>
        <p:nvSpPr>
          <p:cNvPr id="4" name="Date Placeholder 3"/>
          <p:cNvSpPr>
            <a:spLocks noGrp="1"/>
          </p:cNvSpPr>
          <p:nvPr>
            <p:ph type="dt" sz="half" idx="10"/>
          </p:nvPr>
        </p:nvSpPr>
        <p:spPr/>
        <p:txBody>
          <a:bodyPr/>
          <a:lstStyle/>
          <a:p>
            <a:r>
              <a:rPr lang="en-US" dirty="0"/>
              <a:t>2/16/2017</a:t>
            </a:r>
            <a:endParaRPr lang="pt-BR"/>
          </a:p>
        </p:txBody>
      </p:sp>
      <p:sp>
        <p:nvSpPr>
          <p:cNvPr id="5" name="Footer Placeholder 4"/>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6" name="Slide Number Placeholder 5"/>
          <p:cNvSpPr>
            <a:spLocks noGrp="1"/>
          </p:cNvSpPr>
          <p:nvPr>
            <p:ph type="sldNum" sz="quarter" idx="12"/>
          </p:nvPr>
        </p:nvSpPr>
        <p:spPr/>
        <p:txBody>
          <a:bodyPr/>
          <a:lstStyle/>
          <a:p>
            <a:fld id="{25EC0662-C021-4444-9065-FE36EB483ADF}" type="slidenum">
              <a:rPr lang="pt-BR" smtClean="0"/>
              <a:t>29</a:t>
            </a:fld>
            <a:endParaRPr lang="pt-BR" dirty="0"/>
          </a:p>
        </p:txBody>
      </p:sp>
      <p:cxnSp>
        <p:nvCxnSpPr>
          <p:cNvPr id="9" name="Straight Connector 8"/>
          <p:cNvCxnSpPr/>
          <p:nvPr/>
        </p:nvCxnSpPr>
        <p:spPr>
          <a:xfrm flipH="1">
            <a:off x="2191693" y="1858900"/>
            <a:ext cx="18107" cy="44008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92929" y="1441243"/>
            <a:ext cx="962123" cy="369332"/>
          </a:xfrm>
          <a:prstGeom prst="rect">
            <a:avLst/>
          </a:prstGeom>
          <a:noFill/>
        </p:spPr>
        <p:txBody>
          <a:bodyPr wrap="none" rtlCol="0">
            <a:spAutoFit/>
          </a:bodyPr>
          <a:lstStyle/>
          <a:p>
            <a:r>
              <a:rPr lang="en-US" dirty="0"/>
              <a:t>1.8 MHz</a:t>
            </a:r>
          </a:p>
        </p:txBody>
      </p:sp>
      <p:sp>
        <p:nvSpPr>
          <p:cNvPr id="11" name="Right Arrow 10"/>
          <p:cNvSpPr/>
          <p:nvPr/>
        </p:nvSpPr>
        <p:spPr>
          <a:xfrm flipH="1">
            <a:off x="2224795" y="5482827"/>
            <a:ext cx="1979691" cy="445741"/>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100 K   ~ =  1.3 dB</a:t>
            </a:r>
          </a:p>
        </p:txBody>
      </p:sp>
      <p:sp>
        <p:nvSpPr>
          <p:cNvPr id="12" name="Right Arrow 11"/>
          <p:cNvSpPr/>
          <p:nvPr/>
        </p:nvSpPr>
        <p:spPr>
          <a:xfrm flipH="1">
            <a:off x="2981514" y="4996998"/>
            <a:ext cx="1979691" cy="485829"/>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2 000 K ~   =  9 dB</a:t>
            </a:r>
          </a:p>
        </p:txBody>
      </p:sp>
      <p:sp>
        <p:nvSpPr>
          <p:cNvPr id="13" name="TextBox 12"/>
          <p:cNvSpPr txBox="1"/>
          <p:nvPr/>
        </p:nvSpPr>
        <p:spPr>
          <a:xfrm>
            <a:off x="4713403" y="2083324"/>
            <a:ext cx="7334054" cy="2031325"/>
          </a:xfrm>
          <a:prstGeom prst="rect">
            <a:avLst/>
          </a:prstGeom>
          <a:noFill/>
        </p:spPr>
        <p:txBody>
          <a:bodyPr wrap="square" rtlCol="0">
            <a:spAutoFit/>
          </a:bodyPr>
          <a:lstStyle/>
          <a:p>
            <a:pPr marL="342900" indent="-342900">
              <a:buFont typeface="Arial" panose="020B0604020202020204" pitchFamily="34" charset="0"/>
              <a:buChar char="•"/>
            </a:pPr>
            <a:r>
              <a:rPr lang="en-US" dirty="0"/>
              <a:t>Minimum noise during a quiet winter morning can be as low as1.3dB</a:t>
            </a:r>
          </a:p>
          <a:p>
            <a:pPr marL="342900" indent="-342900">
              <a:buFont typeface="Arial" panose="020B0604020202020204" pitchFamily="34" charset="0"/>
              <a:buChar char="•"/>
            </a:pPr>
            <a:r>
              <a:rPr lang="en-US" dirty="0"/>
              <a:t>System Noise Figure of 1.3 dB degrades the signal to noise ratio by 3 dB</a:t>
            </a:r>
          </a:p>
          <a:p>
            <a:pPr marL="342900" indent="-342900">
              <a:buFont typeface="Arial" panose="020B0604020202020204" pitchFamily="34" charset="0"/>
              <a:buChar char="•"/>
            </a:pPr>
            <a:r>
              <a:rPr lang="en-US" dirty="0"/>
              <a:t>The insertion loss of all passive devices adds directly to Noise Figure</a:t>
            </a:r>
          </a:p>
          <a:p>
            <a:pPr marL="342900" indent="-342900">
              <a:buFont typeface="Arial" panose="020B0604020202020204" pitchFamily="34" charset="0"/>
              <a:buChar char="•"/>
            </a:pPr>
            <a:r>
              <a:rPr lang="en-US" dirty="0"/>
              <a:t>N4IS RX system has 1,4 dB NF &gt;&gt;  </a:t>
            </a:r>
          </a:p>
          <a:p>
            <a:pPr marL="800100" lvl="1" indent="-342900">
              <a:buFont typeface="Arial" panose="020B0604020202020204" pitchFamily="34" charset="0"/>
              <a:buChar char="•"/>
            </a:pPr>
            <a:r>
              <a:rPr lang="en-US" dirty="0"/>
              <a:t>IC7800  20 dB NF</a:t>
            </a:r>
          </a:p>
          <a:p>
            <a:pPr marL="800100" lvl="1" indent="-342900">
              <a:buFont typeface="Arial" panose="020B0604020202020204" pitchFamily="34" charset="0"/>
              <a:buChar char="•"/>
            </a:pPr>
            <a:r>
              <a:rPr lang="en-US" dirty="0"/>
              <a:t>N4IS .5 dB preamplifier (40 dB gain)</a:t>
            </a:r>
          </a:p>
          <a:p>
            <a:pPr marL="800100" lvl="1" indent="-342900">
              <a:buFont typeface="Arial" panose="020B0604020202020204" pitchFamily="34" charset="0"/>
              <a:buChar char="•"/>
            </a:pPr>
            <a:r>
              <a:rPr lang="en-US" dirty="0"/>
              <a:t>Input Filter .2 dB</a:t>
            </a:r>
          </a:p>
        </p:txBody>
      </p:sp>
      <p:sp>
        <p:nvSpPr>
          <p:cNvPr id="14" name="Title 1"/>
          <p:cNvSpPr txBox="1">
            <a:spLocks/>
          </p:cNvSpPr>
          <p:nvPr/>
        </p:nvSpPr>
        <p:spPr>
          <a:xfrm>
            <a:off x="5184338" y="4095104"/>
            <a:ext cx="5444430" cy="785699"/>
          </a:xfrm>
          <a:prstGeom prst="rect">
            <a:avLst/>
          </a:prstGeom>
          <a:solidFill>
            <a:srgbClr val="FFFF00"/>
          </a:solidFill>
          <a:ln w="38100">
            <a:solidFill>
              <a:srgbClr val="FF0000"/>
            </a:solidFill>
          </a:ln>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Arial" panose="020B0604020202020204" pitchFamily="34" charset="0"/>
                <a:cs typeface="Arial" panose="020B0604020202020204" pitchFamily="34" charset="0"/>
              </a:rPr>
              <a:t>WF system operates near the receiver noise floor</a:t>
            </a:r>
          </a:p>
        </p:txBody>
      </p:sp>
      <p:sp>
        <p:nvSpPr>
          <p:cNvPr id="15" name="Title 1"/>
          <p:cNvSpPr txBox="1">
            <a:spLocks/>
          </p:cNvSpPr>
          <p:nvPr/>
        </p:nvSpPr>
        <p:spPr>
          <a:xfrm>
            <a:off x="5184338" y="5308584"/>
            <a:ext cx="6367884" cy="951115"/>
          </a:xfrm>
          <a:prstGeom prst="rect">
            <a:avLst/>
          </a:prstGeom>
          <a:solidFill>
            <a:srgbClr val="FFFF00"/>
          </a:solidFill>
          <a:ln w="38100">
            <a:solidFill>
              <a:srgbClr val="FF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rial" panose="020B0604020202020204" pitchFamily="34" charset="0"/>
                <a:cs typeface="Arial" panose="020B0604020202020204" pitchFamily="34" charset="0"/>
              </a:rPr>
              <a:t>Shielding, grounding, isolation and common mode noise reduction  is critical</a:t>
            </a:r>
          </a:p>
        </p:txBody>
      </p:sp>
      <p:sp>
        <p:nvSpPr>
          <p:cNvPr id="3" name="TextBox 2"/>
          <p:cNvSpPr txBox="1"/>
          <p:nvPr/>
        </p:nvSpPr>
        <p:spPr>
          <a:xfrm>
            <a:off x="362379" y="1166146"/>
            <a:ext cx="11467242"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Noise temperatures at medium and high frequencies Fig 11-44 pg. 414 Edward C. Jordan  and Keith G. Balmain  </a:t>
            </a:r>
            <a:r>
              <a:rPr lang="fr-FR" sz="1200" dirty="0">
                <a:latin typeface="Arial" panose="020B0604020202020204" pitchFamily="34" charset="0"/>
                <a:cs typeface="Arial" panose="020B0604020202020204" pitchFamily="34" charset="0"/>
              </a:rPr>
              <a:t>-RECOMMENDATION ITU-R P.372-7 - Radio noise*</a:t>
            </a:r>
            <a:r>
              <a:rPr lang="en-US" sz="1200" dirty="0">
                <a:latin typeface="Arial" panose="020B0604020202020204" pitchFamily="34" charset="0"/>
                <a:cs typeface="Arial" panose="020B0604020202020204" pitchFamily="34" charset="0"/>
              </a:rPr>
              <a:t> </a:t>
            </a:r>
          </a:p>
        </p:txBody>
      </p:sp>
      <p:sp>
        <p:nvSpPr>
          <p:cNvPr id="16" name="Title 1"/>
          <p:cNvSpPr txBox="1">
            <a:spLocks/>
          </p:cNvSpPr>
          <p:nvPr/>
        </p:nvSpPr>
        <p:spPr>
          <a:xfrm>
            <a:off x="4713404" y="1539796"/>
            <a:ext cx="6838818" cy="463028"/>
          </a:xfrm>
          <a:prstGeom prst="rect">
            <a:avLst/>
          </a:prstGeom>
          <a:solidFill>
            <a:srgbClr val="FFFF00"/>
          </a:solidFill>
          <a:ln w="38100">
            <a:solidFill>
              <a:srgbClr val="FF0000"/>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Arial" panose="020B0604020202020204" pitchFamily="34" charset="0"/>
                <a:cs typeface="Arial" panose="020B0604020202020204" pitchFamily="34" charset="0"/>
              </a:rPr>
              <a:t>Sky wave propagation noise</a:t>
            </a:r>
          </a:p>
        </p:txBody>
      </p:sp>
    </p:spTree>
    <p:extLst>
      <p:ext uri="{BB962C8B-B14F-4D97-AF65-F5344CB8AC3E}">
        <p14:creationId xmlns:p14="http://schemas.microsoft.com/office/powerpoint/2010/main" val="354078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a:t>2/16/2017</a:t>
            </a:r>
          </a:p>
        </p:txBody>
      </p:sp>
      <p:sp>
        <p:nvSpPr>
          <p:cNvPr id="4" name="Slide Number Placeholder 3"/>
          <p:cNvSpPr>
            <a:spLocks noGrp="1"/>
          </p:cNvSpPr>
          <p:nvPr>
            <p:ph type="sldNum" sz="quarter" idx="12"/>
          </p:nvPr>
        </p:nvSpPr>
        <p:spPr/>
        <p:txBody>
          <a:bodyPr/>
          <a:lstStyle/>
          <a:p>
            <a:pPr>
              <a:defRPr/>
            </a:pPr>
            <a:fld id="{2D55A884-972E-43AB-BF2D-4F054B21FA56}" type="slidenum">
              <a:rPr lang="en-US" altLang="en-US" smtClean="0"/>
              <a:pPr>
                <a:defRPr/>
              </a:pPr>
              <a:t>3</a:t>
            </a:fld>
            <a:endParaRPr lang="en-US" altLang="en-US" dirty="0"/>
          </a:p>
        </p:txBody>
      </p:sp>
      <p:sp>
        <p:nvSpPr>
          <p:cNvPr id="20" name="Text Placeholder 4"/>
          <p:cNvSpPr>
            <a:spLocks noGrp="1"/>
          </p:cNvSpPr>
          <p:nvPr>
            <p:ph type="title"/>
          </p:nvPr>
        </p:nvSpPr>
        <p:spPr>
          <a:solidFill>
            <a:srgbClr val="FFFF00"/>
          </a:solidFill>
          <a:ln w="38100">
            <a:solidFill>
              <a:srgbClr val="00B0F0"/>
            </a:solidFill>
          </a:ln>
        </p:spPr>
        <p:txBody>
          <a:bodyPr anchor="ctr">
            <a:normAutofit fontScale="90000"/>
          </a:bodyPr>
          <a:lstStyle/>
          <a:p>
            <a:pPr marL="0" indent="0" algn="ctr">
              <a:buNone/>
            </a:pPr>
            <a:r>
              <a:rPr lang="en-US" b="1" dirty="0">
                <a:latin typeface="Arial" panose="020B0604020202020204" pitchFamily="34" charset="0"/>
                <a:cs typeface="Arial" panose="020B0604020202020204" pitchFamily="34" charset="0"/>
              </a:rPr>
              <a:t>Waller Flag RX Antenna 101</a:t>
            </a:r>
          </a:p>
          <a:p>
            <a:pPr marL="0" indent="0" algn="ctr">
              <a:buNone/>
            </a:pPr>
            <a:r>
              <a:rPr lang="en-US" b="1" dirty="0">
                <a:latin typeface="Arial" panose="020B0604020202020204" pitchFamily="34" charset="0"/>
                <a:cs typeface="Arial" panose="020B0604020202020204" pitchFamily="34" charset="0"/>
              </a:rPr>
              <a:t>How to Construct a WF</a:t>
            </a:r>
          </a:p>
        </p:txBody>
      </p:sp>
      <p:sp>
        <p:nvSpPr>
          <p:cNvPr id="7" name="Footer Placeholder 6"/>
          <p:cNvSpPr>
            <a:spLocks noGrp="1"/>
          </p:cNvSpPr>
          <p:nvPr>
            <p:ph type="ftr" sz="quarter" idx="11"/>
          </p:nvPr>
        </p:nvSpPr>
        <p:spPr/>
        <p:txBody>
          <a:bodyPr/>
          <a:lstStyle/>
          <a:p>
            <a:pPr>
              <a:defRPr/>
            </a:pPr>
            <a:r>
              <a:rPr lang="en-US" dirty="0"/>
              <a:t>World Wide Radio Operators Foundation                        Copyright   ©   Reserved  N4IS JC DASILVA</a:t>
            </a:r>
          </a:p>
        </p:txBody>
      </p:sp>
      <p:sp>
        <p:nvSpPr>
          <p:cNvPr id="8" name="TextBox 7"/>
          <p:cNvSpPr txBox="1"/>
          <p:nvPr/>
        </p:nvSpPr>
        <p:spPr>
          <a:xfrm>
            <a:off x="1340531" y="1597855"/>
            <a:ext cx="9510937" cy="523220"/>
          </a:xfrm>
          <a:prstGeom prst="rect">
            <a:avLst/>
          </a:prstGeom>
          <a:solidFill>
            <a:schemeClr val="accent3">
              <a:lumMod val="20000"/>
              <a:lumOff val="80000"/>
            </a:schemeClr>
          </a:solidFill>
        </p:spPr>
        <p:txBody>
          <a:bodyPr wrap="none" rtlCol="0">
            <a:spAutoFit/>
          </a:bodyPr>
          <a:lstStyle/>
          <a:p>
            <a:r>
              <a:rPr lang="en-US" sz="2800" b="1" dirty="0">
                <a:solidFill>
                  <a:srgbClr val="FF0000"/>
                </a:solidFill>
                <a:latin typeface="Arial" panose="020B0604020202020204" pitchFamily="34" charset="0"/>
                <a:cs typeface="Arial" panose="020B0604020202020204" pitchFamily="34" charset="0"/>
              </a:rPr>
              <a:t>Understanding the problem before finding the solution</a:t>
            </a:r>
          </a:p>
        </p:txBody>
      </p:sp>
      <p:sp>
        <p:nvSpPr>
          <p:cNvPr id="9" name="TextBox 8"/>
          <p:cNvSpPr txBox="1"/>
          <p:nvPr/>
        </p:nvSpPr>
        <p:spPr>
          <a:xfrm>
            <a:off x="609600" y="2155356"/>
            <a:ext cx="11326761" cy="2339102"/>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What is a receiving antenna</a:t>
            </a:r>
            <a:endParaRPr lang="en-US" dirty="0"/>
          </a:p>
          <a:p>
            <a:pPr marL="285750" indent="-285750">
              <a:buFont typeface="Arial" panose="020B0604020202020204" pitchFamily="34" charset="0"/>
              <a:buChar char="•"/>
            </a:pPr>
            <a:r>
              <a:rPr lang="en-US" dirty="0"/>
              <a:t>Receiving antenna &amp; Transmit antenna used for receiving</a:t>
            </a:r>
          </a:p>
          <a:p>
            <a:pPr marL="742950" lvl="1" indent="-285750">
              <a:buFont typeface="Arial" panose="020B0604020202020204" pitchFamily="34" charset="0"/>
              <a:buChar char="•"/>
            </a:pPr>
            <a:r>
              <a:rPr lang="en-US" sz="1600" dirty="0"/>
              <a:t>Directivity gain   =    RDF &gt;  improves signal to noise ratio, the Waller Flag has 11.5 to 12 db RDF</a:t>
            </a:r>
          </a:p>
          <a:p>
            <a:pPr marL="742950" lvl="1" indent="-285750">
              <a:buFont typeface="Arial" panose="020B0604020202020204" pitchFamily="34" charset="0"/>
              <a:buChar char="•"/>
            </a:pPr>
            <a:r>
              <a:rPr lang="en-US" sz="1600" dirty="0"/>
              <a:t> Equivalent long boom 3 elements YAGI</a:t>
            </a:r>
          </a:p>
          <a:p>
            <a:pPr marL="742950" lvl="1" indent="-285750">
              <a:buFont typeface="Arial" panose="020B0604020202020204" pitchFamily="34" charset="0"/>
              <a:buChar char="•"/>
            </a:pPr>
            <a:r>
              <a:rPr lang="en-US" sz="1600" dirty="0"/>
              <a:t>Efficiency  or antenna loss  &gt;  isolation between TX and RX, the Waller Flag gain depending on size and location -20db to -60 db</a:t>
            </a:r>
          </a:p>
          <a:p>
            <a:pPr marL="742950" lvl="1"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What is a Waller Flag</a:t>
            </a:r>
          </a:p>
          <a:p>
            <a:pPr marL="742950" lvl="1" indent="-285750">
              <a:buFont typeface="Arial" panose="020B0604020202020204" pitchFamily="34" charset="0"/>
              <a:buChar char="•"/>
            </a:pPr>
            <a:endParaRPr lang="en-US" sz="1600" dirty="0"/>
          </a:p>
        </p:txBody>
      </p:sp>
      <p:pic>
        <p:nvPicPr>
          <p:cNvPr id="25" name="Picture 32"/>
          <p:cNvPicPr>
            <a:picLocks noChangeAspect="1" noChangeArrowheads="1"/>
          </p:cNvPicPr>
          <p:nvPr/>
        </p:nvPicPr>
        <p:blipFill rotWithShape="1">
          <a:blip r:embed="rId3">
            <a:extLst>
              <a:ext uri="{28A0092B-C50C-407E-A947-70E740481C1C}">
                <a14:useLocalDpi xmlns:a14="http://schemas.microsoft.com/office/drawing/2010/main" val="0"/>
              </a:ext>
            </a:extLst>
          </a:blip>
          <a:srcRect l="-1" t="986" r="14249" b="-1"/>
          <a:stretch/>
        </p:blipFill>
        <p:spPr bwMode="auto">
          <a:xfrm>
            <a:off x="4673725" y="3670646"/>
            <a:ext cx="2844550" cy="2685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stretch>
            <a:fillRect/>
          </a:stretch>
        </p:blipFill>
        <p:spPr>
          <a:xfrm>
            <a:off x="848317" y="4648998"/>
            <a:ext cx="3314700" cy="1695450"/>
          </a:xfrm>
          <a:prstGeom prst="rect">
            <a:avLst/>
          </a:prstGeom>
        </p:spPr>
      </p:pic>
      <p:pic>
        <p:nvPicPr>
          <p:cNvPr id="27"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5700" y="3670646"/>
            <a:ext cx="40767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236659" y="5828072"/>
            <a:ext cx="7854821" cy="369332"/>
          </a:xfrm>
          <a:prstGeom prst="rect">
            <a:avLst/>
          </a:prstGeom>
          <a:solidFill>
            <a:srgbClr val="FFFF00"/>
          </a:solidFill>
        </p:spPr>
        <p:txBody>
          <a:bodyPr wrap="square">
            <a:spAutoFit/>
          </a:bodyPr>
          <a:lstStyle/>
          <a:p>
            <a:r>
              <a:rPr lang="en-US" dirty="0"/>
              <a:t>http://wwrof.org/webinar-archive/high-performance-rx-antennas-for-a-small-lot/</a:t>
            </a:r>
          </a:p>
        </p:txBody>
      </p:sp>
    </p:spTree>
    <p:extLst>
      <p:ext uri="{BB962C8B-B14F-4D97-AF65-F5344CB8AC3E}">
        <p14:creationId xmlns:p14="http://schemas.microsoft.com/office/powerpoint/2010/main" val="143138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 calcmode="lin" valueType="num">
                                      <p:cBhvr additive="base">
                                        <p:cTn id="22"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9">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 calcmode="lin" valueType="num">
                                      <p:cBhvr additive="base">
                                        <p:cTn id="26"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 calcmode="lin" valueType="num">
                                      <p:cBhvr additive="base">
                                        <p:cTn id="30"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xEl>
                                              <p:pRg st="6" end="6"/>
                                            </p:txEl>
                                          </p:spTgt>
                                        </p:tgtEl>
                                        <p:attrNameLst>
                                          <p:attrName>style.visibility</p:attrName>
                                        </p:attrNameLst>
                                      </p:cBhvr>
                                      <p:to>
                                        <p:strVal val="visible"/>
                                      </p:to>
                                    </p:set>
                                    <p:anim calcmode="lin" valueType="num">
                                      <p:cBhvr additive="base">
                                        <p:cTn id="36"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220980" y="1783080"/>
            <a:ext cx="3220006" cy="171063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pPr>
              <a:defRPr/>
            </a:pPr>
            <a:r>
              <a:rPr lang="en-US" dirty="0"/>
              <a:t>2/16/2017</a:t>
            </a:r>
          </a:p>
        </p:txBody>
      </p:sp>
      <p:sp>
        <p:nvSpPr>
          <p:cNvPr id="6" name="Footer Placeholder 5"/>
          <p:cNvSpPr>
            <a:spLocks noGrp="1"/>
          </p:cNvSpPr>
          <p:nvPr>
            <p:ph type="ftr" sz="quarter" idx="11"/>
          </p:nvPr>
        </p:nvSpPr>
        <p:spPr/>
        <p:txBody>
          <a:bodyPr/>
          <a:lstStyle/>
          <a:p>
            <a:pPr>
              <a:defRPr/>
            </a:pPr>
            <a:r>
              <a:rPr lang="en-US" dirty="0"/>
              <a:t>World Wide Radio Operators Foundation                        Copyright   ©   Reserved  N4IS JC DASILVA</a:t>
            </a:r>
          </a:p>
        </p:txBody>
      </p:sp>
      <p:sp>
        <p:nvSpPr>
          <p:cNvPr id="7" name="Slide Number Placeholder 6"/>
          <p:cNvSpPr>
            <a:spLocks noGrp="1"/>
          </p:cNvSpPr>
          <p:nvPr>
            <p:ph type="sldNum" sz="quarter" idx="12"/>
          </p:nvPr>
        </p:nvSpPr>
        <p:spPr/>
        <p:txBody>
          <a:bodyPr/>
          <a:lstStyle/>
          <a:p>
            <a:pPr>
              <a:defRPr/>
            </a:pPr>
            <a:fld id="{2D55A884-972E-43AB-BF2D-4F054B21FA56}" type="slidenum">
              <a:rPr lang="en-US" altLang="en-US" smtClean="0"/>
              <a:pPr>
                <a:defRPr/>
              </a:pPr>
              <a:t>30</a:t>
            </a:fld>
            <a:endParaRPr lang="en-US" altLang="en-US" dirty="0"/>
          </a:p>
        </p:txBody>
      </p:sp>
      <p:sp>
        <p:nvSpPr>
          <p:cNvPr id="9" name="Rectangle 2"/>
          <p:cNvSpPr>
            <a:spLocks noGrp="1" noChangeArrowheads="1"/>
          </p:cNvSpPr>
          <p:nvPr>
            <p:ph type="title"/>
          </p:nvPr>
        </p:nvSpPr>
        <p:spPr>
          <a:xfrm>
            <a:off x="609600" y="274638"/>
            <a:ext cx="10972800" cy="658812"/>
          </a:xfrm>
          <a:solidFill>
            <a:srgbClr val="FFFF00">
              <a:alpha val="58038"/>
            </a:srgbClr>
          </a:solidFill>
          <a:ln w="28575">
            <a:solidFill>
              <a:srgbClr val="FF0000"/>
            </a:solidFill>
            <a:miter lim="800000"/>
            <a:headEnd/>
            <a:tailEnd/>
          </a:ln>
        </p:spPr>
        <p:txBody>
          <a:bodyPr>
            <a:normAutofit fontScale="90000"/>
          </a:bodyPr>
          <a:lstStyle/>
          <a:p>
            <a:pPr algn="ctr"/>
            <a:r>
              <a:rPr lang="en-US" altLang="en-US" sz="2800" b="1" dirty="0">
                <a:latin typeface="Arial" panose="020B0604020202020204" pitchFamily="34" charset="0"/>
                <a:cs typeface="Arial" panose="020B0604020202020204" pitchFamily="34" charset="0"/>
              </a:rPr>
              <a:t>Common mode noise &amp; How many antennas do you have on 160m ?   </a:t>
            </a:r>
          </a:p>
        </p:txBody>
      </p:sp>
      <p:sp>
        <p:nvSpPr>
          <p:cNvPr id="2" name="TextBox 1"/>
          <p:cNvSpPr txBox="1"/>
          <p:nvPr/>
        </p:nvSpPr>
        <p:spPr>
          <a:xfrm>
            <a:off x="165370" y="4503906"/>
            <a:ext cx="672830" cy="646331"/>
          </a:xfrm>
          <a:prstGeom prst="rect">
            <a:avLst/>
          </a:prstGeom>
          <a:solidFill>
            <a:srgbClr val="FFFF00"/>
          </a:solidFill>
          <a:ln w="28575">
            <a:solidFill>
              <a:schemeClr val="tx1"/>
            </a:solidFill>
          </a:ln>
        </p:spPr>
        <p:txBody>
          <a:bodyPr wrap="square" rtlCol="0">
            <a:spAutoFit/>
          </a:bodyPr>
          <a:lstStyle/>
          <a:p>
            <a:pPr algn="ctr"/>
            <a:r>
              <a:rPr lang="en-US" dirty="0"/>
              <a:t>AC LINE</a:t>
            </a:r>
          </a:p>
        </p:txBody>
      </p:sp>
      <p:sp>
        <p:nvSpPr>
          <p:cNvPr id="8" name="TextBox 7"/>
          <p:cNvSpPr txBox="1"/>
          <p:nvPr/>
        </p:nvSpPr>
        <p:spPr>
          <a:xfrm>
            <a:off x="2230876" y="4059762"/>
            <a:ext cx="846306" cy="369332"/>
          </a:xfrm>
          <a:prstGeom prst="rect">
            <a:avLst/>
          </a:prstGeom>
          <a:solidFill>
            <a:srgbClr val="FFC000"/>
          </a:solidFill>
          <a:ln w="28575">
            <a:solidFill>
              <a:schemeClr val="tx1"/>
            </a:solidFill>
          </a:ln>
        </p:spPr>
        <p:txBody>
          <a:bodyPr wrap="square" rtlCol="0">
            <a:spAutoFit/>
          </a:bodyPr>
          <a:lstStyle/>
          <a:p>
            <a:pPr algn="ctr"/>
            <a:r>
              <a:rPr lang="en-US" dirty="0"/>
              <a:t>AMP</a:t>
            </a:r>
          </a:p>
        </p:txBody>
      </p:sp>
      <p:sp>
        <p:nvSpPr>
          <p:cNvPr id="10" name="TextBox 9"/>
          <p:cNvSpPr txBox="1"/>
          <p:nvPr/>
        </p:nvSpPr>
        <p:spPr>
          <a:xfrm>
            <a:off x="1095983" y="4059762"/>
            <a:ext cx="846306" cy="369332"/>
          </a:xfrm>
          <a:prstGeom prst="rect">
            <a:avLst/>
          </a:prstGeom>
          <a:solidFill>
            <a:srgbClr val="FFC000"/>
          </a:solidFill>
          <a:ln w="28575">
            <a:solidFill>
              <a:schemeClr val="tx1"/>
            </a:solidFill>
          </a:ln>
        </p:spPr>
        <p:txBody>
          <a:bodyPr wrap="square" rtlCol="0">
            <a:spAutoFit/>
          </a:bodyPr>
          <a:lstStyle/>
          <a:p>
            <a:pPr algn="ctr"/>
            <a:r>
              <a:rPr lang="en-US" dirty="0"/>
              <a:t>RADIO</a:t>
            </a:r>
          </a:p>
        </p:txBody>
      </p:sp>
      <p:sp>
        <p:nvSpPr>
          <p:cNvPr id="11" name="TextBox 10"/>
          <p:cNvSpPr txBox="1"/>
          <p:nvPr/>
        </p:nvSpPr>
        <p:spPr>
          <a:xfrm>
            <a:off x="1095983" y="4760928"/>
            <a:ext cx="846306" cy="369332"/>
          </a:xfrm>
          <a:prstGeom prst="rect">
            <a:avLst/>
          </a:prstGeom>
          <a:solidFill>
            <a:srgbClr val="FFC000"/>
          </a:solidFill>
          <a:ln w="28575">
            <a:solidFill>
              <a:schemeClr val="tx1"/>
            </a:solidFill>
          </a:ln>
        </p:spPr>
        <p:txBody>
          <a:bodyPr wrap="square" rtlCol="0">
            <a:spAutoFit/>
          </a:bodyPr>
          <a:lstStyle/>
          <a:p>
            <a:pPr algn="ctr"/>
            <a:r>
              <a:rPr lang="en-US" dirty="0"/>
              <a:t>ROTOR</a:t>
            </a:r>
          </a:p>
        </p:txBody>
      </p:sp>
      <p:sp>
        <p:nvSpPr>
          <p:cNvPr id="16" name="Freeform 15"/>
          <p:cNvSpPr/>
          <p:nvPr/>
        </p:nvSpPr>
        <p:spPr>
          <a:xfrm>
            <a:off x="1955260" y="4237515"/>
            <a:ext cx="214008" cy="23200"/>
          </a:xfrm>
          <a:custGeom>
            <a:avLst/>
            <a:gdLst>
              <a:gd name="connsiteX0" fmla="*/ 0 w 214008"/>
              <a:gd name="connsiteY0" fmla="*/ 23200 h 23200"/>
              <a:gd name="connsiteX1" fmla="*/ 214008 w 214008"/>
              <a:gd name="connsiteY1" fmla="*/ 3745 h 23200"/>
            </a:gdLst>
            <a:ahLst/>
            <a:cxnLst>
              <a:cxn ang="0">
                <a:pos x="connsiteX0" y="connsiteY0"/>
              </a:cxn>
              <a:cxn ang="0">
                <a:pos x="connsiteX1" y="connsiteY1"/>
              </a:cxn>
            </a:cxnLst>
            <a:rect l="l" t="t" r="r" b="b"/>
            <a:pathLst>
              <a:path w="214008" h="23200">
                <a:moveTo>
                  <a:pt x="0" y="23200"/>
                </a:moveTo>
                <a:cubicBezTo>
                  <a:pt x="107584" y="-12661"/>
                  <a:pt x="37858" y="3745"/>
                  <a:pt x="214008" y="3745"/>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3122579" y="1566153"/>
            <a:ext cx="1653702" cy="2675107"/>
          </a:xfrm>
          <a:custGeom>
            <a:avLst/>
            <a:gdLst>
              <a:gd name="connsiteX0" fmla="*/ 0 w 1653702"/>
              <a:gd name="connsiteY0" fmla="*/ 2675107 h 2675107"/>
              <a:gd name="connsiteX1" fmla="*/ 729574 w 1653702"/>
              <a:gd name="connsiteY1" fmla="*/ 2645924 h 2675107"/>
              <a:gd name="connsiteX2" fmla="*/ 758757 w 1653702"/>
              <a:gd name="connsiteY2" fmla="*/ 2626468 h 2675107"/>
              <a:gd name="connsiteX3" fmla="*/ 836578 w 1653702"/>
              <a:gd name="connsiteY3" fmla="*/ 2548647 h 2675107"/>
              <a:gd name="connsiteX4" fmla="*/ 856034 w 1653702"/>
              <a:gd name="connsiteY4" fmla="*/ 2529192 h 2675107"/>
              <a:gd name="connsiteX5" fmla="*/ 894944 w 1653702"/>
              <a:gd name="connsiteY5" fmla="*/ 2490281 h 2675107"/>
              <a:gd name="connsiteX6" fmla="*/ 914400 w 1653702"/>
              <a:gd name="connsiteY6" fmla="*/ 2431915 h 2675107"/>
              <a:gd name="connsiteX7" fmla="*/ 963038 w 1653702"/>
              <a:gd name="connsiteY7" fmla="*/ 2354094 h 2675107"/>
              <a:gd name="connsiteX8" fmla="*/ 982493 w 1653702"/>
              <a:gd name="connsiteY8" fmla="*/ 2324911 h 2675107"/>
              <a:gd name="connsiteX9" fmla="*/ 1001949 w 1653702"/>
              <a:gd name="connsiteY9" fmla="*/ 2256817 h 2675107"/>
              <a:gd name="connsiteX10" fmla="*/ 1021404 w 1653702"/>
              <a:gd name="connsiteY10" fmla="*/ 2198451 h 2675107"/>
              <a:gd name="connsiteX11" fmla="*/ 1040859 w 1653702"/>
              <a:gd name="connsiteY11" fmla="*/ 2130358 h 2675107"/>
              <a:gd name="connsiteX12" fmla="*/ 1050587 w 1653702"/>
              <a:gd name="connsiteY12" fmla="*/ 2101175 h 2675107"/>
              <a:gd name="connsiteX13" fmla="*/ 1060315 w 1653702"/>
              <a:gd name="connsiteY13" fmla="*/ 2062264 h 2675107"/>
              <a:gd name="connsiteX14" fmla="*/ 1070042 w 1653702"/>
              <a:gd name="connsiteY14" fmla="*/ 2033081 h 2675107"/>
              <a:gd name="connsiteX15" fmla="*/ 1089498 w 1653702"/>
              <a:gd name="connsiteY15" fmla="*/ 1945532 h 2675107"/>
              <a:gd name="connsiteX16" fmla="*/ 1108953 w 1653702"/>
              <a:gd name="connsiteY16" fmla="*/ 1896894 h 2675107"/>
              <a:gd name="connsiteX17" fmla="*/ 1118681 w 1653702"/>
              <a:gd name="connsiteY17" fmla="*/ 1848256 h 2675107"/>
              <a:gd name="connsiteX18" fmla="*/ 1138136 w 1653702"/>
              <a:gd name="connsiteY18" fmla="*/ 1789890 h 2675107"/>
              <a:gd name="connsiteX19" fmla="*/ 1167319 w 1653702"/>
              <a:gd name="connsiteY19" fmla="*/ 1682885 h 2675107"/>
              <a:gd name="connsiteX20" fmla="*/ 1196502 w 1653702"/>
              <a:gd name="connsiteY20" fmla="*/ 1595336 h 2675107"/>
              <a:gd name="connsiteX21" fmla="*/ 1206230 w 1653702"/>
              <a:gd name="connsiteY21" fmla="*/ 1546698 h 2675107"/>
              <a:gd name="connsiteX22" fmla="*/ 1245140 w 1653702"/>
              <a:gd name="connsiteY22" fmla="*/ 1488332 h 2675107"/>
              <a:gd name="connsiteX23" fmla="*/ 1264595 w 1653702"/>
              <a:gd name="connsiteY23" fmla="*/ 1449421 h 2675107"/>
              <a:gd name="connsiteX24" fmla="*/ 1274323 w 1653702"/>
              <a:gd name="connsiteY24" fmla="*/ 1391056 h 2675107"/>
              <a:gd name="connsiteX25" fmla="*/ 1293778 w 1653702"/>
              <a:gd name="connsiteY25" fmla="*/ 1352145 h 2675107"/>
              <a:gd name="connsiteX26" fmla="*/ 1303506 w 1653702"/>
              <a:gd name="connsiteY26" fmla="*/ 1293779 h 2675107"/>
              <a:gd name="connsiteX27" fmla="*/ 1322961 w 1653702"/>
              <a:gd name="connsiteY27" fmla="*/ 1254868 h 2675107"/>
              <a:gd name="connsiteX28" fmla="*/ 1352144 w 1653702"/>
              <a:gd name="connsiteY28" fmla="*/ 1118681 h 2675107"/>
              <a:gd name="connsiteX29" fmla="*/ 1371600 w 1653702"/>
              <a:gd name="connsiteY29" fmla="*/ 1070043 h 2675107"/>
              <a:gd name="connsiteX30" fmla="*/ 1381327 w 1653702"/>
              <a:gd name="connsiteY30" fmla="*/ 1021404 h 2675107"/>
              <a:gd name="connsiteX31" fmla="*/ 1400783 w 1653702"/>
              <a:gd name="connsiteY31" fmla="*/ 933856 h 2675107"/>
              <a:gd name="connsiteX32" fmla="*/ 1429966 w 1653702"/>
              <a:gd name="connsiteY32" fmla="*/ 826851 h 2675107"/>
              <a:gd name="connsiteX33" fmla="*/ 1439693 w 1653702"/>
              <a:gd name="connsiteY33" fmla="*/ 778213 h 2675107"/>
              <a:gd name="connsiteX34" fmla="*/ 1449421 w 1653702"/>
              <a:gd name="connsiteY34" fmla="*/ 749030 h 2675107"/>
              <a:gd name="connsiteX35" fmla="*/ 1459149 w 1653702"/>
              <a:gd name="connsiteY35" fmla="*/ 700392 h 2675107"/>
              <a:gd name="connsiteX36" fmla="*/ 1478604 w 1653702"/>
              <a:gd name="connsiteY36" fmla="*/ 661481 h 2675107"/>
              <a:gd name="connsiteX37" fmla="*/ 1507787 w 1653702"/>
              <a:gd name="connsiteY37" fmla="*/ 554477 h 2675107"/>
              <a:gd name="connsiteX38" fmla="*/ 1517515 w 1653702"/>
              <a:gd name="connsiteY38" fmla="*/ 505838 h 2675107"/>
              <a:gd name="connsiteX39" fmla="*/ 1527242 w 1653702"/>
              <a:gd name="connsiteY39" fmla="*/ 466928 h 2675107"/>
              <a:gd name="connsiteX40" fmla="*/ 1556425 w 1653702"/>
              <a:gd name="connsiteY40" fmla="*/ 379379 h 2675107"/>
              <a:gd name="connsiteX41" fmla="*/ 1566153 w 1653702"/>
              <a:gd name="connsiteY41" fmla="*/ 321013 h 2675107"/>
              <a:gd name="connsiteX42" fmla="*/ 1585608 w 1653702"/>
              <a:gd name="connsiteY42" fmla="*/ 262647 h 2675107"/>
              <a:gd name="connsiteX43" fmla="*/ 1614791 w 1653702"/>
              <a:gd name="connsiteY43" fmla="*/ 87549 h 2675107"/>
              <a:gd name="connsiteX44" fmla="*/ 1643974 w 1653702"/>
              <a:gd name="connsiteY44" fmla="*/ 29183 h 2675107"/>
              <a:gd name="connsiteX45" fmla="*/ 1653702 w 1653702"/>
              <a:gd name="connsiteY45" fmla="*/ 0 h 267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53702" h="2675107">
                <a:moveTo>
                  <a:pt x="0" y="2675107"/>
                </a:moveTo>
                <a:cubicBezTo>
                  <a:pt x="263416" y="2569736"/>
                  <a:pt x="-20992" y="2676769"/>
                  <a:pt x="729574" y="2645924"/>
                </a:cubicBezTo>
                <a:cubicBezTo>
                  <a:pt x="741255" y="2645444"/>
                  <a:pt x="750106" y="2634332"/>
                  <a:pt x="758757" y="2626468"/>
                </a:cubicBezTo>
                <a:cubicBezTo>
                  <a:pt x="785902" y="2601791"/>
                  <a:pt x="810638" y="2574587"/>
                  <a:pt x="836578" y="2548647"/>
                </a:cubicBezTo>
                <a:lnTo>
                  <a:pt x="856034" y="2529192"/>
                </a:lnTo>
                <a:lnTo>
                  <a:pt x="894944" y="2490281"/>
                </a:lnTo>
                <a:cubicBezTo>
                  <a:pt x="901429" y="2470826"/>
                  <a:pt x="902095" y="2448321"/>
                  <a:pt x="914400" y="2431915"/>
                </a:cubicBezTo>
                <a:cubicBezTo>
                  <a:pt x="970198" y="2357518"/>
                  <a:pt x="920310" y="2428869"/>
                  <a:pt x="963038" y="2354094"/>
                </a:cubicBezTo>
                <a:cubicBezTo>
                  <a:pt x="968838" y="2343943"/>
                  <a:pt x="977265" y="2335368"/>
                  <a:pt x="982493" y="2324911"/>
                </a:cubicBezTo>
                <a:cubicBezTo>
                  <a:pt x="990667" y="2308564"/>
                  <a:pt x="997273" y="2272402"/>
                  <a:pt x="1001949" y="2256817"/>
                </a:cubicBezTo>
                <a:cubicBezTo>
                  <a:pt x="1007842" y="2237174"/>
                  <a:pt x="1015770" y="2218170"/>
                  <a:pt x="1021404" y="2198451"/>
                </a:cubicBezTo>
                <a:cubicBezTo>
                  <a:pt x="1027889" y="2175753"/>
                  <a:pt x="1034076" y="2152968"/>
                  <a:pt x="1040859" y="2130358"/>
                </a:cubicBezTo>
                <a:cubicBezTo>
                  <a:pt x="1043805" y="2120537"/>
                  <a:pt x="1047770" y="2111034"/>
                  <a:pt x="1050587" y="2101175"/>
                </a:cubicBezTo>
                <a:cubicBezTo>
                  <a:pt x="1054260" y="2088320"/>
                  <a:pt x="1056642" y="2075119"/>
                  <a:pt x="1060315" y="2062264"/>
                </a:cubicBezTo>
                <a:cubicBezTo>
                  <a:pt x="1063132" y="2052405"/>
                  <a:pt x="1067555" y="2043029"/>
                  <a:pt x="1070042" y="2033081"/>
                </a:cubicBezTo>
                <a:cubicBezTo>
                  <a:pt x="1077751" y="2002243"/>
                  <a:pt x="1079512" y="1975489"/>
                  <a:pt x="1089498" y="1945532"/>
                </a:cubicBezTo>
                <a:cubicBezTo>
                  <a:pt x="1095020" y="1928967"/>
                  <a:pt x="1103935" y="1913619"/>
                  <a:pt x="1108953" y="1896894"/>
                </a:cubicBezTo>
                <a:cubicBezTo>
                  <a:pt x="1113704" y="1881058"/>
                  <a:pt x="1114331" y="1864207"/>
                  <a:pt x="1118681" y="1848256"/>
                </a:cubicBezTo>
                <a:cubicBezTo>
                  <a:pt x="1124077" y="1828471"/>
                  <a:pt x="1134764" y="1810119"/>
                  <a:pt x="1138136" y="1789890"/>
                </a:cubicBezTo>
                <a:cubicBezTo>
                  <a:pt x="1160188" y="1657585"/>
                  <a:pt x="1132170" y="1800048"/>
                  <a:pt x="1167319" y="1682885"/>
                </a:cubicBezTo>
                <a:cubicBezTo>
                  <a:pt x="1195604" y="1588600"/>
                  <a:pt x="1155871" y="1676600"/>
                  <a:pt x="1196502" y="1595336"/>
                </a:cubicBezTo>
                <a:cubicBezTo>
                  <a:pt x="1199745" y="1579123"/>
                  <a:pt x="1199388" y="1561750"/>
                  <a:pt x="1206230" y="1546698"/>
                </a:cubicBezTo>
                <a:cubicBezTo>
                  <a:pt x="1215906" y="1525412"/>
                  <a:pt x="1234683" y="1509246"/>
                  <a:pt x="1245140" y="1488332"/>
                </a:cubicBezTo>
                <a:lnTo>
                  <a:pt x="1264595" y="1449421"/>
                </a:lnTo>
                <a:cubicBezTo>
                  <a:pt x="1267838" y="1429966"/>
                  <a:pt x="1268655" y="1409948"/>
                  <a:pt x="1274323" y="1391056"/>
                </a:cubicBezTo>
                <a:cubicBezTo>
                  <a:pt x="1278490" y="1377166"/>
                  <a:pt x="1289611" y="1366035"/>
                  <a:pt x="1293778" y="1352145"/>
                </a:cubicBezTo>
                <a:cubicBezTo>
                  <a:pt x="1299446" y="1333253"/>
                  <a:pt x="1297838" y="1312671"/>
                  <a:pt x="1303506" y="1293779"/>
                </a:cubicBezTo>
                <a:cubicBezTo>
                  <a:pt x="1307673" y="1279889"/>
                  <a:pt x="1317869" y="1268446"/>
                  <a:pt x="1322961" y="1254868"/>
                </a:cubicBezTo>
                <a:cubicBezTo>
                  <a:pt x="1348777" y="1186025"/>
                  <a:pt x="1310112" y="1223757"/>
                  <a:pt x="1352144" y="1118681"/>
                </a:cubicBezTo>
                <a:lnTo>
                  <a:pt x="1371600" y="1070043"/>
                </a:lnTo>
                <a:cubicBezTo>
                  <a:pt x="1374842" y="1053830"/>
                  <a:pt x="1377863" y="1037571"/>
                  <a:pt x="1381327" y="1021404"/>
                </a:cubicBezTo>
                <a:cubicBezTo>
                  <a:pt x="1387591" y="992173"/>
                  <a:pt x="1395588" y="963296"/>
                  <a:pt x="1400783" y="933856"/>
                </a:cubicBezTo>
                <a:cubicBezTo>
                  <a:pt x="1418221" y="835042"/>
                  <a:pt x="1393208" y="881985"/>
                  <a:pt x="1429966" y="826851"/>
                </a:cubicBezTo>
                <a:cubicBezTo>
                  <a:pt x="1433208" y="810638"/>
                  <a:pt x="1435683" y="794253"/>
                  <a:pt x="1439693" y="778213"/>
                </a:cubicBezTo>
                <a:cubicBezTo>
                  <a:pt x="1442180" y="768265"/>
                  <a:pt x="1446934" y="758978"/>
                  <a:pt x="1449421" y="749030"/>
                </a:cubicBezTo>
                <a:cubicBezTo>
                  <a:pt x="1453431" y="732990"/>
                  <a:pt x="1453921" y="716077"/>
                  <a:pt x="1459149" y="700392"/>
                </a:cubicBezTo>
                <a:cubicBezTo>
                  <a:pt x="1463735" y="686635"/>
                  <a:pt x="1472119" y="674451"/>
                  <a:pt x="1478604" y="661481"/>
                </a:cubicBezTo>
                <a:cubicBezTo>
                  <a:pt x="1502127" y="496824"/>
                  <a:pt x="1470650" y="665887"/>
                  <a:pt x="1507787" y="554477"/>
                </a:cubicBezTo>
                <a:cubicBezTo>
                  <a:pt x="1513016" y="538791"/>
                  <a:pt x="1513928" y="521978"/>
                  <a:pt x="1517515" y="505838"/>
                </a:cubicBezTo>
                <a:cubicBezTo>
                  <a:pt x="1520415" y="492787"/>
                  <a:pt x="1523014" y="479611"/>
                  <a:pt x="1527242" y="466928"/>
                </a:cubicBezTo>
                <a:cubicBezTo>
                  <a:pt x="1548654" y="402692"/>
                  <a:pt x="1544767" y="437669"/>
                  <a:pt x="1556425" y="379379"/>
                </a:cubicBezTo>
                <a:cubicBezTo>
                  <a:pt x="1560293" y="360038"/>
                  <a:pt x="1561369" y="340148"/>
                  <a:pt x="1566153" y="321013"/>
                </a:cubicBezTo>
                <a:cubicBezTo>
                  <a:pt x="1571127" y="301118"/>
                  <a:pt x="1585608" y="262647"/>
                  <a:pt x="1585608" y="262647"/>
                </a:cubicBezTo>
                <a:cubicBezTo>
                  <a:pt x="1591663" y="214207"/>
                  <a:pt x="1600043" y="131790"/>
                  <a:pt x="1614791" y="87549"/>
                </a:cubicBezTo>
                <a:cubicBezTo>
                  <a:pt x="1639243" y="14196"/>
                  <a:pt x="1606259" y="104613"/>
                  <a:pt x="1643974" y="29183"/>
                </a:cubicBezTo>
                <a:cubicBezTo>
                  <a:pt x="1648560" y="20012"/>
                  <a:pt x="1653702" y="0"/>
                  <a:pt x="1653702"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1984443" y="1955260"/>
            <a:ext cx="2928025" cy="3093395"/>
          </a:xfrm>
          <a:custGeom>
            <a:avLst/>
            <a:gdLst>
              <a:gd name="connsiteX0" fmla="*/ 0 w 2928025"/>
              <a:gd name="connsiteY0" fmla="*/ 3035029 h 3093395"/>
              <a:gd name="connsiteX1" fmla="*/ 447472 w 2928025"/>
              <a:gd name="connsiteY1" fmla="*/ 3035029 h 3093395"/>
              <a:gd name="connsiteX2" fmla="*/ 515566 w 2928025"/>
              <a:gd name="connsiteY2" fmla="*/ 3044757 h 3093395"/>
              <a:gd name="connsiteX3" fmla="*/ 642025 w 2928025"/>
              <a:gd name="connsiteY3" fmla="*/ 3054485 h 3093395"/>
              <a:gd name="connsiteX4" fmla="*/ 690663 w 2928025"/>
              <a:gd name="connsiteY4" fmla="*/ 3073940 h 3093395"/>
              <a:gd name="connsiteX5" fmla="*/ 749029 w 2928025"/>
              <a:gd name="connsiteY5" fmla="*/ 3083668 h 3093395"/>
              <a:gd name="connsiteX6" fmla="*/ 1079770 w 2928025"/>
              <a:gd name="connsiteY6" fmla="*/ 3093395 h 3093395"/>
              <a:gd name="connsiteX7" fmla="*/ 2120629 w 2928025"/>
              <a:gd name="connsiteY7" fmla="*/ 3073940 h 3093395"/>
              <a:gd name="connsiteX8" fmla="*/ 2159540 w 2928025"/>
              <a:gd name="connsiteY8" fmla="*/ 3044757 h 3093395"/>
              <a:gd name="connsiteX9" fmla="*/ 2188723 w 2928025"/>
              <a:gd name="connsiteY9" fmla="*/ 3035029 h 3093395"/>
              <a:gd name="connsiteX10" fmla="*/ 2217906 w 2928025"/>
              <a:gd name="connsiteY10" fmla="*/ 3015574 h 3093395"/>
              <a:gd name="connsiteX11" fmla="*/ 2247089 w 2928025"/>
              <a:gd name="connsiteY11" fmla="*/ 3005846 h 3093395"/>
              <a:gd name="connsiteX12" fmla="*/ 2286000 w 2928025"/>
              <a:gd name="connsiteY12" fmla="*/ 2986391 h 3093395"/>
              <a:gd name="connsiteX13" fmla="*/ 2324910 w 2928025"/>
              <a:gd name="connsiteY13" fmla="*/ 2947480 h 3093395"/>
              <a:gd name="connsiteX14" fmla="*/ 2354093 w 2928025"/>
              <a:gd name="connsiteY14" fmla="*/ 2928025 h 3093395"/>
              <a:gd name="connsiteX15" fmla="*/ 2431914 w 2928025"/>
              <a:gd name="connsiteY15" fmla="*/ 2840476 h 3093395"/>
              <a:gd name="connsiteX16" fmla="*/ 2441642 w 2928025"/>
              <a:gd name="connsiteY16" fmla="*/ 2811293 h 3093395"/>
              <a:gd name="connsiteX17" fmla="*/ 2480553 w 2928025"/>
              <a:gd name="connsiteY17" fmla="*/ 2762655 h 3093395"/>
              <a:gd name="connsiteX18" fmla="*/ 2490280 w 2928025"/>
              <a:gd name="connsiteY18" fmla="*/ 2733472 h 3093395"/>
              <a:gd name="connsiteX19" fmla="*/ 2538919 w 2928025"/>
              <a:gd name="connsiteY19" fmla="*/ 2694561 h 3093395"/>
              <a:gd name="connsiteX20" fmla="*/ 2558374 w 2928025"/>
              <a:gd name="connsiteY20" fmla="*/ 2636195 h 3093395"/>
              <a:gd name="connsiteX21" fmla="*/ 2568102 w 2928025"/>
              <a:gd name="connsiteY21" fmla="*/ 2607012 h 3093395"/>
              <a:gd name="connsiteX22" fmla="*/ 2577829 w 2928025"/>
              <a:gd name="connsiteY22" fmla="*/ 2568102 h 3093395"/>
              <a:gd name="connsiteX23" fmla="*/ 2597285 w 2928025"/>
              <a:gd name="connsiteY23" fmla="*/ 2548646 h 3093395"/>
              <a:gd name="connsiteX24" fmla="*/ 2607012 w 2928025"/>
              <a:gd name="connsiteY24" fmla="*/ 2519463 h 3093395"/>
              <a:gd name="connsiteX25" fmla="*/ 2645923 w 2928025"/>
              <a:gd name="connsiteY25" fmla="*/ 2451370 h 3093395"/>
              <a:gd name="connsiteX26" fmla="*/ 2655651 w 2928025"/>
              <a:gd name="connsiteY26" fmla="*/ 2412459 h 3093395"/>
              <a:gd name="connsiteX27" fmla="*/ 2665378 w 2928025"/>
              <a:gd name="connsiteY27" fmla="*/ 2363821 h 3093395"/>
              <a:gd name="connsiteX28" fmla="*/ 2694561 w 2928025"/>
              <a:gd name="connsiteY28" fmla="*/ 2344366 h 3093395"/>
              <a:gd name="connsiteX29" fmla="*/ 2704289 w 2928025"/>
              <a:gd name="connsiteY29" fmla="*/ 2315183 h 3093395"/>
              <a:gd name="connsiteX30" fmla="*/ 2723744 w 2928025"/>
              <a:gd name="connsiteY30" fmla="*/ 2237361 h 3093395"/>
              <a:gd name="connsiteX31" fmla="*/ 2743200 w 2928025"/>
              <a:gd name="connsiteY31" fmla="*/ 2208178 h 3093395"/>
              <a:gd name="connsiteX32" fmla="*/ 2752927 w 2928025"/>
              <a:gd name="connsiteY32" fmla="*/ 2178995 h 3093395"/>
              <a:gd name="connsiteX33" fmla="*/ 2762655 w 2928025"/>
              <a:gd name="connsiteY33" fmla="*/ 2140085 h 3093395"/>
              <a:gd name="connsiteX34" fmla="*/ 2801566 w 2928025"/>
              <a:gd name="connsiteY34" fmla="*/ 2042808 h 3093395"/>
              <a:gd name="connsiteX35" fmla="*/ 2830748 w 2928025"/>
              <a:gd name="connsiteY35" fmla="*/ 1935804 h 3093395"/>
              <a:gd name="connsiteX36" fmla="*/ 2840476 w 2928025"/>
              <a:gd name="connsiteY36" fmla="*/ 1848255 h 3093395"/>
              <a:gd name="connsiteX37" fmla="*/ 2850204 w 2928025"/>
              <a:gd name="connsiteY37" fmla="*/ 1819072 h 3093395"/>
              <a:gd name="connsiteX38" fmla="*/ 2869659 w 2928025"/>
              <a:gd name="connsiteY38" fmla="*/ 612842 h 3093395"/>
              <a:gd name="connsiteX39" fmla="*/ 2879387 w 2928025"/>
              <a:gd name="connsiteY39" fmla="*/ 535021 h 3093395"/>
              <a:gd name="connsiteX40" fmla="*/ 2889114 w 2928025"/>
              <a:gd name="connsiteY40" fmla="*/ 437744 h 3093395"/>
              <a:gd name="connsiteX41" fmla="*/ 2928025 w 2928025"/>
              <a:gd name="connsiteY41" fmla="*/ 262646 h 3093395"/>
              <a:gd name="connsiteX42" fmla="*/ 2928025 w 2928025"/>
              <a:gd name="connsiteY42" fmla="*/ 0 h 309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28025" h="3093395">
                <a:moveTo>
                  <a:pt x="0" y="3035029"/>
                </a:moveTo>
                <a:cubicBezTo>
                  <a:pt x="175348" y="2999962"/>
                  <a:pt x="61806" y="3018960"/>
                  <a:pt x="447472" y="3035029"/>
                </a:cubicBezTo>
                <a:cubicBezTo>
                  <a:pt x="470381" y="3035984"/>
                  <a:pt x="492751" y="3042475"/>
                  <a:pt x="515566" y="3044757"/>
                </a:cubicBezTo>
                <a:cubicBezTo>
                  <a:pt x="557634" y="3048964"/>
                  <a:pt x="599872" y="3051242"/>
                  <a:pt x="642025" y="3054485"/>
                </a:cubicBezTo>
                <a:cubicBezTo>
                  <a:pt x="658238" y="3060970"/>
                  <a:pt x="673817" y="3069346"/>
                  <a:pt x="690663" y="3073940"/>
                </a:cubicBezTo>
                <a:cubicBezTo>
                  <a:pt x="709692" y="3079130"/>
                  <a:pt x="729330" y="3082683"/>
                  <a:pt x="749029" y="3083668"/>
                </a:cubicBezTo>
                <a:cubicBezTo>
                  <a:pt x="859186" y="3089176"/>
                  <a:pt x="969523" y="3090153"/>
                  <a:pt x="1079770" y="3093395"/>
                </a:cubicBezTo>
                <a:cubicBezTo>
                  <a:pt x="1426723" y="3086910"/>
                  <a:pt x="1773967" y="3089555"/>
                  <a:pt x="2120629" y="3073940"/>
                </a:cubicBezTo>
                <a:cubicBezTo>
                  <a:pt x="2136825" y="3073210"/>
                  <a:pt x="2145463" y="3052801"/>
                  <a:pt x="2159540" y="3044757"/>
                </a:cubicBezTo>
                <a:cubicBezTo>
                  <a:pt x="2168443" y="3039670"/>
                  <a:pt x="2179552" y="3039615"/>
                  <a:pt x="2188723" y="3035029"/>
                </a:cubicBezTo>
                <a:cubicBezTo>
                  <a:pt x="2199180" y="3029801"/>
                  <a:pt x="2207449" y="3020802"/>
                  <a:pt x="2217906" y="3015574"/>
                </a:cubicBezTo>
                <a:cubicBezTo>
                  <a:pt x="2227077" y="3010988"/>
                  <a:pt x="2237664" y="3009885"/>
                  <a:pt x="2247089" y="3005846"/>
                </a:cubicBezTo>
                <a:cubicBezTo>
                  <a:pt x="2260418" y="3000134"/>
                  <a:pt x="2273030" y="2992876"/>
                  <a:pt x="2286000" y="2986391"/>
                </a:cubicBezTo>
                <a:cubicBezTo>
                  <a:pt x="2298970" y="2973421"/>
                  <a:pt x="2310983" y="2959417"/>
                  <a:pt x="2324910" y="2947480"/>
                </a:cubicBezTo>
                <a:cubicBezTo>
                  <a:pt x="2333787" y="2939871"/>
                  <a:pt x="2345295" y="2935724"/>
                  <a:pt x="2354093" y="2928025"/>
                </a:cubicBezTo>
                <a:cubicBezTo>
                  <a:pt x="2397804" y="2889778"/>
                  <a:pt x="2400565" y="2882275"/>
                  <a:pt x="2431914" y="2840476"/>
                </a:cubicBezTo>
                <a:cubicBezTo>
                  <a:pt x="2435157" y="2830748"/>
                  <a:pt x="2437056" y="2820464"/>
                  <a:pt x="2441642" y="2811293"/>
                </a:cubicBezTo>
                <a:cubicBezTo>
                  <a:pt x="2453914" y="2786748"/>
                  <a:pt x="2462455" y="2780752"/>
                  <a:pt x="2480553" y="2762655"/>
                </a:cubicBezTo>
                <a:cubicBezTo>
                  <a:pt x="2483795" y="2752927"/>
                  <a:pt x="2485004" y="2742265"/>
                  <a:pt x="2490280" y="2733472"/>
                </a:cubicBezTo>
                <a:cubicBezTo>
                  <a:pt x="2499519" y="2718073"/>
                  <a:pt x="2525667" y="2703396"/>
                  <a:pt x="2538919" y="2694561"/>
                </a:cubicBezTo>
                <a:lnTo>
                  <a:pt x="2558374" y="2636195"/>
                </a:lnTo>
                <a:cubicBezTo>
                  <a:pt x="2561617" y="2626467"/>
                  <a:pt x="2565615" y="2616960"/>
                  <a:pt x="2568102" y="2607012"/>
                </a:cubicBezTo>
                <a:cubicBezTo>
                  <a:pt x="2571344" y="2594042"/>
                  <a:pt x="2571850" y="2580060"/>
                  <a:pt x="2577829" y="2568102"/>
                </a:cubicBezTo>
                <a:cubicBezTo>
                  <a:pt x="2581931" y="2559899"/>
                  <a:pt x="2590800" y="2555131"/>
                  <a:pt x="2597285" y="2548646"/>
                </a:cubicBezTo>
                <a:cubicBezTo>
                  <a:pt x="2600527" y="2538918"/>
                  <a:pt x="2602973" y="2528888"/>
                  <a:pt x="2607012" y="2519463"/>
                </a:cubicBezTo>
                <a:cubicBezTo>
                  <a:pt x="2621820" y="2484912"/>
                  <a:pt x="2626387" y="2480674"/>
                  <a:pt x="2645923" y="2451370"/>
                </a:cubicBezTo>
                <a:cubicBezTo>
                  <a:pt x="2649166" y="2438400"/>
                  <a:pt x="2652751" y="2425510"/>
                  <a:pt x="2655651" y="2412459"/>
                </a:cubicBezTo>
                <a:cubicBezTo>
                  <a:pt x="2659238" y="2396319"/>
                  <a:pt x="2657175" y="2378176"/>
                  <a:pt x="2665378" y="2363821"/>
                </a:cubicBezTo>
                <a:cubicBezTo>
                  <a:pt x="2671178" y="2353670"/>
                  <a:pt x="2684833" y="2350851"/>
                  <a:pt x="2694561" y="2344366"/>
                </a:cubicBezTo>
                <a:cubicBezTo>
                  <a:pt x="2697804" y="2334638"/>
                  <a:pt x="2701802" y="2325131"/>
                  <a:pt x="2704289" y="2315183"/>
                </a:cubicBezTo>
                <a:cubicBezTo>
                  <a:pt x="2709837" y="2292991"/>
                  <a:pt x="2712628" y="2259593"/>
                  <a:pt x="2723744" y="2237361"/>
                </a:cubicBezTo>
                <a:cubicBezTo>
                  <a:pt x="2728973" y="2226904"/>
                  <a:pt x="2736715" y="2217906"/>
                  <a:pt x="2743200" y="2208178"/>
                </a:cubicBezTo>
                <a:cubicBezTo>
                  <a:pt x="2746442" y="2198450"/>
                  <a:pt x="2750110" y="2188854"/>
                  <a:pt x="2752927" y="2178995"/>
                </a:cubicBezTo>
                <a:cubicBezTo>
                  <a:pt x="2756600" y="2166140"/>
                  <a:pt x="2757961" y="2152603"/>
                  <a:pt x="2762655" y="2140085"/>
                </a:cubicBezTo>
                <a:cubicBezTo>
                  <a:pt x="2803979" y="2029888"/>
                  <a:pt x="2759567" y="2189804"/>
                  <a:pt x="2801566" y="2042808"/>
                </a:cubicBezTo>
                <a:cubicBezTo>
                  <a:pt x="2845464" y="1889165"/>
                  <a:pt x="2804146" y="2015615"/>
                  <a:pt x="2830748" y="1935804"/>
                </a:cubicBezTo>
                <a:cubicBezTo>
                  <a:pt x="2833991" y="1906621"/>
                  <a:pt x="2835649" y="1877218"/>
                  <a:pt x="2840476" y="1848255"/>
                </a:cubicBezTo>
                <a:cubicBezTo>
                  <a:pt x="2842162" y="1838141"/>
                  <a:pt x="2849962" y="1829323"/>
                  <a:pt x="2850204" y="1819072"/>
                </a:cubicBezTo>
                <a:cubicBezTo>
                  <a:pt x="2859700" y="1417055"/>
                  <a:pt x="2860522" y="1014867"/>
                  <a:pt x="2869659" y="612842"/>
                </a:cubicBezTo>
                <a:cubicBezTo>
                  <a:pt x="2870253" y="586707"/>
                  <a:pt x="2876500" y="561003"/>
                  <a:pt x="2879387" y="535021"/>
                </a:cubicBezTo>
                <a:cubicBezTo>
                  <a:pt x="2882986" y="502633"/>
                  <a:pt x="2884159" y="469952"/>
                  <a:pt x="2889114" y="437744"/>
                </a:cubicBezTo>
                <a:cubicBezTo>
                  <a:pt x="2908079" y="314467"/>
                  <a:pt x="2928025" y="646154"/>
                  <a:pt x="2928025" y="262646"/>
                </a:cubicBezTo>
                <a:lnTo>
                  <a:pt x="2928025"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710119" y="4260663"/>
            <a:ext cx="408562" cy="214060"/>
          </a:xfrm>
          <a:custGeom>
            <a:avLst/>
            <a:gdLst>
              <a:gd name="connsiteX0" fmla="*/ 0 w 408562"/>
              <a:gd name="connsiteY0" fmla="*/ 214060 h 214060"/>
              <a:gd name="connsiteX1" fmla="*/ 19455 w 408562"/>
              <a:gd name="connsiteY1" fmla="*/ 77873 h 214060"/>
              <a:gd name="connsiteX2" fmla="*/ 68094 w 408562"/>
              <a:gd name="connsiteY2" fmla="*/ 29235 h 214060"/>
              <a:gd name="connsiteX3" fmla="*/ 330741 w 408562"/>
              <a:gd name="connsiteY3" fmla="*/ 19507 h 214060"/>
              <a:gd name="connsiteX4" fmla="*/ 408562 w 408562"/>
              <a:gd name="connsiteY4" fmla="*/ 52 h 214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62" h="214060">
                <a:moveTo>
                  <a:pt x="0" y="214060"/>
                </a:moveTo>
                <a:cubicBezTo>
                  <a:pt x="6485" y="168664"/>
                  <a:pt x="8952" y="122511"/>
                  <a:pt x="19455" y="77873"/>
                </a:cubicBezTo>
                <a:cubicBezTo>
                  <a:pt x="22893" y="63262"/>
                  <a:pt x="51686" y="30876"/>
                  <a:pt x="68094" y="29235"/>
                </a:cubicBezTo>
                <a:cubicBezTo>
                  <a:pt x="155268" y="20518"/>
                  <a:pt x="243192" y="22750"/>
                  <a:pt x="330741" y="19507"/>
                </a:cubicBezTo>
                <a:cubicBezTo>
                  <a:pt x="395259" y="-1999"/>
                  <a:pt x="368599" y="52"/>
                  <a:pt x="408562" y="52"/>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807396" y="4890022"/>
            <a:ext cx="262647" cy="12718"/>
          </a:xfrm>
          <a:custGeom>
            <a:avLst/>
            <a:gdLst>
              <a:gd name="connsiteX0" fmla="*/ 0 w 262647"/>
              <a:gd name="connsiteY0" fmla="*/ 12718 h 12718"/>
              <a:gd name="connsiteX1" fmla="*/ 262647 w 262647"/>
              <a:gd name="connsiteY1" fmla="*/ 2991 h 12718"/>
            </a:gdLst>
            <a:ahLst/>
            <a:cxnLst>
              <a:cxn ang="0">
                <a:pos x="connsiteX0" y="connsiteY0"/>
              </a:cxn>
              <a:cxn ang="0">
                <a:pos x="connsiteX1" y="connsiteY1"/>
              </a:cxn>
            </a:cxnLst>
            <a:rect l="l" t="t" r="r" b="b"/>
            <a:pathLst>
              <a:path w="262647" h="12718">
                <a:moveTo>
                  <a:pt x="0" y="12718"/>
                </a:moveTo>
                <a:cubicBezTo>
                  <a:pt x="125533" y="-8203"/>
                  <a:pt x="38642" y="2991"/>
                  <a:pt x="262647" y="2991"/>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a:off x="340468" y="1400783"/>
            <a:ext cx="80610" cy="3093396"/>
          </a:xfrm>
          <a:custGeom>
            <a:avLst/>
            <a:gdLst>
              <a:gd name="connsiteX0" fmla="*/ 0 w 80610"/>
              <a:gd name="connsiteY0" fmla="*/ 3093396 h 3093396"/>
              <a:gd name="connsiteX1" fmla="*/ 38911 w 80610"/>
              <a:gd name="connsiteY1" fmla="*/ 3015574 h 3093396"/>
              <a:gd name="connsiteX2" fmla="*/ 48638 w 80610"/>
              <a:gd name="connsiteY2" fmla="*/ 2947481 h 3093396"/>
              <a:gd name="connsiteX3" fmla="*/ 58366 w 80610"/>
              <a:gd name="connsiteY3" fmla="*/ 2723745 h 3093396"/>
              <a:gd name="connsiteX4" fmla="*/ 77821 w 80610"/>
              <a:gd name="connsiteY4" fmla="*/ 2636196 h 3093396"/>
              <a:gd name="connsiteX5" fmla="*/ 77821 w 80610"/>
              <a:gd name="connsiteY5" fmla="*/ 0 h 309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10" h="3093396">
                <a:moveTo>
                  <a:pt x="0" y="3093396"/>
                </a:moveTo>
                <a:cubicBezTo>
                  <a:pt x="12970" y="3067455"/>
                  <a:pt x="29740" y="3043088"/>
                  <a:pt x="38911" y="3015574"/>
                </a:cubicBezTo>
                <a:cubicBezTo>
                  <a:pt x="46161" y="2993822"/>
                  <a:pt x="47113" y="2970358"/>
                  <a:pt x="48638" y="2947481"/>
                </a:cubicBezTo>
                <a:cubicBezTo>
                  <a:pt x="53604" y="2872997"/>
                  <a:pt x="51398" y="2798068"/>
                  <a:pt x="58366" y="2723745"/>
                </a:cubicBezTo>
                <a:cubicBezTo>
                  <a:pt x="61156" y="2693981"/>
                  <a:pt x="77607" y="2666090"/>
                  <a:pt x="77821" y="2636196"/>
                </a:cubicBezTo>
                <a:cubicBezTo>
                  <a:pt x="84097" y="1757486"/>
                  <a:pt x="77821" y="878732"/>
                  <a:pt x="77821"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1624519" y="4405730"/>
            <a:ext cx="1138136" cy="283002"/>
          </a:xfrm>
          <a:custGeom>
            <a:avLst/>
            <a:gdLst>
              <a:gd name="connsiteX0" fmla="*/ 0 w 1138136"/>
              <a:gd name="connsiteY0" fmla="*/ 10627 h 283002"/>
              <a:gd name="connsiteX1" fmla="*/ 48638 w 1138136"/>
              <a:gd name="connsiteY1" fmla="*/ 900 h 283002"/>
              <a:gd name="connsiteX2" fmla="*/ 77821 w 1138136"/>
              <a:gd name="connsiteY2" fmla="*/ 30083 h 283002"/>
              <a:gd name="connsiteX3" fmla="*/ 145915 w 1138136"/>
              <a:gd name="connsiteY3" fmla="*/ 68993 h 283002"/>
              <a:gd name="connsiteX4" fmla="*/ 204281 w 1138136"/>
              <a:gd name="connsiteY4" fmla="*/ 98176 h 283002"/>
              <a:gd name="connsiteX5" fmla="*/ 272375 w 1138136"/>
              <a:gd name="connsiteY5" fmla="*/ 137087 h 283002"/>
              <a:gd name="connsiteX6" fmla="*/ 311285 w 1138136"/>
              <a:gd name="connsiteY6" fmla="*/ 146815 h 283002"/>
              <a:gd name="connsiteX7" fmla="*/ 359924 w 1138136"/>
              <a:gd name="connsiteY7" fmla="*/ 166270 h 283002"/>
              <a:gd name="connsiteX8" fmla="*/ 418290 w 1138136"/>
              <a:gd name="connsiteY8" fmla="*/ 175998 h 283002"/>
              <a:gd name="connsiteX9" fmla="*/ 486383 w 1138136"/>
              <a:gd name="connsiteY9" fmla="*/ 195453 h 283002"/>
              <a:gd name="connsiteX10" fmla="*/ 632298 w 1138136"/>
              <a:gd name="connsiteY10" fmla="*/ 224636 h 283002"/>
              <a:gd name="connsiteX11" fmla="*/ 661481 w 1138136"/>
              <a:gd name="connsiteY11" fmla="*/ 234364 h 283002"/>
              <a:gd name="connsiteX12" fmla="*/ 749030 w 1138136"/>
              <a:gd name="connsiteY12" fmla="*/ 244091 h 283002"/>
              <a:gd name="connsiteX13" fmla="*/ 787941 w 1138136"/>
              <a:gd name="connsiteY13" fmla="*/ 253819 h 283002"/>
              <a:gd name="connsiteX14" fmla="*/ 817124 w 1138136"/>
              <a:gd name="connsiteY14" fmla="*/ 263547 h 283002"/>
              <a:gd name="connsiteX15" fmla="*/ 943583 w 1138136"/>
              <a:gd name="connsiteY15" fmla="*/ 283002 h 283002"/>
              <a:gd name="connsiteX16" fmla="*/ 1021404 w 1138136"/>
              <a:gd name="connsiteY16" fmla="*/ 273274 h 283002"/>
              <a:gd name="connsiteX17" fmla="*/ 1070043 w 1138136"/>
              <a:gd name="connsiteY17" fmla="*/ 214908 h 283002"/>
              <a:gd name="connsiteX18" fmla="*/ 1089498 w 1138136"/>
              <a:gd name="connsiteY18" fmla="*/ 185725 h 283002"/>
              <a:gd name="connsiteX19" fmla="*/ 1099226 w 1138136"/>
              <a:gd name="connsiteY19" fmla="*/ 156542 h 283002"/>
              <a:gd name="connsiteX20" fmla="*/ 1128409 w 1138136"/>
              <a:gd name="connsiteY20" fmla="*/ 98176 h 283002"/>
              <a:gd name="connsiteX21" fmla="*/ 1138136 w 1138136"/>
              <a:gd name="connsiteY21" fmla="*/ 49538 h 28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8136" h="283002">
                <a:moveTo>
                  <a:pt x="0" y="10627"/>
                </a:moveTo>
                <a:cubicBezTo>
                  <a:pt x="16213" y="7385"/>
                  <a:pt x="32598" y="-3110"/>
                  <a:pt x="48638" y="900"/>
                </a:cubicBezTo>
                <a:cubicBezTo>
                  <a:pt x="61984" y="4237"/>
                  <a:pt x="67376" y="21130"/>
                  <a:pt x="77821" y="30083"/>
                </a:cubicBezTo>
                <a:cubicBezTo>
                  <a:pt x="115298" y="62206"/>
                  <a:pt x="107446" y="56171"/>
                  <a:pt x="145915" y="68993"/>
                </a:cubicBezTo>
                <a:cubicBezTo>
                  <a:pt x="181383" y="104463"/>
                  <a:pt x="146910" y="76662"/>
                  <a:pt x="204281" y="98176"/>
                </a:cubicBezTo>
                <a:cubicBezTo>
                  <a:pt x="365807" y="158748"/>
                  <a:pt x="140703" y="80655"/>
                  <a:pt x="272375" y="137087"/>
                </a:cubicBezTo>
                <a:cubicBezTo>
                  <a:pt x="284663" y="142353"/>
                  <a:pt x="298602" y="142587"/>
                  <a:pt x="311285" y="146815"/>
                </a:cubicBezTo>
                <a:cubicBezTo>
                  <a:pt x="327851" y="152337"/>
                  <a:pt x="343077" y="161676"/>
                  <a:pt x="359924" y="166270"/>
                </a:cubicBezTo>
                <a:cubicBezTo>
                  <a:pt x="378953" y="171460"/>
                  <a:pt x="399071" y="171563"/>
                  <a:pt x="418290" y="175998"/>
                </a:cubicBezTo>
                <a:cubicBezTo>
                  <a:pt x="441291" y="181306"/>
                  <a:pt x="463364" y="190221"/>
                  <a:pt x="486383" y="195453"/>
                </a:cubicBezTo>
                <a:cubicBezTo>
                  <a:pt x="534751" y="206446"/>
                  <a:pt x="585242" y="208950"/>
                  <a:pt x="632298" y="224636"/>
                </a:cubicBezTo>
                <a:cubicBezTo>
                  <a:pt x="642026" y="227879"/>
                  <a:pt x="651367" y="232678"/>
                  <a:pt x="661481" y="234364"/>
                </a:cubicBezTo>
                <a:cubicBezTo>
                  <a:pt x="690444" y="239191"/>
                  <a:pt x="719847" y="240849"/>
                  <a:pt x="749030" y="244091"/>
                </a:cubicBezTo>
                <a:cubicBezTo>
                  <a:pt x="762000" y="247334"/>
                  <a:pt x="775086" y="250146"/>
                  <a:pt x="787941" y="253819"/>
                </a:cubicBezTo>
                <a:cubicBezTo>
                  <a:pt x="797800" y="256636"/>
                  <a:pt x="807046" y="261657"/>
                  <a:pt x="817124" y="263547"/>
                </a:cubicBezTo>
                <a:cubicBezTo>
                  <a:pt x="859042" y="271407"/>
                  <a:pt x="901430" y="276517"/>
                  <a:pt x="943583" y="283002"/>
                </a:cubicBezTo>
                <a:cubicBezTo>
                  <a:pt x="969523" y="279759"/>
                  <a:pt x="996183" y="280152"/>
                  <a:pt x="1021404" y="273274"/>
                </a:cubicBezTo>
                <a:cubicBezTo>
                  <a:pt x="1055021" y="264106"/>
                  <a:pt x="1054825" y="241539"/>
                  <a:pt x="1070043" y="214908"/>
                </a:cubicBezTo>
                <a:cubicBezTo>
                  <a:pt x="1075843" y="204757"/>
                  <a:pt x="1084270" y="196182"/>
                  <a:pt x="1089498" y="185725"/>
                </a:cubicBezTo>
                <a:cubicBezTo>
                  <a:pt x="1094084" y="176554"/>
                  <a:pt x="1094640" y="165713"/>
                  <a:pt x="1099226" y="156542"/>
                </a:cubicBezTo>
                <a:cubicBezTo>
                  <a:pt x="1123000" y="108995"/>
                  <a:pt x="1116185" y="147074"/>
                  <a:pt x="1128409" y="98176"/>
                </a:cubicBezTo>
                <a:cubicBezTo>
                  <a:pt x="1132419" y="82136"/>
                  <a:pt x="1138136" y="49538"/>
                  <a:pt x="1138136" y="49538"/>
                </a:cubicBezTo>
              </a:path>
            </a:pathLst>
          </a:cu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2821021" y="4435813"/>
            <a:ext cx="904673" cy="1780161"/>
          </a:xfrm>
          <a:custGeom>
            <a:avLst/>
            <a:gdLst>
              <a:gd name="connsiteX0" fmla="*/ 0 w 904673"/>
              <a:gd name="connsiteY0" fmla="*/ 0 h 1780161"/>
              <a:gd name="connsiteX1" fmla="*/ 107005 w 904673"/>
              <a:gd name="connsiteY1" fmla="*/ 116732 h 1780161"/>
              <a:gd name="connsiteX2" fmla="*/ 145915 w 904673"/>
              <a:gd name="connsiteY2" fmla="*/ 136187 h 1780161"/>
              <a:gd name="connsiteX3" fmla="*/ 175098 w 904673"/>
              <a:gd name="connsiteY3" fmla="*/ 145915 h 1780161"/>
              <a:gd name="connsiteX4" fmla="*/ 223736 w 904673"/>
              <a:gd name="connsiteY4" fmla="*/ 175098 h 1780161"/>
              <a:gd name="connsiteX5" fmla="*/ 252919 w 904673"/>
              <a:gd name="connsiteY5" fmla="*/ 194553 h 1780161"/>
              <a:gd name="connsiteX6" fmla="*/ 282102 w 904673"/>
              <a:gd name="connsiteY6" fmla="*/ 204281 h 1780161"/>
              <a:gd name="connsiteX7" fmla="*/ 330741 w 904673"/>
              <a:gd name="connsiteY7" fmla="*/ 233464 h 1780161"/>
              <a:gd name="connsiteX8" fmla="*/ 359924 w 904673"/>
              <a:gd name="connsiteY8" fmla="*/ 252919 h 1780161"/>
              <a:gd name="connsiteX9" fmla="*/ 398834 w 904673"/>
              <a:gd name="connsiteY9" fmla="*/ 272374 h 1780161"/>
              <a:gd name="connsiteX10" fmla="*/ 418290 w 904673"/>
              <a:gd name="connsiteY10" fmla="*/ 291830 h 1780161"/>
              <a:gd name="connsiteX11" fmla="*/ 457200 w 904673"/>
              <a:gd name="connsiteY11" fmla="*/ 311285 h 1780161"/>
              <a:gd name="connsiteX12" fmla="*/ 476656 w 904673"/>
              <a:gd name="connsiteY12" fmla="*/ 330740 h 1780161"/>
              <a:gd name="connsiteX13" fmla="*/ 593388 w 904673"/>
              <a:gd name="connsiteY13" fmla="*/ 428017 h 1780161"/>
              <a:gd name="connsiteX14" fmla="*/ 632298 w 904673"/>
              <a:gd name="connsiteY14" fmla="*/ 466927 h 1780161"/>
              <a:gd name="connsiteX15" fmla="*/ 651753 w 904673"/>
              <a:gd name="connsiteY15" fmla="*/ 496110 h 1780161"/>
              <a:gd name="connsiteX16" fmla="*/ 661481 w 904673"/>
              <a:gd name="connsiteY16" fmla="*/ 525293 h 1780161"/>
              <a:gd name="connsiteX17" fmla="*/ 680936 w 904673"/>
              <a:gd name="connsiteY17" fmla="*/ 544749 h 1780161"/>
              <a:gd name="connsiteX18" fmla="*/ 700392 w 904673"/>
              <a:gd name="connsiteY18" fmla="*/ 573932 h 1780161"/>
              <a:gd name="connsiteX19" fmla="*/ 729575 w 904673"/>
              <a:gd name="connsiteY19" fmla="*/ 622570 h 1780161"/>
              <a:gd name="connsiteX20" fmla="*/ 758758 w 904673"/>
              <a:gd name="connsiteY20" fmla="*/ 690664 h 1780161"/>
              <a:gd name="connsiteX21" fmla="*/ 797668 w 904673"/>
              <a:gd name="connsiteY21" fmla="*/ 758757 h 1780161"/>
              <a:gd name="connsiteX22" fmla="*/ 817124 w 904673"/>
              <a:gd name="connsiteY22" fmla="*/ 826851 h 1780161"/>
              <a:gd name="connsiteX23" fmla="*/ 836579 w 904673"/>
              <a:gd name="connsiteY23" fmla="*/ 865761 h 1780161"/>
              <a:gd name="connsiteX24" fmla="*/ 865762 w 904673"/>
              <a:gd name="connsiteY24" fmla="*/ 972766 h 1780161"/>
              <a:gd name="connsiteX25" fmla="*/ 875490 w 904673"/>
              <a:gd name="connsiteY25" fmla="*/ 1352144 h 1780161"/>
              <a:gd name="connsiteX26" fmla="*/ 885217 w 904673"/>
              <a:gd name="connsiteY26" fmla="*/ 1381327 h 1780161"/>
              <a:gd name="connsiteX27" fmla="*/ 904673 w 904673"/>
              <a:gd name="connsiteY27" fmla="*/ 1566153 h 1780161"/>
              <a:gd name="connsiteX28" fmla="*/ 894945 w 904673"/>
              <a:gd name="connsiteY28" fmla="*/ 1780161 h 178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04673" h="1780161">
                <a:moveTo>
                  <a:pt x="0" y="0"/>
                </a:moveTo>
                <a:cubicBezTo>
                  <a:pt x="16105" y="19325"/>
                  <a:pt x="85214" y="105836"/>
                  <a:pt x="107005" y="116732"/>
                </a:cubicBezTo>
                <a:cubicBezTo>
                  <a:pt x="119975" y="123217"/>
                  <a:pt x="132587" y="130475"/>
                  <a:pt x="145915" y="136187"/>
                </a:cubicBezTo>
                <a:cubicBezTo>
                  <a:pt x="155340" y="140226"/>
                  <a:pt x="165927" y="141329"/>
                  <a:pt x="175098" y="145915"/>
                </a:cubicBezTo>
                <a:cubicBezTo>
                  <a:pt x="192009" y="154371"/>
                  <a:pt x="207703" y="165077"/>
                  <a:pt x="223736" y="175098"/>
                </a:cubicBezTo>
                <a:cubicBezTo>
                  <a:pt x="233650" y="181294"/>
                  <a:pt x="242462" y="189325"/>
                  <a:pt x="252919" y="194553"/>
                </a:cubicBezTo>
                <a:cubicBezTo>
                  <a:pt x="262090" y="199139"/>
                  <a:pt x="272374" y="201038"/>
                  <a:pt x="282102" y="204281"/>
                </a:cubicBezTo>
                <a:cubicBezTo>
                  <a:pt x="320104" y="242281"/>
                  <a:pt x="280229" y="208208"/>
                  <a:pt x="330741" y="233464"/>
                </a:cubicBezTo>
                <a:cubicBezTo>
                  <a:pt x="341198" y="238692"/>
                  <a:pt x="349773" y="247119"/>
                  <a:pt x="359924" y="252919"/>
                </a:cubicBezTo>
                <a:cubicBezTo>
                  <a:pt x="372514" y="260113"/>
                  <a:pt x="386769" y="264330"/>
                  <a:pt x="398834" y="272374"/>
                </a:cubicBezTo>
                <a:cubicBezTo>
                  <a:pt x="406465" y="277462"/>
                  <a:pt x="410659" y="286742"/>
                  <a:pt x="418290" y="291830"/>
                </a:cubicBezTo>
                <a:cubicBezTo>
                  <a:pt x="430355" y="299874"/>
                  <a:pt x="445134" y="303241"/>
                  <a:pt x="457200" y="311285"/>
                </a:cubicBezTo>
                <a:cubicBezTo>
                  <a:pt x="464831" y="316372"/>
                  <a:pt x="469319" y="325237"/>
                  <a:pt x="476656" y="330740"/>
                </a:cubicBezTo>
                <a:cubicBezTo>
                  <a:pt x="584997" y="411995"/>
                  <a:pt x="486621" y="321250"/>
                  <a:pt x="593388" y="428017"/>
                </a:cubicBezTo>
                <a:cubicBezTo>
                  <a:pt x="606358" y="440987"/>
                  <a:pt x="622124" y="451665"/>
                  <a:pt x="632298" y="466927"/>
                </a:cubicBezTo>
                <a:cubicBezTo>
                  <a:pt x="638783" y="476655"/>
                  <a:pt x="646525" y="485653"/>
                  <a:pt x="651753" y="496110"/>
                </a:cubicBezTo>
                <a:cubicBezTo>
                  <a:pt x="656339" y="505281"/>
                  <a:pt x="656205" y="516500"/>
                  <a:pt x="661481" y="525293"/>
                </a:cubicBezTo>
                <a:cubicBezTo>
                  <a:pt x="666200" y="533157"/>
                  <a:pt x="675207" y="537587"/>
                  <a:pt x="680936" y="544749"/>
                </a:cubicBezTo>
                <a:cubicBezTo>
                  <a:pt x="688239" y="553878"/>
                  <a:pt x="693907" y="564204"/>
                  <a:pt x="700392" y="573932"/>
                </a:cubicBezTo>
                <a:cubicBezTo>
                  <a:pt x="722971" y="641674"/>
                  <a:pt x="693967" y="569158"/>
                  <a:pt x="729575" y="622570"/>
                </a:cubicBezTo>
                <a:cubicBezTo>
                  <a:pt x="770053" y="683286"/>
                  <a:pt x="732821" y="638790"/>
                  <a:pt x="758758" y="690664"/>
                </a:cubicBezTo>
                <a:cubicBezTo>
                  <a:pt x="807604" y="788357"/>
                  <a:pt x="746506" y="639380"/>
                  <a:pt x="797668" y="758757"/>
                </a:cubicBezTo>
                <a:cubicBezTo>
                  <a:pt x="821186" y="813632"/>
                  <a:pt x="792441" y="761031"/>
                  <a:pt x="817124" y="826851"/>
                </a:cubicBezTo>
                <a:cubicBezTo>
                  <a:pt x="822216" y="840429"/>
                  <a:pt x="831623" y="852133"/>
                  <a:pt x="836579" y="865761"/>
                </a:cubicBezTo>
                <a:cubicBezTo>
                  <a:pt x="845828" y="891196"/>
                  <a:pt x="858169" y="942395"/>
                  <a:pt x="865762" y="972766"/>
                </a:cubicBezTo>
                <a:cubicBezTo>
                  <a:pt x="869005" y="1099225"/>
                  <a:pt x="869473" y="1225786"/>
                  <a:pt x="875490" y="1352144"/>
                </a:cubicBezTo>
                <a:cubicBezTo>
                  <a:pt x="875978" y="1362386"/>
                  <a:pt x="884085" y="1371136"/>
                  <a:pt x="885217" y="1381327"/>
                </a:cubicBezTo>
                <a:cubicBezTo>
                  <a:pt x="908573" y="1591536"/>
                  <a:pt x="879628" y="1465976"/>
                  <a:pt x="904673" y="1566153"/>
                </a:cubicBezTo>
                <a:lnTo>
                  <a:pt x="894945" y="1780161"/>
                </a:lnTo>
              </a:path>
            </a:pathLst>
          </a:cu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a:off x="3573294" y="6356350"/>
            <a:ext cx="24319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619499" y="6463049"/>
            <a:ext cx="1442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523742" y="6214963"/>
            <a:ext cx="335807" cy="2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949430" y="1219200"/>
            <a:ext cx="1122423" cy="369332"/>
          </a:xfrm>
          <a:prstGeom prst="rect">
            <a:avLst/>
          </a:prstGeom>
          <a:noFill/>
        </p:spPr>
        <p:txBody>
          <a:bodyPr wrap="none" rtlCol="0">
            <a:spAutoFit/>
          </a:bodyPr>
          <a:lstStyle/>
          <a:p>
            <a:r>
              <a:rPr lang="en-US" dirty="0"/>
              <a:t>ANTENNA</a:t>
            </a:r>
          </a:p>
        </p:txBody>
      </p:sp>
      <p:sp>
        <p:nvSpPr>
          <p:cNvPr id="32" name="TextBox 31"/>
          <p:cNvSpPr txBox="1"/>
          <p:nvPr/>
        </p:nvSpPr>
        <p:spPr>
          <a:xfrm>
            <a:off x="5071853" y="1955260"/>
            <a:ext cx="836511" cy="369332"/>
          </a:xfrm>
          <a:prstGeom prst="rect">
            <a:avLst/>
          </a:prstGeom>
          <a:noFill/>
        </p:spPr>
        <p:txBody>
          <a:bodyPr wrap="none" rtlCol="0">
            <a:spAutoFit/>
          </a:bodyPr>
          <a:lstStyle/>
          <a:p>
            <a:r>
              <a:rPr lang="en-US" dirty="0"/>
              <a:t>ROTOR</a:t>
            </a:r>
          </a:p>
        </p:txBody>
      </p:sp>
      <p:sp>
        <p:nvSpPr>
          <p:cNvPr id="33" name="Down Arrow 32"/>
          <p:cNvSpPr/>
          <p:nvPr/>
        </p:nvSpPr>
        <p:spPr>
          <a:xfrm>
            <a:off x="501061" y="1955260"/>
            <a:ext cx="190500" cy="889000"/>
          </a:xfrm>
          <a:prstGeom prst="downArrow">
            <a:avLst/>
          </a:prstGeom>
          <a:solidFill>
            <a:srgbClr val="FF4B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Down Arrow 33"/>
          <p:cNvSpPr/>
          <p:nvPr/>
        </p:nvSpPr>
        <p:spPr>
          <a:xfrm>
            <a:off x="4045355" y="2139926"/>
            <a:ext cx="190500" cy="889000"/>
          </a:xfrm>
          <a:prstGeom prst="downArrow">
            <a:avLst/>
          </a:prstGeom>
          <a:solidFill>
            <a:srgbClr val="FF4B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Down Arrow 34"/>
          <p:cNvSpPr/>
          <p:nvPr/>
        </p:nvSpPr>
        <p:spPr>
          <a:xfrm>
            <a:off x="4976603" y="2763282"/>
            <a:ext cx="190500" cy="889000"/>
          </a:xfrm>
          <a:prstGeom prst="downArrow">
            <a:avLst/>
          </a:prstGeom>
          <a:solidFill>
            <a:srgbClr val="FF4B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ight Arrow 37"/>
          <p:cNvSpPr/>
          <p:nvPr/>
        </p:nvSpPr>
        <p:spPr>
          <a:xfrm rot="20048578">
            <a:off x="501765" y="3871190"/>
            <a:ext cx="669214" cy="318777"/>
          </a:xfrm>
          <a:prstGeom prst="rightArrow">
            <a:avLst/>
          </a:prstGeom>
          <a:solidFill>
            <a:srgbClr val="FF4B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p:cNvCxnSpPr/>
          <p:nvPr/>
        </p:nvCxnSpPr>
        <p:spPr>
          <a:xfrm>
            <a:off x="762000" y="6052042"/>
            <a:ext cx="105918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36" name="Down Arrow 35"/>
          <p:cNvSpPr/>
          <p:nvPr/>
        </p:nvSpPr>
        <p:spPr>
          <a:xfrm>
            <a:off x="3770713" y="5113316"/>
            <a:ext cx="160238" cy="839456"/>
          </a:xfrm>
          <a:prstGeom prst="downArrow">
            <a:avLst/>
          </a:prstGeom>
          <a:solidFill>
            <a:srgbClr val="FF4B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140503" y="5533044"/>
            <a:ext cx="2963247" cy="369332"/>
          </a:xfrm>
          <a:prstGeom prst="rect">
            <a:avLst/>
          </a:prstGeom>
          <a:solidFill>
            <a:srgbClr val="92D050"/>
          </a:solidFill>
        </p:spPr>
        <p:txBody>
          <a:bodyPr wrap="none" rtlCol="0">
            <a:spAutoFit/>
          </a:bodyPr>
          <a:lstStyle/>
          <a:p>
            <a:r>
              <a:rPr lang="en-US" dirty="0"/>
              <a:t>COMMON  GROUND = EARTH</a:t>
            </a:r>
          </a:p>
        </p:txBody>
      </p:sp>
      <p:pic>
        <p:nvPicPr>
          <p:cNvPr id="42" name="Picture 41"/>
          <p:cNvPicPr>
            <a:picLocks noChangeAspect="1"/>
          </p:cNvPicPr>
          <p:nvPr/>
        </p:nvPicPr>
        <p:blipFill>
          <a:blip r:embed="rId3"/>
          <a:stretch>
            <a:fillRect/>
          </a:stretch>
        </p:blipFill>
        <p:spPr>
          <a:xfrm>
            <a:off x="7759419" y="1112397"/>
            <a:ext cx="4296763" cy="4829560"/>
          </a:xfrm>
          <a:prstGeom prst="rect">
            <a:avLst/>
          </a:prstGeom>
        </p:spPr>
      </p:pic>
      <p:sp>
        <p:nvSpPr>
          <p:cNvPr id="43" name="Minus 42"/>
          <p:cNvSpPr/>
          <p:nvPr/>
        </p:nvSpPr>
        <p:spPr>
          <a:xfrm>
            <a:off x="6355080" y="2461752"/>
            <a:ext cx="1047807" cy="50242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Minus 43"/>
          <p:cNvSpPr/>
          <p:nvPr/>
        </p:nvSpPr>
        <p:spPr>
          <a:xfrm>
            <a:off x="6355080" y="2844260"/>
            <a:ext cx="1047807" cy="531892"/>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583614" y="1777762"/>
            <a:ext cx="2857372" cy="1477328"/>
          </a:xfrm>
          <a:prstGeom prst="rect">
            <a:avLst/>
          </a:prstGeom>
          <a:noFill/>
        </p:spPr>
        <p:txBody>
          <a:bodyPr wrap="square" rtlCol="0">
            <a:spAutoFit/>
          </a:bodyPr>
          <a:lstStyle/>
          <a:p>
            <a:pPr algn="ctr"/>
            <a:r>
              <a:rPr lang="en-US" dirty="0"/>
              <a:t>COMMON MODE </a:t>
            </a:r>
          </a:p>
          <a:p>
            <a:pPr algn="ctr"/>
            <a:r>
              <a:rPr lang="en-US" dirty="0"/>
              <a:t>NOISE</a:t>
            </a:r>
          </a:p>
          <a:p>
            <a:pPr algn="ctr"/>
            <a:r>
              <a:rPr lang="en-US" dirty="0"/>
              <a:t>IS THE VOLAGE BETWEEN THE WIRES AND THE COMMON GROUND</a:t>
            </a:r>
          </a:p>
        </p:txBody>
      </p:sp>
      <p:sp>
        <p:nvSpPr>
          <p:cNvPr id="47" name="TextBox 46"/>
          <p:cNvSpPr txBox="1"/>
          <p:nvPr/>
        </p:nvSpPr>
        <p:spPr>
          <a:xfrm>
            <a:off x="9296400" y="2116951"/>
            <a:ext cx="2167581" cy="646331"/>
          </a:xfrm>
          <a:prstGeom prst="rect">
            <a:avLst/>
          </a:prstGeom>
          <a:noFill/>
        </p:spPr>
        <p:txBody>
          <a:bodyPr wrap="none" rtlCol="0">
            <a:spAutoFit/>
          </a:bodyPr>
          <a:lstStyle/>
          <a:p>
            <a:pPr algn="ctr"/>
            <a:r>
              <a:rPr lang="en-US" dirty="0"/>
              <a:t>TRANSMIT ANTENNA</a:t>
            </a:r>
          </a:p>
          <a:p>
            <a:pPr algn="ctr"/>
            <a:r>
              <a:rPr lang="en-US" dirty="0"/>
              <a:t>160m</a:t>
            </a:r>
          </a:p>
        </p:txBody>
      </p:sp>
      <p:sp>
        <p:nvSpPr>
          <p:cNvPr id="49" name="TextBox 48"/>
          <p:cNvSpPr txBox="1"/>
          <p:nvPr/>
        </p:nvSpPr>
        <p:spPr>
          <a:xfrm>
            <a:off x="9308933" y="3598097"/>
            <a:ext cx="2155048" cy="646331"/>
          </a:xfrm>
          <a:prstGeom prst="rect">
            <a:avLst/>
          </a:prstGeom>
          <a:solidFill>
            <a:srgbClr val="92D050"/>
          </a:solidFill>
        </p:spPr>
        <p:txBody>
          <a:bodyPr wrap="square" rtlCol="0">
            <a:spAutoFit/>
          </a:bodyPr>
          <a:lstStyle/>
          <a:p>
            <a:pPr algn="ctr"/>
            <a:r>
              <a:rPr lang="en-US" dirty="0"/>
              <a:t>RF energy can light a bulb near sunset</a:t>
            </a:r>
          </a:p>
        </p:txBody>
      </p:sp>
      <p:sp>
        <p:nvSpPr>
          <p:cNvPr id="50" name="TextBox 49"/>
          <p:cNvSpPr txBox="1"/>
          <p:nvPr/>
        </p:nvSpPr>
        <p:spPr>
          <a:xfrm>
            <a:off x="4319092" y="3904467"/>
            <a:ext cx="4286431" cy="2062103"/>
          </a:xfrm>
          <a:prstGeom prst="rect">
            <a:avLst/>
          </a:prstGeom>
          <a:solidFill>
            <a:srgbClr val="FFFF00"/>
          </a:solidFill>
          <a:ln w="38100">
            <a:solidFill>
              <a:schemeClr val="tx1"/>
            </a:solidFill>
          </a:ln>
        </p:spPr>
        <p:txBody>
          <a:bodyPr wrap="none" rtlCol="0">
            <a:spAutoFit/>
          </a:bodyPr>
          <a:lstStyle/>
          <a:p>
            <a:pPr algn="ctr"/>
            <a:r>
              <a:rPr lang="en-US" sz="2400" dirty="0"/>
              <a:t>ALL WIRES AND CONDUCTORS </a:t>
            </a:r>
          </a:p>
          <a:p>
            <a:pPr algn="ctr"/>
            <a:r>
              <a:rPr lang="en-US" sz="2400" dirty="0"/>
              <a:t>MORE THAN 90 ft. ( 30m ) LONG </a:t>
            </a:r>
          </a:p>
          <a:p>
            <a:pPr algn="ctr"/>
            <a:r>
              <a:rPr lang="en-US" sz="3200" b="1" dirty="0">
                <a:solidFill>
                  <a:srgbClr val="FF0000"/>
                </a:solidFill>
              </a:rPr>
              <a:t>ARE 160m ANTENNAS </a:t>
            </a:r>
          </a:p>
          <a:p>
            <a:pPr algn="ctr"/>
            <a:r>
              <a:rPr lang="en-US" sz="2400" dirty="0"/>
              <a:t>ALL RF ENERGY END UP AT </a:t>
            </a:r>
          </a:p>
          <a:p>
            <a:pPr algn="ctr"/>
            <a:r>
              <a:rPr lang="en-US" sz="2400" dirty="0"/>
              <a:t>YOUR STATION GROUND</a:t>
            </a:r>
          </a:p>
        </p:txBody>
      </p:sp>
    </p:spTree>
    <p:extLst>
      <p:ext uri="{BB962C8B-B14F-4D97-AF65-F5344CB8AC3E}">
        <p14:creationId xmlns:p14="http://schemas.microsoft.com/office/powerpoint/2010/main" val="222944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p:cTn id="25" dur="500" fill="hold"/>
                                        <p:tgtEl>
                                          <p:spTgt spid="50"/>
                                        </p:tgtEl>
                                        <p:attrNameLst>
                                          <p:attrName>ppt_w</p:attrName>
                                        </p:attrNameLst>
                                      </p:cBhvr>
                                      <p:tavLst>
                                        <p:tav tm="0">
                                          <p:val>
                                            <p:fltVal val="0"/>
                                          </p:val>
                                        </p:tav>
                                        <p:tav tm="100000">
                                          <p:val>
                                            <p:strVal val="#ppt_w"/>
                                          </p:val>
                                        </p:tav>
                                      </p:tavLst>
                                    </p:anim>
                                    <p:anim calcmode="lin" valueType="num">
                                      <p:cBhvr>
                                        <p:cTn id="26" dur="500" fill="hold"/>
                                        <p:tgtEl>
                                          <p:spTgt spid="50"/>
                                        </p:tgtEl>
                                        <p:attrNameLst>
                                          <p:attrName>ppt_h</p:attrName>
                                        </p:attrNameLst>
                                      </p:cBhvr>
                                      <p:tavLst>
                                        <p:tav tm="0">
                                          <p:val>
                                            <p:fltVal val="0"/>
                                          </p:val>
                                        </p:tav>
                                        <p:tav tm="100000">
                                          <p:val>
                                            <p:strVal val="#ppt_h"/>
                                          </p:val>
                                        </p:tav>
                                      </p:tavLst>
                                    </p:anim>
                                    <p:animEffect transition="in" filter="fade">
                                      <p:cBhvr>
                                        <p:cTn id="2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7" grpId="0"/>
      <p:bldP spid="49" grpId="0" animBg="1"/>
      <p:bldP spid="5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622169" y="274638"/>
            <a:ext cx="10944519" cy="792162"/>
          </a:xfrm>
          <a:prstGeom prst="rect">
            <a:avLst/>
          </a:prstGeom>
          <a:solidFill>
            <a:srgbClr val="FFFF00">
              <a:alpha val="58038"/>
            </a:srgbClr>
          </a:solidFill>
          <a:ln w="38100">
            <a:solidFill>
              <a:srgbClr val="FF0000"/>
            </a:solidFill>
            <a:miter lim="800000"/>
            <a:headEnd/>
            <a:tailEnd/>
          </a:ln>
          <a:effectLs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tx2"/>
                </a:solidFill>
              </a:rPr>
              <a:t>CHOKE is your best friend </a:t>
            </a:r>
          </a:p>
        </p:txBody>
      </p:sp>
      <p:pic>
        <p:nvPicPr>
          <p:cNvPr id="67587" name="Picture 3" descr="4 FT50B RG3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219200"/>
            <a:ext cx="4899434" cy="328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3108401"/>
            <a:ext cx="1931596" cy="138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6" descr="FT50B binocular 4c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219200"/>
            <a:ext cx="2283218" cy="169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dirty="0"/>
              <a:t>2/16/2017</a:t>
            </a:r>
            <a:endParaRPr lang="pt-BR"/>
          </a:p>
        </p:txBody>
      </p:sp>
      <p:sp>
        <p:nvSpPr>
          <p:cNvPr id="3" name="Footer Placeholder 2"/>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4" name="Slide Number Placeholder 3"/>
          <p:cNvSpPr>
            <a:spLocks noGrp="1"/>
          </p:cNvSpPr>
          <p:nvPr>
            <p:ph type="sldNum" sz="quarter" idx="12"/>
          </p:nvPr>
        </p:nvSpPr>
        <p:spPr/>
        <p:txBody>
          <a:bodyPr/>
          <a:lstStyle/>
          <a:p>
            <a:fld id="{25EC0662-C021-4444-9065-FE36EB483ADF}" type="slidenum">
              <a:rPr lang="pt-BR" smtClean="0"/>
              <a:t>31</a:t>
            </a:fld>
            <a:endParaRPr lang="pt-BR"/>
          </a:p>
        </p:txBody>
      </p:sp>
      <p:sp>
        <p:nvSpPr>
          <p:cNvPr id="6" name="Rectangle 5"/>
          <p:cNvSpPr/>
          <p:nvPr/>
        </p:nvSpPr>
        <p:spPr>
          <a:xfrm>
            <a:off x="1697032" y="4847094"/>
            <a:ext cx="8455636" cy="1200329"/>
          </a:xfrm>
          <a:prstGeom prst="rect">
            <a:avLst/>
          </a:prstGeom>
          <a:solidFill>
            <a:srgbClr val="FFFF00"/>
          </a:solidFill>
          <a:ln w="38100">
            <a:solidFill>
              <a:srgbClr val="00B0F0"/>
            </a:solidFill>
          </a:ln>
        </p:spPr>
        <p:txBody>
          <a:bodyPr wrap="square">
            <a:spAutoFit/>
          </a:bodyPr>
          <a:lstStyle/>
          <a:p>
            <a:pPr algn="ctr"/>
            <a:r>
              <a:rPr lang="en-US" dirty="0"/>
              <a:t> Steve Dove  W3EEE     </a:t>
            </a:r>
            <a:r>
              <a:rPr lang="en-US" i="1" dirty="0"/>
              <a:t>Reducing EMI Noise on Receive Antennas</a:t>
            </a:r>
          </a:p>
          <a:p>
            <a:pPr algn="ctr"/>
            <a:endParaRPr lang="en-US" dirty="0"/>
          </a:p>
          <a:p>
            <a:pPr algn="ctr"/>
            <a:r>
              <a:rPr lang="en-US" dirty="0"/>
              <a:t>  </a:t>
            </a:r>
            <a:r>
              <a:rPr lang="en-US" dirty="0">
                <a:hlinkClick r:id="rId5"/>
              </a:rPr>
              <a:t>http://www.hifidelity.com/w3eee/Noiz%20.html</a:t>
            </a:r>
            <a:endParaRPr lang="en-US" dirty="0"/>
          </a:p>
          <a:p>
            <a:pPr algn="ctr"/>
            <a:endParaRPr lang="en-US" dirty="0"/>
          </a:p>
        </p:txBody>
      </p:sp>
    </p:spTree>
    <p:extLst>
      <p:ext uri="{BB962C8B-B14F-4D97-AF65-F5344CB8AC3E}">
        <p14:creationId xmlns:p14="http://schemas.microsoft.com/office/powerpoint/2010/main" val="2407743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238" y="339365"/>
            <a:ext cx="10515600" cy="688157"/>
          </a:xfrm>
          <a:solidFill>
            <a:srgbClr val="FFFF00"/>
          </a:solidFill>
          <a:ln w="38100">
            <a:solidFill>
              <a:srgbClr val="FF0000"/>
            </a:solidFill>
          </a:ln>
        </p:spPr>
        <p:txBody>
          <a:bodyPr>
            <a:normAutofit fontScale="90000"/>
          </a:bodyPr>
          <a:lstStyle/>
          <a:p>
            <a:pPr lvl="0" algn="ctr">
              <a:lnSpc>
                <a:spcPct val="100000"/>
              </a:lnSpc>
              <a:spcBef>
                <a:spcPts val="0"/>
              </a:spcBef>
            </a:pPr>
            <a:br>
              <a:rPr lang="en-US" dirty="0"/>
            </a:br>
            <a:r>
              <a:rPr lang="en-US" sz="1800" b="1" dirty="0">
                <a:solidFill>
                  <a:prstClr val="black"/>
                </a:solidFill>
                <a:latin typeface="Arial" panose="020B0604020202020204" pitchFamily="34" charset="0"/>
                <a:ea typeface="+mn-ea"/>
                <a:cs typeface="Arial" panose="020B0604020202020204" pitchFamily="34" charset="0"/>
              </a:rPr>
              <a:t>Common mode current runs outside the shield , if you open the shield the noise get’s inside !</a:t>
            </a:r>
            <a:br>
              <a:rPr lang="en-US" sz="1800" b="1" dirty="0">
                <a:solidFill>
                  <a:prstClr val="black"/>
                </a:solidFill>
                <a:latin typeface="Arial" panose="020B0604020202020204" pitchFamily="34" charset="0"/>
                <a:ea typeface="+mn-ea"/>
                <a:cs typeface="Arial" panose="020B0604020202020204" pitchFamily="34" charset="0"/>
              </a:rPr>
            </a:br>
            <a:r>
              <a:rPr lang="en-US" sz="1800" b="1" dirty="0">
                <a:solidFill>
                  <a:prstClr val="black"/>
                </a:solidFill>
                <a:latin typeface="Arial" panose="020B0604020202020204" pitchFamily="34" charset="0"/>
                <a:cs typeface="Arial" panose="020B0604020202020204" pitchFamily="34" charset="0"/>
              </a:rPr>
              <a:t>CHOKE IS YOUR BEST FRIEND</a:t>
            </a:r>
            <a:br>
              <a:rPr lang="en-US" sz="1800" b="1" dirty="0">
                <a:solidFill>
                  <a:prstClr val="black"/>
                </a:solidFill>
                <a:latin typeface="Arial" panose="020B0604020202020204" pitchFamily="34" charset="0"/>
                <a:ea typeface="+mn-ea"/>
                <a:cs typeface="Arial" panose="020B0604020202020204" pitchFamily="34" charset="0"/>
              </a:rPr>
            </a:br>
            <a:endParaRPr lang="en-US" dirty="0"/>
          </a:p>
        </p:txBody>
      </p:sp>
      <p:sp>
        <p:nvSpPr>
          <p:cNvPr id="4" name="Date Placeholder 3"/>
          <p:cNvSpPr>
            <a:spLocks noGrp="1"/>
          </p:cNvSpPr>
          <p:nvPr>
            <p:ph type="dt" sz="half" idx="10"/>
          </p:nvPr>
        </p:nvSpPr>
        <p:spPr/>
        <p:txBody>
          <a:bodyPr/>
          <a:lstStyle/>
          <a:p>
            <a:r>
              <a:rPr lang="en-US" dirty="0"/>
              <a:t>2/16/2017</a:t>
            </a:r>
            <a:endParaRPr lang="pt-BR"/>
          </a:p>
        </p:txBody>
      </p:sp>
      <p:sp>
        <p:nvSpPr>
          <p:cNvPr id="5" name="Footer Placeholder 4"/>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6" name="Slide Number Placeholder 5"/>
          <p:cNvSpPr>
            <a:spLocks noGrp="1"/>
          </p:cNvSpPr>
          <p:nvPr>
            <p:ph type="sldNum" sz="quarter" idx="12"/>
          </p:nvPr>
        </p:nvSpPr>
        <p:spPr/>
        <p:txBody>
          <a:bodyPr/>
          <a:lstStyle/>
          <a:p>
            <a:fld id="{25EC0662-C021-4444-9065-FE36EB483ADF}" type="slidenum">
              <a:rPr lang="pt-BR" smtClean="0"/>
              <a:t>32</a:t>
            </a:fld>
            <a:endParaRPr lang="pt-BR"/>
          </a:p>
        </p:txBody>
      </p:sp>
      <p:pic>
        <p:nvPicPr>
          <p:cNvPr id="8" name="Picture 7"/>
          <p:cNvPicPr>
            <a:picLocks noChangeAspect="1"/>
          </p:cNvPicPr>
          <p:nvPr/>
        </p:nvPicPr>
        <p:blipFill>
          <a:blip r:embed="rId3"/>
          <a:stretch>
            <a:fillRect/>
          </a:stretch>
        </p:blipFill>
        <p:spPr>
          <a:xfrm>
            <a:off x="6397801" y="2953073"/>
            <a:ext cx="4255726" cy="3215734"/>
          </a:xfrm>
          <a:prstGeom prst="rect">
            <a:avLst/>
          </a:prstGeom>
        </p:spPr>
      </p:pic>
      <p:pic>
        <p:nvPicPr>
          <p:cNvPr id="10" name="Picture 9"/>
          <p:cNvPicPr>
            <a:picLocks noChangeAspect="1"/>
          </p:cNvPicPr>
          <p:nvPr/>
        </p:nvPicPr>
        <p:blipFill rotWithShape="1">
          <a:blip r:embed="rId4"/>
          <a:srcRect l="14485" t="23557" r="22212" b="5736"/>
          <a:stretch/>
        </p:blipFill>
        <p:spPr>
          <a:xfrm>
            <a:off x="838200" y="2936081"/>
            <a:ext cx="4823691" cy="3232726"/>
          </a:xfrm>
          <a:prstGeom prst="rect">
            <a:avLst/>
          </a:prstGeom>
        </p:spPr>
      </p:pic>
      <p:sp>
        <p:nvSpPr>
          <p:cNvPr id="3" name="Rectangle 2"/>
          <p:cNvSpPr/>
          <p:nvPr/>
        </p:nvSpPr>
        <p:spPr>
          <a:xfrm>
            <a:off x="3935942" y="1403121"/>
            <a:ext cx="7963357" cy="523220"/>
          </a:xfrm>
          <a:prstGeom prst="rect">
            <a:avLst/>
          </a:prstGeom>
        </p:spPr>
        <p:txBody>
          <a:bodyPr wrap="square">
            <a:spAutoFit/>
          </a:bodyPr>
          <a:lstStyle/>
          <a:p>
            <a:pPr algn="ctr"/>
            <a:r>
              <a:rPr lang="en-US" sz="2800" dirty="0">
                <a:latin typeface="Arial" panose="020B0604020202020204" pitchFamily="34" charset="0"/>
                <a:cs typeface="Arial" panose="020B0604020202020204" pitchFamily="34" charset="0"/>
                <a:hlinkClick r:id="rId5"/>
              </a:rPr>
              <a:t>http://audiosystemsgroup.com/RFI-Ham.pdf</a:t>
            </a:r>
            <a:endParaRPr lang="en-US" sz="2800" dirty="0">
              <a:latin typeface="Arial" panose="020B0604020202020204" pitchFamily="34" charset="0"/>
              <a:cs typeface="Arial" panose="020B0604020202020204" pitchFamily="34" charset="0"/>
            </a:endParaRPr>
          </a:p>
        </p:txBody>
      </p:sp>
      <p:sp>
        <p:nvSpPr>
          <p:cNvPr id="7" name="Multiply 6"/>
          <p:cNvSpPr/>
          <p:nvPr/>
        </p:nvSpPr>
        <p:spPr>
          <a:xfrm>
            <a:off x="90316" y="3858247"/>
            <a:ext cx="2234153" cy="249810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Multiply 11"/>
          <p:cNvSpPr/>
          <p:nvPr/>
        </p:nvSpPr>
        <p:spPr>
          <a:xfrm>
            <a:off x="4350458" y="3764475"/>
            <a:ext cx="2234153" cy="249810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94914" y="1152291"/>
            <a:ext cx="9351972" cy="369332"/>
          </a:xfrm>
          <a:prstGeom prst="rect">
            <a:avLst/>
          </a:prstGeom>
        </p:spPr>
        <p:txBody>
          <a:bodyPr wrap="square">
            <a:spAutoFit/>
          </a:bodyPr>
          <a:lstStyle/>
          <a:p>
            <a:pPr algn="ctr"/>
            <a:r>
              <a:rPr lang="en-US" dirty="0"/>
              <a:t>A Ham's Guide to RFI, Ferrites, Baluns, and Audio Interfacing by Jim Brown K9YC </a:t>
            </a:r>
          </a:p>
        </p:txBody>
      </p:sp>
      <p:sp>
        <p:nvSpPr>
          <p:cNvPr id="11" name="Rectangle 10"/>
          <p:cNvSpPr/>
          <p:nvPr/>
        </p:nvSpPr>
        <p:spPr>
          <a:xfrm>
            <a:off x="542029" y="1958601"/>
            <a:ext cx="6042582" cy="369332"/>
          </a:xfrm>
          <a:prstGeom prst="rect">
            <a:avLst/>
          </a:prstGeom>
        </p:spPr>
        <p:txBody>
          <a:bodyPr wrap="square">
            <a:spAutoFit/>
          </a:bodyPr>
          <a:lstStyle/>
          <a:p>
            <a:pPr algn="ctr"/>
            <a:r>
              <a:rPr lang="en-US" dirty="0"/>
              <a:t>Common-Mode Chokes 1 by Chuck Counselman, W1HIS</a:t>
            </a:r>
          </a:p>
        </p:txBody>
      </p:sp>
      <p:sp>
        <p:nvSpPr>
          <p:cNvPr id="13" name="Rectangle 12"/>
          <p:cNvSpPr/>
          <p:nvPr/>
        </p:nvSpPr>
        <p:spPr>
          <a:xfrm>
            <a:off x="542029" y="2330810"/>
            <a:ext cx="12806325" cy="830997"/>
          </a:xfrm>
          <a:prstGeom prst="rect">
            <a:avLst/>
          </a:prstGeom>
        </p:spPr>
        <p:txBody>
          <a:bodyPr wrap="square">
            <a:spAutoFit/>
          </a:bodyPr>
          <a:lstStyle/>
          <a:p>
            <a:r>
              <a:rPr lang="en-US" sz="2400" dirty="0">
                <a:latin typeface="Arial" panose="020B0604020202020204" pitchFamily="34" charset="0"/>
                <a:cs typeface="Arial" panose="020B0604020202020204" pitchFamily="34" charset="0"/>
                <a:hlinkClick r:id="rId6"/>
              </a:rPr>
              <a:t>http://www.yccc.org/Articles/W1HIS/CommonModeChokesW1HIS2006Apr06.pdf</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148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538059" y="3502917"/>
            <a:ext cx="5283700" cy="3645589"/>
            <a:chOff x="6538059" y="3502917"/>
            <a:chExt cx="5283700" cy="3645589"/>
          </a:xfrm>
        </p:grpSpPr>
        <p:pic>
          <p:nvPicPr>
            <p:cNvPr id="9" name="Picture 8"/>
            <p:cNvPicPr>
              <a:picLocks noChangeAspect="1"/>
            </p:cNvPicPr>
            <p:nvPr/>
          </p:nvPicPr>
          <p:blipFill>
            <a:blip r:embed="rId3"/>
            <a:stretch>
              <a:fillRect/>
            </a:stretch>
          </p:blipFill>
          <p:spPr>
            <a:xfrm>
              <a:off x="6538059" y="3502917"/>
              <a:ext cx="5283700" cy="3645589"/>
            </a:xfrm>
            <a:prstGeom prst="rect">
              <a:avLst/>
            </a:prstGeom>
          </p:spPr>
        </p:pic>
        <p:sp>
          <p:nvSpPr>
            <p:cNvPr id="10" name="TextBox 9"/>
            <p:cNvSpPr txBox="1"/>
            <p:nvPr/>
          </p:nvSpPr>
          <p:spPr>
            <a:xfrm>
              <a:off x="7340715" y="4747257"/>
              <a:ext cx="721672" cy="369332"/>
            </a:xfrm>
            <a:prstGeom prst="rect">
              <a:avLst/>
            </a:prstGeom>
            <a:solidFill>
              <a:srgbClr val="FFFF00"/>
            </a:solidFill>
          </p:spPr>
          <p:txBody>
            <a:bodyPr wrap="none" rtlCol="0">
              <a:spAutoFit/>
            </a:bodyPr>
            <a:lstStyle/>
            <a:p>
              <a:pPr algn="r"/>
              <a:r>
                <a:rPr lang="en-US" dirty="0"/>
                <a:t>1/4  </a:t>
              </a:r>
              <a:r>
                <a:rPr lang="el-GR" dirty="0"/>
                <a:t>λ</a:t>
              </a:r>
              <a:endParaRPr lang="en-US" dirty="0"/>
            </a:p>
          </p:txBody>
        </p:sp>
        <p:sp>
          <p:nvSpPr>
            <p:cNvPr id="31" name="TextBox 30"/>
            <p:cNvSpPr txBox="1"/>
            <p:nvPr/>
          </p:nvSpPr>
          <p:spPr>
            <a:xfrm>
              <a:off x="9533369" y="3914873"/>
              <a:ext cx="721672" cy="369332"/>
            </a:xfrm>
            <a:prstGeom prst="rect">
              <a:avLst/>
            </a:prstGeom>
            <a:solidFill>
              <a:srgbClr val="FFFF00"/>
            </a:solidFill>
          </p:spPr>
          <p:txBody>
            <a:bodyPr wrap="none" rtlCol="0">
              <a:spAutoFit/>
            </a:bodyPr>
            <a:lstStyle/>
            <a:p>
              <a:r>
                <a:rPr lang="en-US" dirty="0"/>
                <a:t>1/2  </a:t>
              </a:r>
              <a:r>
                <a:rPr lang="el-GR" dirty="0"/>
                <a:t>λ</a:t>
              </a:r>
              <a:endParaRPr lang="en-US" dirty="0"/>
            </a:p>
          </p:txBody>
        </p:sp>
        <p:sp>
          <p:nvSpPr>
            <p:cNvPr id="32" name="TextBox 31"/>
            <p:cNvSpPr txBox="1"/>
            <p:nvPr/>
          </p:nvSpPr>
          <p:spPr>
            <a:xfrm>
              <a:off x="8522070" y="4545576"/>
              <a:ext cx="721672" cy="369332"/>
            </a:xfrm>
            <a:prstGeom prst="rect">
              <a:avLst/>
            </a:prstGeom>
            <a:solidFill>
              <a:srgbClr val="FFFF00"/>
            </a:solidFill>
          </p:spPr>
          <p:txBody>
            <a:bodyPr wrap="none" rtlCol="0">
              <a:spAutoFit/>
            </a:bodyPr>
            <a:lstStyle/>
            <a:p>
              <a:r>
                <a:rPr lang="en-US" dirty="0"/>
                <a:t>1/4  </a:t>
              </a:r>
              <a:r>
                <a:rPr lang="el-GR" dirty="0"/>
                <a:t>λ</a:t>
              </a:r>
              <a:endParaRPr lang="en-US" dirty="0"/>
            </a:p>
          </p:txBody>
        </p:sp>
        <p:sp>
          <p:nvSpPr>
            <p:cNvPr id="34" name="TextBox 33"/>
            <p:cNvSpPr txBox="1"/>
            <p:nvPr/>
          </p:nvSpPr>
          <p:spPr>
            <a:xfrm>
              <a:off x="10541033" y="5474926"/>
              <a:ext cx="721672" cy="369332"/>
            </a:xfrm>
            <a:prstGeom prst="rect">
              <a:avLst/>
            </a:prstGeom>
            <a:solidFill>
              <a:srgbClr val="FFFF00"/>
            </a:solidFill>
          </p:spPr>
          <p:txBody>
            <a:bodyPr wrap="none" rtlCol="0">
              <a:spAutoFit/>
            </a:bodyPr>
            <a:lstStyle/>
            <a:p>
              <a:r>
                <a:rPr lang="en-US" dirty="0"/>
                <a:t>1/8  </a:t>
              </a:r>
              <a:r>
                <a:rPr lang="el-GR" dirty="0"/>
                <a:t>λ</a:t>
              </a:r>
              <a:endParaRPr lang="en-US" dirty="0"/>
            </a:p>
          </p:txBody>
        </p:sp>
        <p:sp>
          <p:nvSpPr>
            <p:cNvPr id="11" name="TextBox 10"/>
            <p:cNvSpPr txBox="1"/>
            <p:nvPr/>
          </p:nvSpPr>
          <p:spPr>
            <a:xfrm>
              <a:off x="8606800" y="6519706"/>
              <a:ext cx="417102" cy="369332"/>
            </a:xfrm>
            <a:prstGeom prst="rect">
              <a:avLst/>
            </a:prstGeom>
            <a:solidFill>
              <a:srgbClr val="FFC000"/>
            </a:solidFill>
          </p:spPr>
          <p:txBody>
            <a:bodyPr wrap="none" rtlCol="0">
              <a:spAutoFit/>
            </a:bodyPr>
            <a:lstStyle/>
            <a:p>
              <a:r>
                <a:rPr lang="en-US" dirty="0"/>
                <a:t>TX</a:t>
              </a:r>
            </a:p>
          </p:txBody>
        </p:sp>
      </p:grpSp>
      <p:pic>
        <p:nvPicPr>
          <p:cNvPr id="5" name="Picture 4"/>
          <p:cNvPicPr>
            <a:picLocks noChangeAspect="1"/>
          </p:cNvPicPr>
          <p:nvPr/>
        </p:nvPicPr>
        <p:blipFill>
          <a:blip r:embed="rId4"/>
          <a:stretch>
            <a:fillRect/>
          </a:stretch>
        </p:blipFill>
        <p:spPr>
          <a:xfrm>
            <a:off x="659393" y="1607812"/>
            <a:ext cx="5476639" cy="3503801"/>
          </a:xfrm>
          <a:prstGeom prst="rect">
            <a:avLst/>
          </a:prstGeom>
        </p:spPr>
      </p:pic>
      <p:sp>
        <p:nvSpPr>
          <p:cNvPr id="54274" name="Rectangle 2"/>
          <p:cNvSpPr>
            <a:spLocks noGrp="1" noChangeArrowheads="1"/>
          </p:cNvSpPr>
          <p:nvPr>
            <p:ph type="title"/>
          </p:nvPr>
        </p:nvSpPr>
        <p:spPr>
          <a:xfrm>
            <a:off x="659393" y="398464"/>
            <a:ext cx="10938095" cy="615524"/>
          </a:xfrm>
          <a:solidFill>
            <a:srgbClr val="FFFF00">
              <a:alpha val="58038"/>
            </a:srgbClr>
          </a:solidFill>
          <a:ln w="38100">
            <a:solidFill>
              <a:srgbClr val="FF0000"/>
            </a:solidFill>
            <a:miter lim="800000"/>
            <a:headEnd/>
            <a:tailEnd/>
          </a:ln>
        </p:spPr>
        <p:txBody>
          <a:bodyPr>
            <a:normAutofit/>
          </a:bodyPr>
          <a:lstStyle/>
          <a:p>
            <a:pPr algn="ctr" eaLnBrk="1" hangingPunct="1"/>
            <a:r>
              <a:rPr lang="en-US" altLang="en-US" sz="2800" b="1" dirty="0">
                <a:latin typeface="Arial" panose="020B0604020202020204" pitchFamily="34" charset="0"/>
                <a:cs typeface="Arial" panose="020B0604020202020204" pitchFamily="34" charset="0"/>
              </a:rPr>
              <a:t>INTERACTION BETWEEN ELEMENTS</a:t>
            </a:r>
          </a:p>
        </p:txBody>
      </p:sp>
      <p:sp>
        <p:nvSpPr>
          <p:cNvPr id="2" name="Date Placeholder 1"/>
          <p:cNvSpPr>
            <a:spLocks noGrp="1"/>
          </p:cNvSpPr>
          <p:nvPr>
            <p:ph type="dt" sz="half" idx="10"/>
          </p:nvPr>
        </p:nvSpPr>
        <p:spPr/>
        <p:txBody>
          <a:bodyPr/>
          <a:lstStyle/>
          <a:p>
            <a:pPr>
              <a:defRPr/>
            </a:pPr>
            <a:r>
              <a:rPr lang="en-US" dirty="0"/>
              <a:t>2/16/2017</a:t>
            </a:r>
          </a:p>
        </p:txBody>
      </p:sp>
      <p:sp>
        <p:nvSpPr>
          <p:cNvPr id="3" name="Footer Placeholder 2"/>
          <p:cNvSpPr>
            <a:spLocks noGrp="1"/>
          </p:cNvSpPr>
          <p:nvPr>
            <p:ph type="ftr" sz="quarter" idx="11"/>
          </p:nvPr>
        </p:nvSpPr>
        <p:spPr/>
        <p:txBody>
          <a:bodyPr/>
          <a:lstStyle/>
          <a:p>
            <a:pPr>
              <a:defRPr/>
            </a:pPr>
            <a:r>
              <a:rPr lang="en-US" dirty="0"/>
              <a:t>World Wide Radio Operators Foundation                        Copyright   ©   Reserved  N4IS JC DASILVA</a:t>
            </a:r>
          </a:p>
        </p:txBody>
      </p:sp>
      <p:sp>
        <p:nvSpPr>
          <p:cNvPr id="4" name="Slide Number Placeholder 3"/>
          <p:cNvSpPr>
            <a:spLocks noGrp="1"/>
          </p:cNvSpPr>
          <p:nvPr>
            <p:ph type="sldNum" sz="quarter" idx="12"/>
          </p:nvPr>
        </p:nvSpPr>
        <p:spPr/>
        <p:txBody>
          <a:bodyPr/>
          <a:lstStyle/>
          <a:p>
            <a:pPr>
              <a:defRPr/>
            </a:pPr>
            <a:fld id="{2D55A884-972E-43AB-BF2D-4F054B21FA56}" type="slidenum">
              <a:rPr lang="en-US" altLang="en-US" smtClean="0"/>
              <a:pPr>
                <a:defRPr/>
              </a:pPr>
              <a:t>33</a:t>
            </a:fld>
            <a:endParaRPr lang="en-US" altLang="en-US" dirty="0"/>
          </a:p>
        </p:txBody>
      </p:sp>
      <p:sp>
        <p:nvSpPr>
          <p:cNvPr id="6" name="Right Arrow 5"/>
          <p:cNvSpPr/>
          <p:nvPr/>
        </p:nvSpPr>
        <p:spPr>
          <a:xfrm rot="9730106" flipV="1">
            <a:off x="2038837" y="3232713"/>
            <a:ext cx="701637" cy="25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p:cNvSpPr/>
          <p:nvPr/>
        </p:nvSpPr>
        <p:spPr>
          <a:xfrm rot="20392203" flipV="1">
            <a:off x="3120571" y="2856482"/>
            <a:ext cx="701637" cy="25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rot="20327968" flipH="1">
            <a:off x="3622547" y="3108134"/>
            <a:ext cx="563881" cy="23706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5"/>
          <a:stretch>
            <a:fillRect/>
          </a:stretch>
        </p:blipFill>
        <p:spPr>
          <a:xfrm rot="10973783">
            <a:off x="4494994" y="2743505"/>
            <a:ext cx="566977" cy="353599"/>
          </a:xfrm>
          <a:prstGeom prst="rect">
            <a:avLst/>
          </a:prstGeom>
        </p:spPr>
      </p:pic>
      <p:sp>
        <p:nvSpPr>
          <p:cNvPr id="18" name="Right Arrow 17"/>
          <p:cNvSpPr/>
          <p:nvPr/>
        </p:nvSpPr>
        <p:spPr>
          <a:xfrm rot="20530246" flipV="1">
            <a:off x="3039301" y="4089559"/>
            <a:ext cx="701637" cy="2540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Arrow 18"/>
          <p:cNvSpPr/>
          <p:nvPr/>
        </p:nvSpPr>
        <p:spPr>
          <a:xfrm rot="9730106" flipV="1">
            <a:off x="2041215" y="4435591"/>
            <a:ext cx="701637" cy="2540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lus 20"/>
          <p:cNvSpPr/>
          <p:nvPr/>
        </p:nvSpPr>
        <p:spPr>
          <a:xfrm>
            <a:off x="6594358" y="1910050"/>
            <a:ext cx="446356" cy="406400"/>
          </a:xfrm>
          <a:prstGeom prst="mathPl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Minus 23"/>
          <p:cNvSpPr/>
          <p:nvPr/>
        </p:nvSpPr>
        <p:spPr>
          <a:xfrm>
            <a:off x="6589431" y="1319045"/>
            <a:ext cx="456210" cy="454168"/>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7432161" y="1391786"/>
            <a:ext cx="2699778" cy="369332"/>
          </a:xfrm>
          <a:prstGeom prst="rect">
            <a:avLst/>
          </a:prstGeom>
          <a:solidFill>
            <a:schemeClr val="accent4">
              <a:lumMod val="20000"/>
              <a:lumOff val="80000"/>
            </a:schemeClr>
          </a:solidFill>
        </p:spPr>
        <p:txBody>
          <a:bodyPr wrap="none" rtlCol="0">
            <a:spAutoFit/>
          </a:bodyPr>
          <a:lstStyle/>
          <a:p>
            <a:pPr algn="ctr"/>
            <a:r>
              <a:rPr lang="en-US" dirty="0"/>
              <a:t>-1 phase subtract  to signal</a:t>
            </a:r>
          </a:p>
        </p:txBody>
      </p:sp>
      <p:sp>
        <p:nvSpPr>
          <p:cNvPr id="26" name="TextBox 25"/>
          <p:cNvSpPr txBox="1"/>
          <p:nvPr/>
        </p:nvSpPr>
        <p:spPr>
          <a:xfrm>
            <a:off x="7432161" y="1943059"/>
            <a:ext cx="2736005" cy="369332"/>
          </a:xfrm>
          <a:prstGeom prst="rect">
            <a:avLst/>
          </a:prstGeom>
          <a:solidFill>
            <a:schemeClr val="accent4">
              <a:lumMod val="20000"/>
              <a:lumOff val="80000"/>
            </a:schemeClr>
          </a:solidFill>
        </p:spPr>
        <p:txBody>
          <a:bodyPr wrap="none" rtlCol="0">
            <a:spAutoFit/>
          </a:bodyPr>
          <a:lstStyle/>
          <a:p>
            <a:pPr algn="ctr"/>
            <a:r>
              <a:rPr lang="en-US" dirty="0"/>
              <a:t>  +1 phase    adds   to signal</a:t>
            </a:r>
          </a:p>
        </p:txBody>
      </p:sp>
      <p:sp>
        <p:nvSpPr>
          <p:cNvPr id="14" name="Right Arrow 13"/>
          <p:cNvSpPr/>
          <p:nvPr/>
        </p:nvSpPr>
        <p:spPr>
          <a:xfrm rot="9456869">
            <a:off x="401601" y="3923673"/>
            <a:ext cx="1463318" cy="944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Arrow 27"/>
          <p:cNvSpPr/>
          <p:nvPr/>
        </p:nvSpPr>
        <p:spPr>
          <a:xfrm rot="20536160">
            <a:off x="5253653" y="2432725"/>
            <a:ext cx="189584" cy="86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4977315" y="2058030"/>
            <a:ext cx="804588" cy="8207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150955" y="3502918"/>
            <a:ext cx="1964609" cy="17864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276810" y="5520771"/>
            <a:ext cx="1697772" cy="369332"/>
          </a:xfrm>
          <a:prstGeom prst="rect">
            <a:avLst/>
          </a:prstGeom>
          <a:solidFill>
            <a:srgbClr val="FFFF00"/>
          </a:solidFill>
          <a:ln>
            <a:solidFill>
              <a:srgbClr val="FF0000"/>
            </a:solidFill>
          </a:ln>
        </p:spPr>
        <p:txBody>
          <a:bodyPr wrap="none" rtlCol="0">
            <a:spAutoFit/>
          </a:bodyPr>
          <a:lstStyle/>
          <a:p>
            <a:r>
              <a:rPr lang="en-US" dirty="0"/>
              <a:t>FORWARD GAIN</a:t>
            </a:r>
          </a:p>
        </p:txBody>
      </p:sp>
      <p:sp>
        <p:nvSpPr>
          <p:cNvPr id="33" name="TextBox 32"/>
          <p:cNvSpPr txBox="1"/>
          <p:nvPr/>
        </p:nvSpPr>
        <p:spPr>
          <a:xfrm>
            <a:off x="4530723" y="1391786"/>
            <a:ext cx="1377557" cy="369332"/>
          </a:xfrm>
          <a:prstGeom prst="rect">
            <a:avLst/>
          </a:prstGeom>
          <a:solidFill>
            <a:srgbClr val="FFFF00"/>
          </a:solidFill>
          <a:ln>
            <a:solidFill>
              <a:srgbClr val="FF0000"/>
            </a:solidFill>
          </a:ln>
        </p:spPr>
        <p:txBody>
          <a:bodyPr wrap="none" rtlCol="0">
            <a:spAutoFit/>
          </a:bodyPr>
          <a:lstStyle/>
          <a:p>
            <a:r>
              <a:rPr lang="en-US" dirty="0"/>
              <a:t>FRONT BACK</a:t>
            </a:r>
          </a:p>
        </p:txBody>
      </p:sp>
      <p:sp>
        <p:nvSpPr>
          <p:cNvPr id="25" name="TextBox 24"/>
          <p:cNvSpPr txBox="1"/>
          <p:nvPr/>
        </p:nvSpPr>
        <p:spPr>
          <a:xfrm>
            <a:off x="192026" y="2903667"/>
            <a:ext cx="1203057" cy="369332"/>
          </a:xfrm>
          <a:prstGeom prst="rect">
            <a:avLst/>
          </a:prstGeom>
          <a:solidFill>
            <a:schemeClr val="bg2"/>
          </a:solidFill>
        </p:spPr>
        <p:txBody>
          <a:bodyPr wrap="square" rtlCol="0">
            <a:spAutoFit/>
          </a:bodyPr>
          <a:lstStyle/>
          <a:p>
            <a:pPr algn="ctr"/>
            <a:r>
              <a:rPr lang="en-US" dirty="0"/>
              <a:t>DIRECTOR</a:t>
            </a:r>
          </a:p>
        </p:txBody>
      </p:sp>
      <p:sp>
        <p:nvSpPr>
          <p:cNvPr id="35" name="TextBox 34"/>
          <p:cNvSpPr txBox="1"/>
          <p:nvPr/>
        </p:nvSpPr>
        <p:spPr>
          <a:xfrm>
            <a:off x="3774258" y="4377925"/>
            <a:ext cx="969192" cy="369332"/>
          </a:xfrm>
          <a:prstGeom prst="rect">
            <a:avLst/>
          </a:prstGeom>
          <a:solidFill>
            <a:schemeClr val="bg2"/>
          </a:solidFill>
        </p:spPr>
        <p:txBody>
          <a:bodyPr wrap="square" rtlCol="0">
            <a:spAutoFit/>
          </a:bodyPr>
          <a:lstStyle/>
          <a:p>
            <a:pPr algn="ctr"/>
            <a:r>
              <a:rPr lang="en-US" dirty="0"/>
              <a:t>DRIVEN</a:t>
            </a:r>
          </a:p>
        </p:txBody>
      </p:sp>
      <p:sp>
        <p:nvSpPr>
          <p:cNvPr id="36" name="TextBox 35"/>
          <p:cNvSpPr txBox="1"/>
          <p:nvPr/>
        </p:nvSpPr>
        <p:spPr>
          <a:xfrm>
            <a:off x="5348445" y="3618912"/>
            <a:ext cx="1364195" cy="369332"/>
          </a:xfrm>
          <a:prstGeom prst="rect">
            <a:avLst/>
          </a:prstGeom>
          <a:solidFill>
            <a:schemeClr val="bg2"/>
          </a:solidFill>
        </p:spPr>
        <p:txBody>
          <a:bodyPr wrap="square" rtlCol="0">
            <a:spAutoFit/>
          </a:bodyPr>
          <a:lstStyle/>
          <a:p>
            <a:pPr algn="ctr"/>
            <a:r>
              <a:rPr lang="en-US" dirty="0"/>
              <a:t>REFLECTOR</a:t>
            </a:r>
          </a:p>
        </p:txBody>
      </p:sp>
      <p:sp>
        <p:nvSpPr>
          <p:cNvPr id="38" name="Text Box 6"/>
          <p:cNvSpPr txBox="1">
            <a:spLocks noChangeArrowheads="1"/>
          </p:cNvSpPr>
          <p:nvPr/>
        </p:nvSpPr>
        <p:spPr bwMode="auto">
          <a:xfrm>
            <a:off x="7287543" y="2447879"/>
            <a:ext cx="414087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a:spcBef>
                <a:spcPct val="0"/>
              </a:spcBef>
            </a:pPr>
            <a:r>
              <a:rPr lang="en-US" altLang="en-US" sz="1800" dirty="0"/>
              <a:t>Maximum interaction ½ wave</a:t>
            </a:r>
          </a:p>
          <a:p>
            <a:pPr marL="285750" indent="-285750">
              <a:spcBef>
                <a:spcPct val="0"/>
              </a:spcBef>
            </a:pPr>
            <a:r>
              <a:rPr lang="en-US" altLang="en-US" sz="1800" dirty="0"/>
              <a:t>Minimum interaction ¼ wave or less</a:t>
            </a:r>
          </a:p>
        </p:txBody>
      </p:sp>
      <p:sp>
        <p:nvSpPr>
          <p:cNvPr id="29" name="TextBox 28"/>
          <p:cNvSpPr txBox="1"/>
          <p:nvPr/>
        </p:nvSpPr>
        <p:spPr>
          <a:xfrm>
            <a:off x="2624002" y="4950046"/>
            <a:ext cx="4496943" cy="1754326"/>
          </a:xfrm>
          <a:prstGeom prst="rect">
            <a:avLst/>
          </a:prstGeom>
          <a:solidFill>
            <a:srgbClr val="FF0000"/>
          </a:solidFill>
        </p:spPr>
        <p:txBody>
          <a:bodyPr wrap="square" rtlCol="0">
            <a:spAutoFit/>
          </a:bodyPr>
          <a:lstStyle/>
          <a:p>
            <a:pPr algn="ctr"/>
            <a:r>
              <a:rPr lang="en-US" sz="3600" b="1" dirty="0">
                <a:solidFill>
                  <a:schemeClr val="bg1"/>
                </a:solidFill>
              </a:rPr>
              <a:t>It is a basic law of physics valid for all </a:t>
            </a:r>
          </a:p>
          <a:p>
            <a:pPr algn="ctr"/>
            <a:r>
              <a:rPr lang="en-US" sz="3600" b="1" dirty="0">
                <a:solidFill>
                  <a:schemeClr val="bg1"/>
                </a:solidFill>
              </a:rPr>
              <a:t>RX antennas</a:t>
            </a:r>
          </a:p>
        </p:txBody>
      </p:sp>
    </p:spTree>
    <p:extLst>
      <p:ext uri="{BB962C8B-B14F-4D97-AF65-F5344CB8AC3E}">
        <p14:creationId xmlns:p14="http://schemas.microsoft.com/office/powerpoint/2010/main" val="296480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p:cTn id="63" dur="500" fill="hold"/>
                                        <p:tgtEl>
                                          <p:spTgt spid="29"/>
                                        </p:tgtEl>
                                        <p:attrNameLst>
                                          <p:attrName>ppt_w</p:attrName>
                                        </p:attrNameLst>
                                      </p:cBhvr>
                                      <p:tavLst>
                                        <p:tav tm="0">
                                          <p:val>
                                            <p:fltVal val="0"/>
                                          </p:val>
                                        </p:tav>
                                        <p:tav tm="100000">
                                          <p:val>
                                            <p:strVal val="#ppt_w"/>
                                          </p:val>
                                        </p:tav>
                                      </p:tavLst>
                                    </p:anim>
                                    <p:anim calcmode="lin" valueType="num">
                                      <p:cBhvr>
                                        <p:cTn id="64" dur="500" fill="hold"/>
                                        <p:tgtEl>
                                          <p:spTgt spid="29"/>
                                        </p:tgtEl>
                                        <p:attrNameLst>
                                          <p:attrName>ppt_h</p:attrName>
                                        </p:attrNameLst>
                                      </p:cBhvr>
                                      <p:tavLst>
                                        <p:tav tm="0">
                                          <p:val>
                                            <p:fltVal val="0"/>
                                          </p:val>
                                        </p:tav>
                                        <p:tav tm="100000">
                                          <p:val>
                                            <p:strVal val="#ppt_h"/>
                                          </p:val>
                                        </p:tav>
                                      </p:tavLst>
                                    </p:anim>
                                    <p:animEffect transition="in" filter="fade">
                                      <p:cBhvr>
                                        <p:cTn id="6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7" grpId="0" animBg="1"/>
      <p:bldP spid="18" grpId="0" animBg="1"/>
      <p:bldP spid="19" grpId="0" animBg="1"/>
      <p:bldP spid="21" grpId="0" animBg="1"/>
      <p:bldP spid="24" grpId="0" animBg="1"/>
      <p:bldP spid="13" grpId="0" animBg="1"/>
      <p:bldP spid="26" grpId="0" animBg="1"/>
      <p:bldP spid="14" grpId="0" animBg="1"/>
      <p:bldP spid="28" grpId="0" animBg="1"/>
      <p:bldP spid="15" grpId="0" animBg="1"/>
      <p:bldP spid="30" grpId="0" animBg="1"/>
      <p:bldP spid="20" grpId="0" animBg="1"/>
      <p:bldP spid="33" grpId="0" animBg="1"/>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dirty="0"/>
              <a:t>2/16/2017</a:t>
            </a:r>
          </a:p>
        </p:txBody>
      </p:sp>
      <p:sp>
        <p:nvSpPr>
          <p:cNvPr id="6" name="Footer Placeholder 5"/>
          <p:cNvSpPr>
            <a:spLocks noGrp="1"/>
          </p:cNvSpPr>
          <p:nvPr>
            <p:ph type="ftr" sz="quarter" idx="11"/>
          </p:nvPr>
        </p:nvSpPr>
        <p:spPr/>
        <p:txBody>
          <a:bodyPr/>
          <a:lstStyle/>
          <a:p>
            <a:pPr>
              <a:defRPr/>
            </a:pPr>
            <a:r>
              <a:rPr lang="en-US" dirty="0"/>
              <a:t>World Wide Radio Operators Foundation                        Copyright   ©   Reserved  N4IS JC DASILVA</a:t>
            </a:r>
          </a:p>
        </p:txBody>
      </p:sp>
      <p:sp>
        <p:nvSpPr>
          <p:cNvPr id="7" name="Slide Number Placeholder 6"/>
          <p:cNvSpPr>
            <a:spLocks noGrp="1"/>
          </p:cNvSpPr>
          <p:nvPr>
            <p:ph type="sldNum" sz="quarter" idx="12"/>
          </p:nvPr>
        </p:nvSpPr>
        <p:spPr/>
        <p:txBody>
          <a:bodyPr/>
          <a:lstStyle/>
          <a:p>
            <a:pPr>
              <a:defRPr/>
            </a:pPr>
            <a:fld id="{2D55A884-972E-43AB-BF2D-4F054B21FA56}" type="slidenum">
              <a:rPr lang="en-US" altLang="en-US" smtClean="0"/>
              <a:pPr>
                <a:defRPr/>
              </a:pPr>
              <a:t>34</a:t>
            </a:fld>
            <a:endParaRPr lang="en-US" altLang="en-US" dirty="0"/>
          </a:p>
        </p:txBody>
      </p:sp>
      <p:pic>
        <p:nvPicPr>
          <p:cNvPr id="8" name="Picture 7"/>
          <p:cNvPicPr>
            <a:picLocks noChangeAspect="1"/>
          </p:cNvPicPr>
          <p:nvPr/>
        </p:nvPicPr>
        <p:blipFill>
          <a:blip r:embed="rId3"/>
          <a:stretch>
            <a:fillRect/>
          </a:stretch>
        </p:blipFill>
        <p:spPr>
          <a:xfrm>
            <a:off x="1229080" y="1992755"/>
            <a:ext cx="2177700" cy="2447734"/>
          </a:xfrm>
          <a:prstGeom prst="rect">
            <a:avLst/>
          </a:prstGeom>
        </p:spPr>
      </p:pic>
      <p:pic>
        <p:nvPicPr>
          <p:cNvPr id="9" name="Picture 8"/>
          <p:cNvPicPr>
            <a:picLocks noChangeAspect="1"/>
          </p:cNvPicPr>
          <p:nvPr/>
        </p:nvPicPr>
        <p:blipFill>
          <a:blip r:embed="rId4"/>
          <a:stretch>
            <a:fillRect/>
          </a:stretch>
        </p:blipFill>
        <p:spPr>
          <a:xfrm>
            <a:off x="4511887" y="4207312"/>
            <a:ext cx="3453975" cy="2331600"/>
          </a:xfrm>
          <a:prstGeom prst="rect">
            <a:avLst/>
          </a:prstGeom>
        </p:spPr>
      </p:pic>
      <p:sp>
        <p:nvSpPr>
          <p:cNvPr id="10" name="Right Arrow 9"/>
          <p:cNvSpPr/>
          <p:nvPr/>
        </p:nvSpPr>
        <p:spPr>
          <a:xfrm rot="20783950" flipH="1">
            <a:off x="2564889" y="1785112"/>
            <a:ext cx="3320428" cy="769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DX SIGNAL </a:t>
            </a:r>
          </a:p>
        </p:txBody>
      </p:sp>
      <p:sp>
        <p:nvSpPr>
          <p:cNvPr id="11" name="Right Arrow 10"/>
          <p:cNvSpPr/>
          <p:nvPr/>
        </p:nvSpPr>
        <p:spPr>
          <a:xfrm rot="20783950" flipH="1">
            <a:off x="7344786" y="3789740"/>
            <a:ext cx="3320428" cy="769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DX SIGNAL </a:t>
            </a:r>
          </a:p>
        </p:txBody>
      </p:sp>
      <p:sp>
        <p:nvSpPr>
          <p:cNvPr id="13" name="Right Arrow 12"/>
          <p:cNvSpPr/>
          <p:nvPr/>
        </p:nvSpPr>
        <p:spPr>
          <a:xfrm rot="1718747">
            <a:off x="2599229" y="3765514"/>
            <a:ext cx="2667000" cy="64579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DX REFLECTED SIGNAL</a:t>
            </a:r>
          </a:p>
        </p:txBody>
      </p:sp>
      <p:pic>
        <p:nvPicPr>
          <p:cNvPr id="15" name="Picture 14"/>
          <p:cNvPicPr>
            <a:picLocks noChangeAspect="1"/>
          </p:cNvPicPr>
          <p:nvPr/>
        </p:nvPicPr>
        <p:blipFill>
          <a:blip r:embed="rId5"/>
          <a:stretch>
            <a:fillRect/>
          </a:stretch>
        </p:blipFill>
        <p:spPr>
          <a:xfrm>
            <a:off x="7040078" y="1405493"/>
            <a:ext cx="4670978" cy="4711892"/>
          </a:xfrm>
          <a:prstGeom prst="rect">
            <a:avLst/>
          </a:prstGeom>
          <a:ln w="38100">
            <a:solidFill>
              <a:schemeClr val="tx1"/>
            </a:solidFill>
          </a:ln>
        </p:spPr>
      </p:pic>
      <p:pic>
        <p:nvPicPr>
          <p:cNvPr id="20" name="Picture 19"/>
          <p:cNvPicPr>
            <a:picLocks noChangeAspect="1"/>
          </p:cNvPicPr>
          <p:nvPr/>
        </p:nvPicPr>
        <p:blipFill>
          <a:blip r:embed="rId6"/>
          <a:stretch>
            <a:fillRect/>
          </a:stretch>
        </p:blipFill>
        <p:spPr>
          <a:xfrm>
            <a:off x="7014270" y="1384567"/>
            <a:ext cx="4743450" cy="4772025"/>
          </a:xfrm>
          <a:prstGeom prst="rect">
            <a:avLst/>
          </a:prstGeom>
        </p:spPr>
      </p:pic>
      <p:pic>
        <p:nvPicPr>
          <p:cNvPr id="19" name="Picture 18"/>
          <p:cNvPicPr>
            <a:picLocks noChangeAspect="1"/>
          </p:cNvPicPr>
          <p:nvPr/>
        </p:nvPicPr>
        <p:blipFill>
          <a:blip r:embed="rId7"/>
          <a:stretch>
            <a:fillRect/>
          </a:stretch>
        </p:blipFill>
        <p:spPr>
          <a:xfrm>
            <a:off x="7014270" y="1376239"/>
            <a:ext cx="4712400" cy="4770400"/>
          </a:xfrm>
          <a:prstGeom prst="rect">
            <a:avLst/>
          </a:prstGeom>
        </p:spPr>
      </p:pic>
      <p:sp>
        <p:nvSpPr>
          <p:cNvPr id="21" name="Rectangle 2"/>
          <p:cNvSpPr>
            <a:spLocks noGrp="1" noChangeArrowheads="1"/>
          </p:cNvSpPr>
          <p:nvPr>
            <p:ph type="title"/>
          </p:nvPr>
        </p:nvSpPr>
        <p:spPr>
          <a:xfrm>
            <a:off x="373154" y="347663"/>
            <a:ext cx="11197175" cy="681485"/>
          </a:xfrm>
          <a:solidFill>
            <a:srgbClr val="FFFF00">
              <a:alpha val="58038"/>
            </a:srgbClr>
          </a:solidFill>
          <a:ln w="38100">
            <a:solidFill>
              <a:srgbClr val="FF0000"/>
            </a:solidFill>
            <a:miter lim="800000"/>
            <a:headEnd/>
            <a:tailEnd/>
          </a:ln>
        </p:spPr>
        <p:txBody>
          <a:bodyPr>
            <a:noAutofit/>
          </a:bodyPr>
          <a:lstStyle/>
          <a:p>
            <a:pPr lvl="0" algn="ctr">
              <a:lnSpc>
                <a:spcPct val="100000"/>
              </a:lnSpc>
            </a:pPr>
            <a:r>
              <a:rPr lang="en-US" altLang="en-US" sz="2400" b="1" dirty="0">
                <a:solidFill>
                  <a:prstClr val="black"/>
                </a:solidFill>
                <a:latin typeface="Calibri" panose="020F0502020204030204"/>
                <a:ea typeface="+mn-ea"/>
                <a:cs typeface="+mn-cs"/>
              </a:rPr>
              <a:t>REFLECTED SIGNAL DEGRADING RADIATION PATTERN</a:t>
            </a:r>
          </a:p>
        </p:txBody>
      </p:sp>
      <p:sp>
        <p:nvSpPr>
          <p:cNvPr id="23" name="TextBox 22"/>
          <p:cNvSpPr txBox="1"/>
          <p:nvPr/>
        </p:nvSpPr>
        <p:spPr>
          <a:xfrm>
            <a:off x="328687" y="5145094"/>
            <a:ext cx="4561633" cy="1077218"/>
          </a:xfrm>
          <a:prstGeom prst="rect">
            <a:avLst/>
          </a:prstGeom>
          <a:solidFill>
            <a:srgbClr val="FFFF00"/>
          </a:solidFill>
        </p:spPr>
        <p:txBody>
          <a:bodyPr wrap="none" rtlCol="0">
            <a:spAutoFit/>
          </a:bodyPr>
          <a:lstStyle/>
          <a:p>
            <a:pPr algn="ctr"/>
            <a:r>
              <a:rPr lang="en-US" sz="1600" b="1" dirty="0"/>
              <a:t>ISOLATION BETWEEN TX AND RX ANTENNAS</a:t>
            </a:r>
          </a:p>
          <a:p>
            <a:pPr algn="ctr"/>
            <a:r>
              <a:rPr lang="en-US" sz="1600" b="1" dirty="0"/>
              <a:t>ISOLATION BETWEEN THE BOOM AND THE TOWER</a:t>
            </a:r>
          </a:p>
          <a:p>
            <a:pPr algn="ctr"/>
            <a:r>
              <a:rPr lang="en-US" sz="1600" b="1" dirty="0"/>
              <a:t>VERTICAL TX  &amp; VERTICAL RX = DISTANCE</a:t>
            </a:r>
          </a:p>
          <a:p>
            <a:pPr algn="ctr"/>
            <a:r>
              <a:rPr lang="en-US" sz="1600" b="1" dirty="0"/>
              <a:t>VERTICAL TX  &amp; HORIZONTAL RX = DISTABCE </a:t>
            </a:r>
            <a:r>
              <a:rPr lang="en-US" sz="1600" b="1" dirty="0">
                <a:solidFill>
                  <a:srgbClr val="FF0000"/>
                </a:solidFill>
              </a:rPr>
              <a:t>- 27 db</a:t>
            </a:r>
          </a:p>
        </p:txBody>
      </p:sp>
      <p:sp>
        <p:nvSpPr>
          <p:cNvPr id="24" name="TextBox 23"/>
          <p:cNvSpPr txBox="1"/>
          <p:nvPr/>
        </p:nvSpPr>
        <p:spPr>
          <a:xfrm>
            <a:off x="3932729" y="3127901"/>
            <a:ext cx="2842445" cy="707886"/>
          </a:xfrm>
          <a:prstGeom prst="rect">
            <a:avLst/>
          </a:prstGeom>
          <a:solidFill>
            <a:srgbClr val="FFFF00"/>
          </a:solidFill>
        </p:spPr>
        <p:txBody>
          <a:bodyPr wrap="none" rtlCol="0">
            <a:spAutoFit/>
          </a:bodyPr>
          <a:lstStyle/>
          <a:p>
            <a:pPr algn="ctr"/>
            <a:r>
              <a:rPr lang="en-US" sz="2000" b="1" dirty="0"/>
              <a:t>DETUNING TX ANTENNA </a:t>
            </a:r>
          </a:p>
          <a:p>
            <a:pPr algn="ctr"/>
            <a:r>
              <a:rPr lang="en-US" sz="2000" b="1" dirty="0"/>
              <a:t> </a:t>
            </a:r>
            <a:r>
              <a:rPr lang="en-US" sz="2000" b="1" dirty="0">
                <a:solidFill>
                  <a:srgbClr val="FF0000"/>
                </a:solidFill>
              </a:rPr>
              <a:t>UP TO  -30 db</a:t>
            </a:r>
          </a:p>
        </p:txBody>
      </p:sp>
      <p:pic>
        <p:nvPicPr>
          <p:cNvPr id="25" name="Picture 24"/>
          <p:cNvPicPr>
            <a:picLocks noChangeAspect="1"/>
          </p:cNvPicPr>
          <p:nvPr/>
        </p:nvPicPr>
        <p:blipFill>
          <a:blip r:embed="rId8"/>
          <a:stretch>
            <a:fillRect/>
          </a:stretch>
        </p:blipFill>
        <p:spPr>
          <a:xfrm>
            <a:off x="6934892" y="1249579"/>
            <a:ext cx="4822828" cy="4924208"/>
          </a:xfrm>
          <a:prstGeom prst="rect">
            <a:avLst/>
          </a:prstGeom>
        </p:spPr>
      </p:pic>
      <p:sp>
        <p:nvSpPr>
          <p:cNvPr id="26" name="Lightning Bolt 25"/>
          <p:cNvSpPr/>
          <p:nvPr/>
        </p:nvSpPr>
        <p:spPr>
          <a:xfrm rot="14581408">
            <a:off x="6241236" y="5301761"/>
            <a:ext cx="338819" cy="371257"/>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Lightning Bolt 30"/>
          <p:cNvSpPr/>
          <p:nvPr/>
        </p:nvSpPr>
        <p:spPr>
          <a:xfrm rot="9906809">
            <a:off x="5681331" y="5401043"/>
            <a:ext cx="338819" cy="371257"/>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650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in)">
                                      <p:cBhvr>
                                        <p:cTn id="19" dur="20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in)">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par>
                                <p:cTn id="32" presetID="45"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2000"/>
                                        <p:tgtEl>
                                          <p:spTgt spid="31"/>
                                        </p:tgtEl>
                                      </p:cBhvr>
                                    </p:animEffect>
                                    <p:anim calcmode="lin" valueType="num">
                                      <p:cBhvr>
                                        <p:cTn id="35" dur="2000" fill="hold"/>
                                        <p:tgtEl>
                                          <p:spTgt spid="31"/>
                                        </p:tgtEl>
                                        <p:attrNameLst>
                                          <p:attrName>ppt_w</p:attrName>
                                        </p:attrNameLst>
                                      </p:cBhvr>
                                      <p:tavLst>
                                        <p:tav tm="0" fmla="#ppt_w*sin(2.5*pi*$)">
                                          <p:val>
                                            <p:fltVal val="0"/>
                                          </p:val>
                                        </p:tav>
                                        <p:tav tm="100000">
                                          <p:val>
                                            <p:fltVal val="1"/>
                                          </p:val>
                                        </p:tav>
                                      </p:tavLst>
                                    </p:anim>
                                    <p:anim calcmode="lin" valueType="num">
                                      <p:cBhvr>
                                        <p:cTn id="36" dur="2000" fill="hold"/>
                                        <p:tgtEl>
                                          <p:spTgt spid="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42797" y="347663"/>
            <a:ext cx="10927532" cy="681485"/>
          </a:xfrm>
          <a:solidFill>
            <a:srgbClr val="FFFF00">
              <a:alpha val="58038"/>
            </a:srgbClr>
          </a:solidFill>
          <a:ln w="38100">
            <a:solidFill>
              <a:srgbClr val="FF0000"/>
            </a:solidFill>
            <a:miter lim="800000"/>
            <a:headEnd/>
            <a:tailEnd/>
          </a:ln>
        </p:spPr>
        <p:txBody>
          <a:bodyPr>
            <a:noAutofit/>
          </a:bodyPr>
          <a:lstStyle/>
          <a:p>
            <a:pPr lvl="0" algn="ctr">
              <a:lnSpc>
                <a:spcPct val="100000"/>
              </a:lnSpc>
            </a:pPr>
            <a:r>
              <a:rPr lang="en-US" altLang="en-US" sz="2400" b="1" dirty="0">
                <a:solidFill>
                  <a:prstClr val="black"/>
                </a:solidFill>
                <a:latin typeface="Calibri" panose="020F0502020204030204"/>
                <a:ea typeface="+mn-ea"/>
                <a:cs typeface="+mn-cs"/>
              </a:rPr>
              <a:t>DEGRADED RADIATION PATTERN</a:t>
            </a:r>
          </a:p>
        </p:txBody>
      </p:sp>
      <p:sp>
        <p:nvSpPr>
          <p:cNvPr id="2" name="Date Placeholder 1"/>
          <p:cNvSpPr>
            <a:spLocks noGrp="1"/>
          </p:cNvSpPr>
          <p:nvPr>
            <p:ph type="dt" sz="half" idx="10"/>
          </p:nvPr>
        </p:nvSpPr>
        <p:spPr/>
        <p:txBody>
          <a:bodyPr/>
          <a:lstStyle/>
          <a:p>
            <a:pPr>
              <a:defRPr/>
            </a:pPr>
            <a:r>
              <a:rPr lang="en-US" dirty="0"/>
              <a:t>2/16/2017</a:t>
            </a:r>
          </a:p>
        </p:txBody>
      </p:sp>
      <p:sp>
        <p:nvSpPr>
          <p:cNvPr id="3" name="Footer Placeholder 2"/>
          <p:cNvSpPr>
            <a:spLocks noGrp="1"/>
          </p:cNvSpPr>
          <p:nvPr>
            <p:ph type="ftr" sz="quarter" idx="11"/>
          </p:nvPr>
        </p:nvSpPr>
        <p:spPr/>
        <p:txBody>
          <a:bodyPr/>
          <a:lstStyle/>
          <a:p>
            <a:pPr>
              <a:defRPr/>
            </a:pPr>
            <a:r>
              <a:rPr lang="en-US" dirty="0"/>
              <a:t>World Wide Radio Operators Foundation                        Copyright   ©   Reserved  N4IS JC DASILVA</a:t>
            </a:r>
          </a:p>
        </p:txBody>
      </p:sp>
      <p:sp>
        <p:nvSpPr>
          <p:cNvPr id="4" name="Slide Number Placeholder 3"/>
          <p:cNvSpPr>
            <a:spLocks noGrp="1"/>
          </p:cNvSpPr>
          <p:nvPr>
            <p:ph type="sldNum" sz="quarter" idx="12"/>
          </p:nvPr>
        </p:nvSpPr>
        <p:spPr/>
        <p:txBody>
          <a:bodyPr/>
          <a:lstStyle/>
          <a:p>
            <a:pPr>
              <a:defRPr/>
            </a:pPr>
            <a:fld id="{2D55A884-972E-43AB-BF2D-4F054B21FA56}" type="slidenum">
              <a:rPr lang="en-US" altLang="en-US" smtClean="0"/>
              <a:pPr>
                <a:defRPr/>
              </a:pPr>
              <a:t>35</a:t>
            </a:fld>
            <a:endParaRPr lang="en-US" altLang="en-US" dirty="0"/>
          </a:p>
        </p:txBody>
      </p:sp>
      <p:pic>
        <p:nvPicPr>
          <p:cNvPr id="23" name="Picture 32"/>
          <p:cNvPicPr>
            <a:picLocks noChangeAspect="1" noChangeArrowheads="1"/>
          </p:cNvPicPr>
          <p:nvPr/>
        </p:nvPicPr>
        <p:blipFill>
          <a:blip r:embed="rId3" cstate="print"/>
          <a:srcRect/>
          <a:stretch>
            <a:fillRect/>
          </a:stretch>
        </p:blipFill>
        <p:spPr bwMode="auto">
          <a:xfrm>
            <a:off x="5992874" y="1140432"/>
            <a:ext cx="6445313" cy="5271892"/>
          </a:xfrm>
          <a:prstGeom prst="rect">
            <a:avLst/>
          </a:prstGeom>
          <a:noFill/>
        </p:spPr>
      </p:pic>
      <p:sp>
        <p:nvSpPr>
          <p:cNvPr id="5" name="Freeform 4"/>
          <p:cNvSpPr/>
          <p:nvPr/>
        </p:nvSpPr>
        <p:spPr>
          <a:xfrm>
            <a:off x="8953582" y="2998816"/>
            <a:ext cx="896979" cy="1555124"/>
          </a:xfrm>
          <a:custGeom>
            <a:avLst/>
            <a:gdLst>
              <a:gd name="connsiteX0" fmla="*/ 27161 w 896979"/>
              <a:gd name="connsiteY0" fmla="*/ 82280 h 1555124"/>
              <a:gd name="connsiteX1" fmla="*/ 72428 w 896979"/>
              <a:gd name="connsiteY1" fmla="*/ 46066 h 1555124"/>
              <a:gd name="connsiteX2" fmla="*/ 99589 w 896979"/>
              <a:gd name="connsiteY2" fmla="*/ 18906 h 1555124"/>
              <a:gd name="connsiteX3" fmla="*/ 153909 w 896979"/>
              <a:gd name="connsiteY3" fmla="*/ 55120 h 1555124"/>
              <a:gd name="connsiteX4" fmla="*/ 172016 w 896979"/>
              <a:gd name="connsiteY4" fmla="*/ 799 h 1555124"/>
              <a:gd name="connsiteX5" fmla="*/ 190123 w 896979"/>
              <a:gd name="connsiteY5" fmla="*/ 37013 h 1555124"/>
              <a:gd name="connsiteX6" fmla="*/ 208230 w 896979"/>
              <a:gd name="connsiteY6" fmla="*/ 91334 h 1555124"/>
              <a:gd name="connsiteX7" fmla="*/ 235390 w 896979"/>
              <a:gd name="connsiteY7" fmla="*/ 73227 h 1555124"/>
              <a:gd name="connsiteX8" fmla="*/ 262551 w 896979"/>
              <a:gd name="connsiteY8" fmla="*/ 100387 h 1555124"/>
              <a:gd name="connsiteX9" fmla="*/ 289711 w 896979"/>
              <a:gd name="connsiteY9" fmla="*/ 109441 h 1555124"/>
              <a:gd name="connsiteX10" fmla="*/ 298765 w 896979"/>
              <a:gd name="connsiteY10" fmla="*/ 64173 h 1555124"/>
              <a:gd name="connsiteX11" fmla="*/ 307818 w 896979"/>
              <a:gd name="connsiteY11" fmla="*/ 37013 h 1555124"/>
              <a:gd name="connsiteX12" fmla="*/ 344032 w 896979"/>
              <a:gd name="connsiteY12" fmla="*/ 91334 h 1555124"/>
              <a:gd name="connsiteX13" fmla="*/ 371192 w 896979"/>
              <a:gd name="connsiteY13" fmla="*/ 109441 h 1555124"/>
              <a:gd name="connsiteX14" fmla="*/ 398353 w 896979"/>
              <a:gd name="connsiteY14" fmla="*/ 100387 h 1555124"/>
              <a:gd name="connsiteX15" fmla="*/ 425513 w 896979"/>
              <a:gd name="connsiteY15" fmla="*/ 127547 h 1555124"/>
              <a:gd name="connsiteX16" fmla="*/ 434567 w 896979"/>
              <a:gd name="connsiteY16" fmla="*/ 91334 h 1555124"/>
              <a:gd name="connsiteX17" fmla="*/ 461727 w 896979"/>
              <a:gd name="connsiteY17" fmla="*/ 100387 h 1555124"/>
              <a:gd name="connsiteX18" fmla="*/ 479834 w 896979"/>
              <a:gd name="connsiteY18" fmla="*/ 154708 h 1555124"/>
              <a:gd name="connsiteX19" fmla="*/ 506994 w 896979"/>
              <a:gd name="connsiteY19" fmla="*/ 190922 h 1555124"/>
              <a:gd name="connsiteX20" fmla="*/ 516048 w 896979"/>
              <a:gd name="connsiteY20" fmla="*/ 154708 h 1555124"/>
              <a:gd name="connsiteX21" fmla="*/ 534155 w 896979"/>
              <a:gd name="connsiteY21" fmla="*/ 209029 h 1555124"/>
              <a:gd name="connsiteX22" fmla="*/ 552262 w 896979"/>
              <a:gd name="connsiteY22" fmla="*/ 245243 h 1555124"/>
              <a:gd name="connsiteX23" fmla="*/ 579422 w 896979"/>
              <a:gd name="connsiteY23" fmla="*/ 254296 h 1555124"/>
              <a:gd name="connsiteX24" fmla="*/ 588476 w 896979"/>
              <a:gd name="connsiteY24" fmla="*/ 227136 h 1555124"/>
              <a:gd name="connsiteX25" fmla="*/ 597529 w 896979"/>
              <a:gd name="connsiteY25" fmla="*/ 254296 h 1555124"/>
              <a:gd name="connsiteX26" fmla="*/ 633743 w 896979"/>
              <a:gd name="connsiteY26" fmla="*/ 299563 h 1555124"/>
              <a:gd name="connsiteX27" fmla="*/ 724278 w 896979"/>
              <a:gd name="connsiteY27" fmla="*/ 399151 h 1555124"/>
              <a:gd name="connsiteX28" fmla="*/ 742385 w 896979"/>
              <a:gd name="connsiteY28" fmla="*/ 371991 h 1555124"/>
              <a:gd name="connsiteX29" fmla="*/ 760491 w 896979"/>
              <a:gd name="connsiteY29" fmla="*/ 408205 h 1555124"/>
              <a:gd name="connsiteX30" fmla="*/ 778598 w 896979"/>
              <a:gd name="connsiteY30" fmla="*/ 471579 h 1555124"/>
              <a:gd name="connsiteX31" fmla="*/ 787652 w 896979"/>
              <a:gd name="connsiteY31" fmla="*/ 498740 h 1555124"/>
              <a:gd name="connsiteX32" fmla="*/ 805759 w 896979"/>
              <a:gd name="connsiteY32" fmla="*/ 525900 h 1555124"/>
              <a:gd name="connsiteX33" fmla="*/ 814812 w 896979"/>
              <a:gd name="connsiteY33" fmla="*/ 562114 h 1555124"/>
              <a:gd name="connsiteX34" fmla="*/ 851026 w 896979"/>
              <a:gd name="connsiteY34" fmla="*/ 571167 h 1555124"/>
              <a:gd name="connsiteX35" fmla="*/ 878187 w 896979"/>
              <a:gd name="connsiteY35" fmla="*/ 598328 h 1555124"/>
              <a:gd name="connsiteX36" fmla="*/ 896293 w 896979"/>
              <a:gd name="connsiteY36" fmla="*/ 716023 h 1555124"/>
              <a:gd name="connsiteX37" fmla="*/ 878187 w 896979"/>
              <a:gd name="connsiteY37" fmla="*/ 815611 h 1555124"/>
              <a:gd name="connsiteX38" fmla="*/ 869133 w 896979"/>
              <a:gd name="connsiteY38" fmla="*/ 996680 h 1555124"/>
              <a:gd name="connsiteX39" fmla="*/ 851026 w 896979"/>
              <a:gd name="connsiteY39" fmla="*/ 1023841 h 1555124"/>
              <a:gd name="connsiteX40" fmla="*/ 832919 w 896979"/>
              <a:gd name="connsiteY40" fmla="*/ 978573 h 1555124"/>
              <a:gd name="connsiteX41" fmla="*/ 823866 w 896979"/>
              <a:gd name="connsiteY41" fmla="*/ 1051001 h 1555124"/>
              <a:gd name="connsiteX42" fmla="*/ 805759 w 896979"/>
              <a:gd name="connsiteY42" fmla="*/ 1114375 h 1555124"/>
              <a:gd name="connsiteX43" fmla="*/ 778598 w 896979"/>
              <a:gd name="connsiteY43" fmla="*/ 1105322 h 1555124"/>
              <a:gd name="connsiteX44" fmla="*/ 769545 w 896979"/>
              <a:gd name="connsiteY44" fmla="*/ 1223017 h 1555124"/>
              <a:gd name="connsiteX45" fmla="*/ 760491 w 896979"/>
              <a:gd name="connsiteY45" fmla="*/ 1250177 h 1555124"/>
              <a:gd name="connsiteX46" fmla="*/ 724278 w 896979"/>
              <a:gd name="connsiteY46" fmla="*/ 1313551 h 1555124"/>
              <a:gd name="connsiteX47" fmla="*/ 697117 w 896979"/>
              <a:gd name="connsiteY47" fmla="*/ 1322605 h 1555124"/>
              <a:gd name="connsiteX48" fmla="*/ 660903 w 896979"/>
              <a:gd name="connsiteY48" fmla="*/ 1367872 h 1555124"/>
              <a:gd name="connsiteX49" fmla="*/ 642796 w 896979"/>
              <a:gd name="connsiteY49" fmla="*/ 1422193 h 1555124"/>
              <a:gd name="connsiteX50" fmla="*/ 588476 w 896979"/>
              <a:gd name="connsiteY50" fmla="*/ 1395033 h 1555124"/>
              <a:gd name="connsiteX51" fmla="*/ 579422 w 896979"/>
              <a:gd name="connsiteY51" fmla="*/ 1422193 h 1555124"/>
              <a:gd name="connsiteX52" fmla="*/ 434567 w 896979"/>
              <a:gd name="connsiteY52" fmla="*/ 1440300 h 1555124"/>
              <a:gd name="connsiteX53" fmla="*/ 398353 w 896979"/>
              <a:gd name="connsiteY53" fmla="*/ 1485567 h 1555124"/>
              <a:gd name="connsiteX54" fmla="*/ 371192 w 896979"/>
              <a:gd name="connsiteY54" fmla="*/ 1503674 h 1555124"/>
              <a:gd name="connsiteX55" fmla="*/ 325925 w 896979"/>
              <a:gd name="connsiteY55" fmla="*/ 1467460 h 1555124"/>
              <a:gd name="connsiteX56" fmla="*/ 298765 w 896979"/>
              <a:gd name="connsiteY56" fmla="*/ 1440300 h 1555124"/>
              <a:gd name="connsiteX57" fmla="*/ 271604 w 896979"/>
              <a:gd name="connsiteY57" fmla="*/ 1449353 h 1555124"/>
              <a:gd name="connsiteX58" fmla="*/ 262551 w 896979"/>
              <a:gd name="connsiteY58" fmla="*/ 1494621 h 1555124"/>
              <a:gd name="connsiteX59" fmla="*/ 190123 w 896979"/>
              <a:gd name="connsiteY59" fmla="*/ 1494621 h 1555124"/>
              <a:gd name="connsiteX60" fmla="*/ 153909 w 896979"/>
              <a:gd name="connsiteY60" fmla="*/ 1476514 h 1555124"/>
              <a:gd name="connsiteX61" fmla="*/ 126749 w 896979"/>
              <a:gd name="connsiteY61" fmla="*/ 1458407 h 1555124"/>
              <a:gd name="connsiteX62" fmla="*/ 90535 w 896979"/>
              <a:gd name="connsiteY62" fmla="*/ 1449353 h 1555124"/>
              <a:gd name="connsiteX63" fmla="*/ 72428 w 896979"/>
              <a:gd name="connsiteY63" fmla="*/ 1485567 h 1555124"/>
              <a:gd name="connsiteX64" fmla="*/ 63375 w 896979"/>
              <a:gd name="connsiteY64" fmla="*/ 1548942 h 1555124"/>
              <a:gd name="connsiteX65" fmla="*/ 0 w 896979"/>
              <a:gd name="connsiteY65" fmla="*/ 1548942 h 155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96979" h="1555124">
                <a:moveTo>
                  <a:pt x="27161" y="82280"/>
                </a:moveTo>
                <a:cubicBezTo>
                  <a:pt x="42250" y="70209"/>
                  <a:pt x="57886" y="58791"/>
                  <a:pt x="72428" y="46066"/>
                </a:cubicBezTo>
                <a:cubicBezTo>
                  <a:pt x="82064" y="37635"/>
                  <a:pt x="86864" y="17492"/>
                  <a:pt x="99589" y="18906"/>
                </a:cubicBezTo>
                <a:cubicBezTo>
                  <a:pt x="121218" y="21309"/>
                  <a:pt x="153909" y="55120"/>
                  <a:pt x="153909" y="55120"/>
                </a:cubicBezTo>
                <a:cubicBezTo>
                  <a:pt x="159945" y="37013"/>
                  <a:pt x="154945" y="9335"/>
                  <a:pt x="172016" y="799"/>
                </a:cubicBezTo>
                <a:cubicBezTo>
                  <a:pt x="184087" y="-5237"/>
                  <a:pt x="185111" y="24482"/>
                  <a:pt x="190123" y="37013"/>
                </a:cubicBezTo>
                <a:cubicBezTo>
                  <a:pt x="197212" y="54734"/>
                  <a:pt x="208230" y="91334"/>
                  <a:pt x="208230" y="91334"/>
                </a:cubicBezTo>
                <a:cubicBezTo>
                  <a:pt x="217283" y="85298"/>
                  <a:pt x="224657" y="71438"/>
                  <a:pt x="235390" y="73227"/>
                </a:cubicBezTo>
                <a:cubicBezTo>
                  <a:pt x="248019" y="75332"/>
                  <a:pt x="251898" y="93285"/>
                  <a:pt x="262551" y="100387"/>
                </a:cubicBezTo>
                <a:cubicBezTo>
                  <a:pt x="270491" y="105681"/>
                  <a:pt x="280658" y="106423"/>
                  <a:pt x="289711" y="109441"/>
                </a:cubicBezTo>
                <a:cubicBezTo>
                  <a:pt x="292729" y="94352"/>
                  <a:pt x="295033" y="79102"/>
                  <a:pt x="298765" y="64173"/>
                </a:cubicBezTo>
                <a:cubicBezTo>
                  <a:pt x="301080" y="54915"/>
                  <a:pt x="299635" y="32103"/>
                  <a:pt x="307818" y="37013"/>
                </a:cubicBezTo>
                <a:cubicBezTo>
                  <a:pt x="326479" y="48210"/>
                  <a:pt x="325925" y="79263"/>
                  <a:pt x="344032" y="91334"/>
                </a:cubicBezTo>
                <a:lnTo>
                  <a:pt x="371192" y="109441"/>
                </a:lnTo>
                <a:cubicBezTo>
                  <a:pt x="418111" y="179818"/>
                  <a:pt x="361605" y="109575"/>
                  <a:pt x="398353" y="100387"/>
                </a:cubicBezTo>
                <a:cubicBezTo>
                  <a:pt x="410774" y="97282"/>
                  <a:pt x="416460" y="118494"/>
                  <a:pt x="425513" y="127547"/>
                </a:cubicBezTo>
                <a:cubicBezTo>
                  <a:pt x="428531" y="115476"/>
                  <a:pt x="424613" y="98799"/>
                  <a:pt x="434567" y="91334"/>
                </a:cubicBezTo>
                <a:cubicBezTo>
                  <a:pt x="442201" y="85608"/>
                  <a:pt x="456180" y="92622"/>
                  <a:pt x="461727" y="100387"/>
                </a:cubicBezTo>
                <a:cubicBezTo>
                  <a:pt x="472821" y="115918"/>
                  <a:pt x="468382" y="139439"/>
                  <a:pt x="479834" y="154708"/>
                </a:cubicBezTo>
                <a:lnTo>
                  <a:pt x="506994" y="190922"/>
                </a:lnTo>
                <a:cubicBezTo>
                  <a:pt x="510012" y="178851"/>
                  <a:pt x="505695" y="147806"/>
                  <a:pt x="516048" y="154708"/>
                </a:cubicBezTo>
                <a:cubicBezTo>
                  <a:pt x="531929" y="165295"/>
                  <a:pt x="525619" y="191958"/>
                  <a:pt x="534155" y="209029"/>
                </a:cubicBezTo>
                <a:cubicBezTo>
                  <a:pt x="540191" y="221100"/>
                  <a:pt x="542719" y="235700"/>
                  <a:pt x="552262" y="245243"/>
                </a:cubicBezTo>
                <a:cubicBezTo>
                  <a:pt x="559010" y="251991"/>
                  <a:pt x="570369" y="251278"/>
                  <a:pt x="579422" y="254296"/>
                </a:cubicBezTo>
                <a:cubicBezTo>
                  <a:pt x="582440" y="245243"/>
                  <a:pt x="578933" y="227136"/>
                  <a:pt x="588476" y="227136"/>
                </a:cubicBezTo>
                <a:cubicBezTo>
                  <a:pt x="598019" y="227136"/>
                  <a:pt x="592471" y="246204"/>
                  <a:pt x="597529" y="254296"/>
                </a:cubicBezTo>
                <a:cubicBezTo>
                  <a:pt x="607770" y="270682"/>
                  <a:pt x="620636" y="285364"/>
                  <a:pt x="633743" y="299563"/>
                </a:cubicBezTo>
                <a:cubicBezTo>
                  <a:pt x="729889" y="403721"/>
                  <a:pt x="682125" y="335923"/>
                  <a:pt x="724278" y="399151"/>
                </a:cubicBezTo>
                <a:cubicBezTo>
                  <a:pt x="730314" y="390098"/>
                  <a:pt x="731829" y="369352"/>
                  <a:pt x="742385" y="371991"/>
                </a:cubicBezTo>
                <a:cubicBezTo>
                  <a:pt x="755478" y="375265"/>
                  <a:pt x="755175" y="395800"/>
                  <a:pt x="760491" y="408205"/>
                </a:cubicBezTo>
                <a:cubicBezTo>
                  <a:pt x="769798" y="429922"/>
                  <a:pt x="772031" y="448594"/>
                  <a:pt x="778598" y="471579"/>
                </a:cubicBezTo>
                <a:cubicBezTo>
                  <a:pt x="781220" y="480755"/>
                  <a:pt x="783384" y="490204"/>
                  <a:pt x="787652" y="498740"/>
                </a:cubicBezTo>
                <a:cubicBezTo>
                  <a:pt x="792518" y="508472"/>
                  <a:pt x="799723" y="516847"/>
                  <a:pt x="805759" y="525900"/>
                </a:cubicBezTo>
                <a:cubicBezTo>
                  <a:pt x="808777" y="537971"/>
                  <a:pt x="806014" y="553316"/>
                  <a:pt x="814812" y="562114"/>
                </a:cubicBezTo>
                <a:cubicBezTo>
                  <a:pt x="823610" y="570912"/>
                  <a:pt x="840223" y="564994"/>
                  <a:pt x="851026" y="571167"/>
                </a:cubicBezTo>
                <a:cubicBezTo>
                  <a:pt x="862143" y="577519"/>
                  <a:pt x="869133" y="589274"/>
                  <a:pt x="878187" y="598328"/>
                </a:cubicBezTo>
                <a:cubicBezTo>
                  <a:pt x="892765" y="642064"/>
                  <a:pt x="899210" y="654754"/>
                  <a:pt x="896293" y="716023"/>
                </a:cubicBezTo>
                <a:cubicBezTo>
                  <a:pt x="894688" y="749725"/>
                  <a:pt x="884222" y="782415"/>
                  <a:pt x="878187" y="815611"/>
                </a:cubicBezTo>
                <a:cubicBezTo>
                  <a:pt x="875169" y="875967"/>
                  <a:pt x="876949" y="936756"/>
                  <a:pt x="869133" y="996680"/>
                </a:cubicBezTo>
                <a:cubicBezTo>
                  <a:pt x="867726" y="1007470"/>
                  <a:pt x="860758" y="1028707"/>
                  <a:pt x="851026" y="1023841"/>
                </a:cubicBezTo>
                <a:cubicBezTo>
                  <a:pt x="836490" y="1016573"/>
                  <a:pt x="838955" y="993662"/>
                  <a:pt x="832919" y="978573"/>
                </a:cubicBezTo>
                <a:cubicBezTo>
                  <a:pt x="829901" y="1002716"/>
                  <a:pt x="827866" y="1027002"/>
                  <a:pt x="823866" y="1051001"/>
                </a:cubicBezTo>
                <a:cubicBezTo>
                  <a:pt x="820078" y="1073732"/>
                  <a:pt x="812933" y="1092852"/>
                  <a:pt x="805759" y="1114375"/>
                </a:cubicBezTo>
                <a:cubicBezTo>
                  <a:pt x="796705" y="1111357"/>
                  <a:pt x="781616" y="1096268"/>
                  <a:pt x="778598" y="1105322"/>
                </a:cubicBezTo>
                <a:cubicBezTo>
                  <a:pt x="766155" y="1142650"/>
                  <a:pt x="774425" y="1183973"/>
                  <a:pt x="769545" y="1223017"/>
                </a:cubicBezTo>
                <a:cubicBezTo>
                  <a:pt x="768361" y="1232486"/>
                  <a:pt x="763113" y="1241001"/>
                  <a:pt x="760491" y="1250177"/>
                </a:cubicBezTo>
                <a:cubicBezTo>
                  <a:pt x="750298" y="1285854"/>
                  <a:pt x="758215" y="1290926"/>
                  <a:pt x="724278" y="1313551"/>
                </a:cubicBezTo>
                <a:cubicBezTo>
                  <a:pt x="716337" y="1318845"/>
                  <a:pt x="706171" y="1319587"/>
                  <a:pt x="697117" y="1322605"/>
                </a:cubicBezTo>
                <a:cubicBezTo>
                  <a:pt x="685046" y="1337694"/>
                  <a:pt x="670156" y="1350908"/>
                  <a:pt x="660903" y="1367872"/>
                </a:cubicBezTo>
                <a:cubicBezTo>
                  <a:pt x="651763" y="1384628"/>
                  <a:pt x="642796" y="1422193"/>
                  <a:pt x="642796" y="1422193"/>
                </a:cubicBezTo>
                <a:cubicBezTo>
                  <a:pt x="638221" y="1419143"/>
                  <a:pt x="599186" y="1389678"/>
                  <a:pt x="588476" y="1395033"/>
                </a:cubicBezTo>
                <a:cubicBezTo>
                  <a:pt x="579940" y="1399301"/>
                  <a:pt x="588577" y="1419500"/>
                  <a:pt x="579422" y="1422193"/>
                </a:cubicBezTo>
                <a:cubicBezTo>
                  <a:pt x="532739" y="1435923"/>
                  <a:pt x="482852" y="1434264"/>
                  <a:pt x="434567" y="1440300"/>
                </a:cubicBezTo>
                <a:cubicBezTo>
                  <a:pt x="356726" y="1492193"/>
                  <a:pt x="448331" y="1423095"/>
                  <a:pt x="398353" y="1485567"/>
                </a:cubicBezTo>
                <a:cubicBezTo>
                  <a:pt x="391556" y="1494064"/>
                  <a:pt x="380246" y="1497638"/>
                  <a:pt x="371192" y="1503674"/>
                </a:cubicBezTo>
                <a:cubicBezTo>
                  <a:pt x="356103" y="1491603"/>
                  <a:pt x="340467" y="1480185"/>
                  <a:pt x="325925" y="1467460"/>
                </a:cubicBezTo>
                <a:cubicBezTo>
                  <a:pt x="316290" y="1459029"/>
                  <a:pt x="310911" y="1444349"/>
                  <a:pt x="298765" y="1440300"/>
                </a:cubicBezTo>
                <a:lnTo>
                  <a:pt x="271604" y="1449353"/>
                </a:lnTo>
                <a:cubicBezTo>
                  <a:pt x="268586" y="1464442"/>
                  <a:pt x="271087" y="1481817"/>
                  <a:pt x="262551" y="1494621"/>
                </a:cubicBezTo>
                <a:cubicBezTo>
                  <a:pt x="249451" y="1514271"/>
                  <a:pt x="198538" y="1496304"/>
                  <a:pt x="190123" y="1494621"/>
                </a:cubicBezTo>
                <a:cubicBezTo>
                  <a:pt x="178052" y="1488585"/>
                  <a:pt x="165627" y="1483210"/>
                  <a:pt x="153909" y="1476514"/>
                </a:cubicBezTo>
                <a:cubicBezTo>
                  <a:pt x="144462" y="1471116"/>
                  <a:pt x="136750" y="1462693"/>
                  <a:pt x="126749" y="1458407"/>
                </a:cubicBezTo>
                <a:cubicBezTo>
                  <a:pt x="115312" y="1453505"/>
                  <a:pt x="102606" y="1452371"/>
                  <a:pt x="90535" y="1449353"/>
                </a:cubicBezTo>
                <a:cubicBezTo>
                  <a:pt x="84499" y="1461424"/>
                  <a:pt x="75979" y="1472546"/>
                  <a:pt x="72428" y="1485567"/>
                </a:cubicBezTo>
                <a:cubicBezTo>
                  <a:pt x="66813" y="1506155"/>
                  <a:pt x="79435" y="1534890"/>
                  <a:pt x="63375" y="1548942"/>
                </a:cubicBezTo>
                <a:cubicBezTo>
                  <a:pt x="47477" y="1562853"/>
                  <a:pt x="21125" y="1548942"/>
                  <a:pt x="0" y="1548942"/>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550454" y="3738893"/>
            <a:ext cx="2086447" cy="646331"/>
          </a:xfrm>
          <a:prstGeom prst="rect">
            <a:avLst/>
          </a:prstGeom>
          <a:noFill/>
        </p:spPr>
        <p:txBody>
          <a:bodyPr wrap="square" rtlCol="0">
            <a:spAutoFit/>
          </a:bodyPr>
          <a:lstStyle/>
          <a:p>
            <a:r>
              <a:rPr lang="en-US" sz="3600" b="1" dirty="0">
                <a:solidFill>
                  <a:srgbClr val="FF0000"/>
                </a:solidFill>
                <a:latin typeface="Arial" panose="020B0604020202020204" pitchFamily="34" charset="0"/>
                <a:cs typeface="Arial" panose="020B0604020202020204" pitchFamily="34" charset="0"/>
              </a:rPr>
              <a:t>-20 dB</a:t>
            </a:r>
          </a:p>
        </p:txBody>
      </p:sp>
      <p:sp>
        <p:nvSpPr>
          <p:cNvPr id="8" name="Freeform 7"/>
          <p:cNvSpPr/>
          <p:nvPr/>
        </p:nvSpPr>
        <p:spPr>
          <a:xfrm>
            <a:off x="6595849" y="2447563"/>
            <a:ext cx="3847723" cy="2802106"/>
          </a:xfrm>
          <a:custGeom>
            <a:avLst/>
            <a:gdLst>
              <a:gd name="connsiteX0" fmla="*/ 1946495 w 3847723"/>
              <a:gd name="connsiteY0" fmla="*/ 111069 h 2802106"/>
              <a:gd name="connsiteX1" fmla="*/ 1991762 w 3847723"/>
              <a:gd name="connsiteY1" fmla="*/ 102016 h 2802106"/>
              <a:gd name="connsiteX2" fmla="*/ 2018923 w 3847723"/>
              <a:gd name="connsiteY2" fmla="*/ 83909 h 2802106"/>
              <a:gd name="connsiteX3" fmla="*/ 2055136 w 3847723"/>
              <a:gd name="connsiteY3" fmla="*/ 74856 h 2802106"/>
              <a:gd name="connsiteX4" fmla="*/ 2109457 w 3847723"/>
              <a:gd name="connsiteY4" fmla="*/ 65802 h 2802106"/>
              <a:gd name="connsiteX5" fmla="*/ 2163778 w 3847723"/>
              <a:gd name="connsiteY5" fmla="*/ 20535 h 2802106"/>
              <a:gd name="connsiteX6" fmla="*/ 2190938 w 3847723"/>
              <a:gd name="connsiteY6" fmla="*/ 38642 h 2802106"/>
              <a:gd name="connsiteX7" fmla="*/ 2272420 w 3847723"/>
              <a:gd name="connsiteY7" fmla="*/ 11481 h 2802106"/>
              <a:gd name="connsiteX8" fmla="*/ 2290527 w 3847723"/>
              <a:gd name="connsiteY8" fmla="*/ 38642 h 2802106"/>
              <a:gd name="connsiteX9" fmla="*/ 2362954 w 3847723"/>
              <a:gd name="connsiteY9" fmla="*/ 38642 h 2802106"/>
              <a:gd name="connsiteX10" fmla="*/ 2471596 w 3847723"/>
              <a:gd name="connsiteY10" fmla="*/ 29588 h 2802106"/>
              <a:gd name="connsiteX11" fmla="*/ 2534970 w 3847723"/>
              <a:gd name="connsiteY11" fmla="*/ 20535 h 2802106"/>
              <a:gd name="connsiteX12" fmla="*/ 2562130 w 3847723"/>
              <a:gd name="connsiteY12" fmla="*/ 2428 h 2802106"/>
              <a:gd name="connsiteX13" fmla="*/ 2634558 w 3847723"/>
              <a:gd name="connsiteY13" fmla="*/ 29588 h 2802106"/>
              <a:gd name="connsiteX14" fmla="*/ 2743200 w 3847723"/>
              <a:gd name="connsiteY14" fmla="*/ 38642 h 2802106"/>
              <a:gd name="connsiteX15" fmla="*/ 2788467 w 3847723"/>
              <a:gd name="connsiteY15" fmla="*/ 29588 h 2802106"/>
              <a:gd name="connsiteX16" fmla="*/ 2815628 w 3847723"/>
              <a:gd name="connsiteY16" fmla="*/ 11481 h 2802106"/>
              <a:gd name="connsiteX17" fmla="*/ 2824681 w 3847723"/>
              <a:gd name="connsiteY17" fmla="*/ 38642 h 2802106"/>
              <a:gd name="connsiteX18" fmla="*/ 2851841 w 3847723"/>
              <a:gd name="connsiteY18" fmla="*/ 92962 h 2802106"/>
              <a:gd name="connsiteX19" fmla="*/ 2897109 w 3847723"/>
              <a:gd name="connsiteY19" fmla="*/ 156337 h 2802106"/>
              <a:gd name="connsiteX20" fmla="*/ 2933323 w 3847723"/>
              <a:gd name="connsiteY20" fmla="*/ 183497 h 2802106"/>
              <a:gd name="connsiteX21" fmla="*/ 2951429 w 3847723"/>
              <a:gd name="connsiteY21" fmla="*/ 210657 h 2802106"/>
              <a:gd name="connsiteX22" fmla="*/ 2996697 w 3847723"/>
              <a:gd name="connsiteY22" fmla="*/ 237818 h 2802106"/>
              <a:gd name="connsiteX23" fmla="*/ 3023857 w 3847723"/>
              <a:gd name="connsiteY23" fmla="*/ 255925 h 2802106"/>
              <a:gd name="connsiteX24" fmla="*/ 3051018 w 3847723"/>
              <a:gd name="connsiteY24" fmla="*/ 264978 h 2802106"/>
              <a:gd name="connsiteX25" fmla="*/ 3132499 w 3847723"/>
              <a:gd name="connsiteY25" fmla="*/ 283085 h 2802106"/>
              <a:gd name="connsiteX26" fmla="*/ 3177766 w 3847723"/>
              <a:gd name="connsiteY26" fmla="*/ 346459 h 2802106"/>
              <a:gd name="connsiteX27" fmla="*/ 3204927 w 3847723"/>
              <a:gd name="connsiteY27" fmla="*/ 373620 h 2802106"/>
              <a:gd name="connsiteX28" fmla="*/ 3250194 w 3847723"/>
              <a:gd name="connsiteY28" fmla="*/ 364566 h 2802106"/>
              <a:gd name="connsiteX29" fmla="*/ 3286408 w 3847723"/>
              <a:gd name="connsiteY29" fmla="*/ 355513 h 2802106"/>
              <a:gd name="connsiteX30" fmla="*/ 3295461 w 3847723"/>
              <a:gd name="connsiteY30" fmla="*/ 382673 h 2802106"/>
              <a:gd name="connsiteX31" fmla="*/ 3322622 w 3847723"/>
              <a:gd name="connsiteY31" fmla="*/ 391727 h 2802106"/>
              <a:gd name="connsiteX32" fmla="*/ 3385996 w 3847723"/>
              <a:gd name="connsiteY32" fmla="*/ 427941 h 2802106"/>
              <a:gd name="connsiteX33" fmla="*/ 3413156 w 3847723"/>
              <a:gd name="connsiteY33" fmla="*/ 464155 h 2802106"/>
              <a:gd name="connsiteX34" fmla="*/ 3422210 w 3847723"/>
              <a:gd name="connsiteY34" fmla="*/ 491315 h 2802106"/>
              <a:gd name="connsiteX35" fmla="*/ 3458424 w 3847723"/>
              <a:gd name="connsiteY35" fmla="*/ 563743 h 2802106"/>
              <a:gd name="connsiteX36" fmla="*/ 3485584 w 3847723"/>
              <a:gd name="connsiteY36" fmla="*/ 572796 h 2802106"/>
              <a:gd name="connsiteX37" fmla="*/ 3530851 w 3847723"/>
              <a:gd name="connsiteY37" fmla="*/ 618063 h 2802106"/>
              <a:gd name="connsiteX38" fmla="*/ 3548958 w 3847723"/>
              <a:gd name="connsiteY38" fmla="*/ 672384 h 2802106"/>
              <a:gd name="connsiteX39" fmla="*/ 3594226 w 3847723"/>
              <a:gd name="connsiteY39" fmla="*/ 735758 h 2802106"/>
              <a:gd name="connsiteX40" fmla="*/ 3603279 w 3847723"/>
              <a:gd name="connsiteY40" fmla="*/ 762919 h 2802106"/>
              <a:gd name="connsiteX41" fmla="*/ 3612332 w 3847723"/>
              <a:gd name="connsiteY41" fmla="*/ 799133 h 2802106"/>
              <a:gd name="connsiteX42" fmla="*/ 3675707 w 3847723"/>
              <a:gd name="connsiteY42" fmla="*/ 889667 h 2802106"/>
              <a:gd name="connsiteX43" fmla="*/ 3720974 w 3847723"/>
              <a:gd name="connsiteY43" fmla="*/ 980202 h 2802106"/>
              <a:gd name="connsiteX44" fmla="*/ 3748134 w 3847723"/>
              <a:gd name="connsiteY44" fmla="*/ 1043576 h 2802106"/>
              <a:gd name="connsiteX45" fmla="*/ 3775295 w 3847723"/>
              <a:gd name="connsiteY45" fmla="*/ 1079790 h 2802106"/>
              <a:gd name="connsiteX46" fmla="*/ 3784348 w 3847723"/>
              <a:gd name="connsiteY46" fmla="*/ 1143164 h 2802106"/>
              <a:gd name="connsiteX47" fmla="*/ 3802455 w 3847723"/>
              <a:gd name="connsiteY47" fmla="*/ 1197485 h 2802106"/>
              <a:gd name="connsiteX48" fmla="*/ 3811509 w 3847723"/>
              <a:gd name="connsiteY48" fmla="*/ 1242753 h 2802106"/>
              <a:gd name="connsiteX49" fmla="*/ 3829616 w 3847723"/>
              <a:gd name="connsiteY49" fmla="*/ 1324234 h 2802106"/>
              <a:gd name="connsiteX50" fmla="*/ 3847723 w 3847723"/>
              <a:gd name="connsiteY50" fmla="*/ 1351394 h 2802106"/>
              <a:gd name="connsiteX51" fmla="*/ 3829616 w 3847723"/>
              <a:gd name="connsiteY51" fmla="*/ 1514356 h 2802106"/>
              <a:gd name="connsiteX52" fmla="*/ 3820562 w 3847723"/>
              <a:gd name="connsiteY52" fmla="*/ 1550570 h 2802106"/>
              <a:gd name="connsiteX53" fmla="*/ 3793402 w 3847723"/>
              <a:gd name="connsiteY53" fmla="*/ 1586784 h 2802106"/>
              <a:gd name="connsiteX54" fmla="*/ 3775295 w 3847723"/>
              <a:gd name="connsiteY54" fmla="*/ 1613945 h 2802106"/>
              <a:gd name="connsiteX55" fmla="*/ 3766241 w 3847723"/>
              <a:gd name="connsiteY55" fmla="*/ 1795014 h 2802106"/>
              <a:gd name="connsiteX56" fmla="*/ 3720974 w 3847723"/>
              <a:gd name="connsiteY56" fmla="*/ 1876495 h 2802106"/>
              <a:gd name="connsiteX57" fmla="*/ 3693814 w 3847723"/>
              <a:gd name="connsiteY57" fmla="*/ 1921762 h 2802106"/>
              <a:gd name="connsiteX58" fmla="*/ 3666653 w 3847723"/>
              <a:gd name="connsiteY58" fmla="*/ 1939869 h 2802106"/>
              <a:gd name="connsiteX59" fmla="*/ 3657600 w 3847723"/>
              <a:gd name="connsiteY59" fmla="*/ 1967030 h 2802106"/>
              <a:gd name="connsiteX60" fmla="*/ 3612332 w 3847723"/>
              <a:gd name="connsiteY60" fmla="*/ 2039457 h 2802106"/>
              <a:gd name="connsiteX61" fmla="*/ 3585172 w 3847723"/>
              <a:gd name="connsiteY61" fmla="*/ 2057564 h 2802106"/>
              <a:gd name="connsiteX62" fmla="*/ 3558012 w 3847723"/>
              <a:gd name="connsiteY62" fmla="*/ 2120939 h 2802106"/>
              <a:gd name="connsiteX63" fmla="*/ 3548958 w 3847723"/>
              <a:gd name="connsiteY63" fmla="*/ 2148099 h 2802106"/>
              <a:gd name="connsiteX64" fmla="*/ 3512744 w 3847723"/>
              <a:gd name="connsiteY64" fmla="*/ 2202420 h 2802106"/>
              <a:gd name="connsiteX65" fmla="*/ 3494637 w 3847723"/>
              <a:gd name="connsiteY65" fmla="*/ 2229580 h 2802106"/>
              <a:gd name="connsiteX66" fmla="*/ 3440317 w 3847723"/>
              <a:gd name="connsiteY66" fmla="*/ 2265794 h 2802106"/>
              <a:gd name="connsiteX67" fmla="*/ 3395049 w 3847723"/>
              <a:gd name="connsiteY67" fmla="*/ 2311061 h 2802106"/>
              <a:gd name="connsiteX68" fmla="*/ 3367889 w 3847723"/>
              <a:gd name="connsiteY68" fmla="*/ 2338222 h 2802106"/>
              <a:gd name="connsiteX69" fmla="*/ 3322622 w 3847723"/>
              <a:gd name="connsiteY69" fmla="*/ 2365382 h 2802106"/>
              <a:gd name="connsiteX70" fmla="*/ 3250194 w 3847723"/>
              <a:gd name="connsiteY70" fmla="*/ 2419703 h 2802106"/>
              <a:gd name="connsiteX71" fmla="*/ 3223033 w 3847723"/>
              <a:gd name="connsiteY71" fmla="*/ 2437810 h 2802106"/>
              <a:gd name="connsiteX72" fmla="*/ 3195873 w 3847723"/>
              <a:gd name="connsiteY72" fmla="*/ 2492131 h 2802106"/>
              <a:gd name="connsiteX73" fmla="*/ 3168713 w 3847723"/>
              <a:gd name="connsiteY73" fmla="*/ 2501184 h 2802106"/>
              <a:gd name="connsiteX74" fmla="*/ 3078178 w 3847723"/>
              <a:gd name="connsiteY74" fmla="*/ 2555505 h 2802106"/>
              <a:gd name="connsiteX75" fmla="*/ 3051018 w 3847723"/>
              <a:gd name="connsiteY75" fmla="*/ 2564558 h 2802106"/>
              <a:gd name="connsiteX76" fmla="*/ 2987643 w 3847723"/>
              <a:gd name="connsiteY76" fmla="*/ 2591719 h 2802106"/>
              <a:gd name="connsiteX77" fmla="*/ 2960483 w 3847723"/>
              <a:gd name="connsiteY77" fmla="*/ 2609826 h 2802106"/>
              <a:gd name="connsiteX78" fmla="*/ 2933323 w 3847723"/>
              <a:gd name="connsiteY78" fmla="*/ 2618879 h 2802106"/>
              <a:gd name="connsiteX79" fmla="*/ 2888055 w 3847723"/>
              <a:gd name="connsiteY79" fmla="*/ 2673200 h 2802106"/>
              <a:gd name="connsiteX80" fmla="*/ 2879002 w 3847723"/>
              <a:gd name="connsiteY80" fmla="*/ 2700360 h 2802106"/>
              <a:gd name="connsiteX81" fmla="*/ 2779414 w 3847723"/>
              <a:gd name="connsiteY81" fmla="*/ 2709414 h 2802106"/>
              <a:gd name="connsiteX82" fmla="*/ 2725093 w 3847723"/>
              <a:gd name="connsiteY82" fmla="*/ 2727521 h 2802106"/>
              <a:gd name="connsiteX83" fmla="*/ 2670772 w 3847723"/>
              <a:gd name="connsiteY83" fmla="*/ 2754681 h 2802106"/>
              <a:gd name="connsiteX84" fmla="*/ 2489703 w 3847723"/>
              <a:gd name="connsiteY84" fmla="*/ 2736574 h 2802106"/>
              <a:gd name="connsiteX85" fmla="*/ 2426329 w 3847723"/>
              <a:gd name="connsiteY85" fmla="*/ 2709414 h 2802106"/>
              <a:gd name="connsiteX86" fmla="*/ 2399168 w 3847723"/>
              <a:gd name="connsiteY86" fmla="*/ 2700360 h 2802106"/>
              <a:gd name="connsiteX87" fmla="*/ 2018923 w 3847723"/>
              <a:gd name="connsiteY87" fmla="*/ 2691307 h 2802106"/>
              <a:gd name="connsiteX88" fmla="*/ 1946495 w 3847723"/>
              <a:gd name="connsiteY88" fmla="*/ 2664147 h 2802106"/>
              <a:gd name="connsiteX89" fmla="*/ 1910281 w 3847723"/>
              <a:gd name="connsiteY89" fmla="*/ 2646040 h 2802106"/>
              <a:gd name="connsiteX90" fmla="*/ 1837853 w 3847723"/>
              <a:gd name="connsiteY90" fmla="*/ 2664147 h 2802106"/>
              <a:gd name="connsiteX91" fmla="*/ 1747319 w 3847723"/>
              <a:gd name="connsiteY91" fmla="*/ 2691307 h 2802106"/>
              <a:gd name="connsiteX92" fmla="*/ 1729212 w 3847723"/>
              <a:gd name="connsiteY92" fmla="*/ 2718467 h 2802106"/>
              <a:gd name="connsiteX93" fmla="*/ 1566249 w 3847723"/>
              <a:gd name="connsiteY93" fmla="*/ 2745628 h 2802106"/>
              <a:gd name="connsiteX94" fmla="*/ 1493822 w 3847723"/>
              <a:gd name="connsiteY94" fmla="*/ 2763735 h 2802106"/>
              <a:gd name="connsiteX95" fmla="*/ 1466661 w 3847723"/>
              <a:gd name="connsiteY95" fmla="*/ 2772788 h 2802106"/>
              <a:gd name="connsiteX96" fmla="*/ 1267485 w 3847723"/>
              <a:gd name="connsiteY96" fmla="*/ 2781842 h 2802106"/>
              <a:gd name="connsiteX97" fmla="*/ 1086416 w 3847723"/>
              <a:gd name="connsiteY97" fmla="*/ 2790895 h 2802106"/>
              <a:gd name="connsiteX98" fmla="*/ 1050202 w 3847723"/>
              <a:gd name="connsiteY98" fmla="*/ 2781842 h 2802106"/>
              <a:gd name="connsiteX99" fmla="*/ 1023041 w 3847723"/>
              <a:gd name="connsiteY99" fmla="*/ 2772788 h 2802106"/>
              <a:gd name="connsiteX100" fmla="*/ 968721 w 3847723"/>
              <a:gd name="connsiteY100" fmla="*/ 2763735 h 2802106"/>
              <a:gd name="connsiteX101" fmla="*/ 941560 w 3847723"/>
              <a:gd name="connsiteY101" fmla="*/ 2754681 h 2802106"/>
              <a:gd name="connsiteX102" fmla="*/ 896293 w 3847723"/>
              <a:gd name="connsiteY102" fmla="*/ 2745628 h 2802106"/>
              <a:gd name="connsiteX103" fmla="*/ 869132 w 3847723"/>
              <a:gd name="connsiteY103" fmla="*/ 2727521 h 2802106"/>
              <a:gd name="connsiteX104" fmla="*/ 851026 w 3847723"/>
              <a:gd name="connsiteY104" fmla="*/ 2700360 h 2802106"/>
              <a:gd name="connsiteX105" fmla="*/ 823865 w 3847723"/>
              <a:gd name="connsiteY105" fmla="*/ 2682254 h 2802106"/>
              <a:gd name="connsiteX106" fmla="*/ 760491 w 3847723"/>
              <a:gd name="connsiteY106" fmla="*/ 2646040 h 2802106"/>
              <a:gd name="connsiteX107" fmla="*/ 733330 w 3847723"/>
              <a:gd name="connsiteY107" fmla="*/ 2618879 h 2802106"/>
              <a:gd name="connsiteX108" fmla="*/ 715224 w 3847723"/>
              <a:gd name="connsiteY108" fmla="*/ 2591719 h 2802106"/>
              <a:gd name="connsiteX109" fmla="*/ 688063 w 3847723"/>
              <a:gd name="connsiteY109" fmla="*/ 2582665 h 2802106"/>
              <a:gd name="connsiteX110" fmla="*/ 633742 w 3847723"/>
              <a:gd name="connsiteY110" fmla="*/ 2546452 h 2802106"/>
              <a:gd name="connsiteX111" fmla="*/ 552261 w 3847723"/>
              <a:gd name="connsiteY111" fmla="*/ 2510238 h 2802106"/>
              <a:gd name="connsiteX112" fmla="*/ 461727 w 3847723"/>
              <a:gd name="connsiteY112" fmla="*/ 2483077 h 2802106"/>
              <a:gd name="connsiteX113" fmla="*/ 416459 w 3847723"/>
              <a:gd name="connsiteY113" fmla="*/ 2455917 h 2802106"/>
              <a:gd name="connsiteX114" fmla="*/ 371192 w 3847723"/>
              <a:gd name="connsiteY114" fmla="*/ 2410650 h 2802106"/>
              <a:gd name="connsiteX115" fmla="*/ 353085 w 3847723"/>
              <a:gd name="connsiteY115" fmla="*/ 2383489 h 2802106"/>
              <a:gd name="connsiteX116" fmla="*/ 325925 w 3847723"/>
              <a:gd name="connsiteY116" fmla="*/ 2311061 h 2802106"/>
              <a:gd name="connsiteX117" fmla="*/ 271604 w 3847723"/>
              <a:gd name="connsiteY117" fmla="*/ 2283901 h 2802106"/>
              <a:gd name="connsiteX118" fmla="*/ 235390 w 3847723"/>
              <a:gd name="connsiteY118" fmla="*/ 2229580 h 2802106"/>
              <a:gd name="connsiteX119" fmla="*/ 226336 w 3847723"/>
              <a:gd name="connsiteY119" fmla="*/ 2202420 h 2802106"/>
              <a:gd name="connsiteX120" fmla="*/ 199176 w 3847723"/>
              <a:gd name="connsiteY120" fmla="*/ 2175259 h 2802106"/>
              <a:gd name="connsiteX121" fmla="*/ 144855 w 3847723"/>
              <a:gd name="connsiteY121" fmla="*/ 2120939 h 2802106"/>
              <a:gd name="connsiteX122" fmla="*/ 135802 w 3847723"/>
              <a:gd name="connsiteY122" fmla="*/ 2093778 h 2802106"/>
              <a:gd name="connsiteX123" fmla="*/ 126748 w 3847723"/>
              <a:gd name="connsiteY123" fmla="*/ 2048511 h 2802106"/>
              <a:gd name="connsiteX124" fmla="*/ 108641 w 3847723"/>
              <a:gd name="connsiteY124" fmla="*/ 2012297 h 2802106"/>
              <a:gd name="connsiteX125" fmla="*/ 99588 w 3847723"/>
              <a:gd name="connsiteY125" fmla="*/ 1985137 h 2802106"/>
              <a:gd name="connsiteX126" fmla="*/ 90534 w 3847723"/>
              <a:gd name="connsiteY126" fmla="*/ 1885549 h 2802106"/>
              <a:gd name="connsiteX127" fmla="*/ 63374 w 3847723"/>
              <a:gd name="connsiteY127" fmla="*/ 1831228 h 2802106"/>
              <a:gd name="connsiteX128" fmla="*/ 45267 w 3847723"/>
              <a:gd name="connsiteY128" fmla="*/ 1668265 h 2802106"/>
              <a:gd name="connsiteX129" fmla="*/ 27160 w 3847723"/>
              <a:gd name="connsiteY129" fmla="*/ 1568677 h 2802106"/>
              <a:gd name="connsiteX130" fmla="*/ 0 w 3847723"/>
              <a:gd name="connsiteY130" fmla="*/ 1523410 h 2802106"/>
              <a:gd name="connsiteX131" fmla="*/ 9053 w 3847723"/>
              <a:gd name="connsiteY131" fmla="*/ 907774 h 2802106"/>
              <a:gd name="connsiteX132" fmla="*/ 18107 w 3847723"/>
              <a:gd name="connsiteY132" fmla="*/ 880614 h 2802106"/>
              <a:gd name="connsiteX133" fmla="*/ 36214 w 3847723"/>
              <a:gd name="connsiteY133" fmla="*/ 781026 h 2802106"/>
              <a:gd name="connsiteX134" fmla="*/ 54321 w 3847723"/>
              <a:gd name="connsiteY134" fmla="*/ 744812 h 2802106"/>
              <a:gd name="connsiteX135" fmla="*/ 72428 w 3847723"/>
              <a:gd name="connsiteY135" fmla="*/ 690491 h 2802106"/>
              <a:gd name="connsiteX136" fmla="*/ 81481 w 3847723"/>
              <a:gd name="connsiteY136" fmla="*/ 663331 h 2802106"/>
              <a:gd name="connsiteX137" fmla="*/ 135802 w 3847723"/>
              <a:gd name="connsiteY137" fmla="*/ 627117 h 2802106"/>
              <a:gd name="connsiteX138" fmla="*/ 162962 w 3847723"/>
              <a:gd name="connsiteY138" fmla="*/ 609010 h 2802106"/>
              <a:gd name="connsiteX139" fmla="*/ 217283 w 3847723"/>
              <a:gd name="connsiteY139" fmla="*/ 554689 h 2802106"/>
              <a:gd name="connsiteX140" fmla="*/ 244443 w 3847723"/>
              <a:gd name="connsiteY140" fmla="*/ 527529 h 2802106"/>
              <a:gd name="connsiteX141" fmla="*/ 271604 w 3847723"/>
              <a:gd name="connsiteY141" fmla="*/ 509422 h 2802106"/>
              <a:gd name="connsiteX142" fmla="*/ 316871 w 3847723"/>
              <a:gd name="connsiteY142" fmla="*/ 455101 h 2802106"/>
              <a:gd name="connsiteX143" fmla="*/ 362138 w 3847723"/>
              <a:gd name="connsiteY143" fmla="*/ 409834 h 2802106"/>
              <a:gd name="connsiteX144" fmla="*/ 416459 w 3847723"/>
              <a:gd name="connsiteY144" fmla="*/ 346459 h 2802106"/>
              <a:gd name="connsiteX145" fmla="*/ 443620 w 3847723"/>
              <a:gd name="connsiteY145" fmla="*/ 337406 h 2802106"/>
              <a:gd name="connsiteX146" fmla="*/ 525101 w 3847723"/>
              <a:gd name="connsiteY146" fmla="*/ 264978 h 2802106"/>
              <a:gd name="connsiteX147" fmla="*/ 561315 w 3847723"/>
              <a:gd name="connsiteY147" fmla="*/ 237818 h 2802106"/>
              <a:gd name="connsiteX148" fmla="*/ 588475 w 3847723"/>
              <a:gd name="connsiteY148" fmla="*/ 210657 h 2802106"/>
              <a:gd name="connsiteX149" fmla="*/ 633742 w 3847723"/>
              <a:gd name="connsiteY149" fmla="*/ 174444 h 2802106"/>
              <a:gd name="connsiteX150" fmla="*/ 688063 w 3847723"/>
              <a:gd name="connsiteY150" fmla="*/ 129176 h 2802106"/>
              <a:gd name="connsiteX151" fmla="*/ 724277 w 3847723"/>
              <a:gd name="connsiteY151" fmla="*/ 102016 h 2802106"/>
              <a:gd name="connsiteX152" fmla="*/ 787651 w 3847723"/>
              <a:gd name="connsiteY152" fmla="*/ 92962 h 2802106"/>
              <a:gd name="connsiteX153" fmla="*/ 941560 w 3847723"/>
              <a:gd name="connsiteY153" fmla="*/ 83909 h 2802106"/>
              <a:gd name="connsiteX154" fmla="*/ 977774 w 3847723"/>
              <a:gd name="connsiteY154" fmla="*/ 74856 h 2802106"/>
              <a:gd name="connsiteX155" fmla="*/ 1004934 w 3847723"/>
              <a:gd name="connsiteY155" fmla="*/ 65802 h 2802106"/>
              <a:gd name="connsiteX156" fmla="*/ 1086416 w 3847723"/>
              <a:gd name="connsiteY156" fmla="*/ 56749 h 2802106"/>
              <a:gd name="connsiteX157" fmla="*/ 1149790 w 3847723"/>
              <a:gd name="connsiteY157" fmla="*/ 38642 h 2802106"/>
              <a:gd name="connsiteX158" fmla="*/ 1176950 w 3847723"/>
              <a:gd name="connsiteY158" fmla="*/ 29588 h 2802106"/>
              <a:gd name="connsiteX159" fmla="*/ 1267485 w 3847723"/>
              <a:gd name="connsiteY159" fmla="*/ 20535 h 2802106"/>
              <a:gd name="connsiteX160" fmla="*/ 1294645 w 3847723"/>
              <a:gd name="connsiteY160" fmla="*/ 11481 h 2802106"/>
              <a:gd name="connsiteX161" fmla="*/ 1638677 w 3847723"/>
              <a:gd name="connsiteY161" fmla="*/ 11481 h 2802106"/>
              <a:gd name="connsiteX162" fmla="*/ 1665837 w 3847723"/>
              <a:gd name="connsiteY162" fmla="*/ 20535 h 2802106"/>
              <a:gd name="connsiteX163" fmla="*/ 1738265 w 3847723"/>
              <a:gd name="connsiteY163" fmla="*/ 47695 h 2802106"/>
              <a:gd name="connsiteX164" fmla="*/ 1792586 w 3847723"/>
              <a:gd name="connsiteY164" fmla="*/ 56749 h 2802106"/>
              <a:gd name="connsiteX165" fmla="*/ 1846907 w 3847723"/>
              <a:gd name="connsiteY165" fmla="*/ 74856 h 2802106"/>
              <a:gd name="connsiteX166" fmla="*/ 1874067 w 3847723"/>
              <a:gd name="connsiteY166" fmla="*/ 83909 h 2802106"/>
              <a:gd name="connsiteX167" fmla="*/ 1901228 w 3847723"/>
              <a:gd name="connsiteY167" fmla="*/ 92962 h 2802106"/>
              <a:gd name="connsiteX168" fmla="*/ 1964602 w 3847723"/>
              <a:gd name="connsiteY168" fmla="*/ 129176 h 2802106"/>
              <a:gd name="connsiteX169" fmla="*/ 1991762 w 3847723"/>
              <a:gd name="connsiteY169" fmla="*/ 138230 h 2802106"/>
              <a:gd name="connsiteX170" fmla="*/ 2037029 w 3847723"/>
              <a:gd name="connsiteY170" fmla="*/ 174444 h 2802106"/>
              <a:gd name="connsiteX171" fmla="*/ 2055136 w 3847723"/>
              <a:gd name="connsiteY171" fmla="*/ 201604 h 2802106"/>
              <a:gd name="connsiteX172" fmla="*/ 2082297 w 3847723"/>
              <a:gd name="connsiteY172" fmla="*/ 219711 h 2802106"/>
              <a:gd name="connsiteX173" fmla="*/ 2172831 w 3847723"/>
              <a:gd name="connsiteY173" fmla="*/ 183497 h 2802106"/>
              <a:gd name="connsiteX174" fmla="*/ 2199992 w 3847723"/>
              <a:gd name="connsiteY174" fmla="*/ 120123 h 2802106"/>
              <a:gd name="connsiteX175" fmla="*/ 2209045 w 3847723"/>
              <a:gd name="connsiteY175" fmla="*/ 74856 h 2802106"/>
              <a:gd name="connsiteX176" fmla="*/ 2227152 w 3847723"/>
              <a:gd name="connsiteY176" fmla="*/ 47695 h 2802106"/>
              <a:gd name="connsiteX177" fmla="*/ 2254313 w 3847723"/>
              <a:gd name="connsiteY177" fmla="*/ 11481 h 280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3847723" h="2802106">
                <a:moveTo>
                  <a:pt x="1946495" y="111069"/>
                </a:moveTo>
                <a:cubicBezTo>
                  <a:pt x="1961584" y="108051"/>
                  <a:pt x="1977354" y="107419"/>
                  <a:pt x="1991762" y="102016"/>
                </a:cubicBezTo>
                <a:cubicBezTo>
                  <a:pt x="2001950" y="98195"/>
                  <a:pt x="2008922" y="88195"/>
                  <a:pt x="2018923" y="83909"/>
                </a:cubicBezTo>
                <a:cubicBezTo>
                  <a:pt x="2030359" y="79008"/>
                  <a:pt x="2043065" y="77874"/>
                  <a:pt x="2055136" y="74856"/>
                </a:cubicBezTo>
                <a:cubicBezTo>
                  <a:pt x="2132977" y="22963"/>
                  <a:pt x="2034490" y="78297"/>
                  <a:pt x="2109457" y="65802"/>
                </a:cubicBezTo>
                <a:cubicBezTo>
                  <a:pt x="2124583" y="63281"/>
                  <a:pt x="2155620" y="28693"/>
                  <a:pt x="2163778" y="20535"/>
                </a:cubicBezTo>
                <a:cubicBezTo>
                  <a:pt x="2172831" y="26571"/>
                  <a:pt x="2180095" y="39546"/>
                  <a:pt x="2190938" y="38642"/>
                </a:cubicBezTo>
                <a:cubicBezTo>
                  <a:pt x="2219469" y="36264"/>
                  <a:pt x="2272420" y="11481"/>
                  <a:pt x="2272420" y="11481"/>
                </a:cubicBezTo>
                <a:cubicBezTo>
                  <a:pt x="2278456" y="20535"/>
                  <a:pt x="2281080" y="33243"/>
                  <a:pt x="2290527" y="38642"/>
                </a:cubicBezTo>
                <a:cubicBezTo>
                  <a:pt x="2335469" y="64323"/>
                  <a:pt x="2327201" y="43409"/>
                  <a:pt x="2362954" y="38642"/>
                </a:cubicBezTo>
                <a:cubicBezTo>
                  <a:pt x="2398975" y="33839"/>
                  <a:pt x="2435456" y="33392"/>
                  <a:pt x="2471596" y="29588"/>
                </a:cubicBezTo>
                <a:cubicBezTo>
                  <a:pt x="2492818" y="27354"/>
                  <a:pt x="2513845" y="23553"/>
                  <a:pt x="2534970" y="20535"/>
                </a:cubicBezTo>
                <a:cubicBezTo>
                  <a:pt x="2544023" y="14499"/>
                  <a:pt x="2551359" y="3967"/>
                  <a:pt x="2562130" y="2428"/>
                </a:cubicBezTo>
                <a:cubicBezTo>
                  <a:pt x="2594091" y="-2138"/>
                  <a:pt x="2606029" y="24239"/>
                  <a:pt x="2634558" y="29588"/>
                </a:cubicBezTo>
                <a:cubicBezTo>
                  <a:pt x="2670275" y="36285"/>
                  <a:pt x="2706986" y="35624"/>
                  <a:pt x="2743200" y="38642"/>
                </a:cubicBezTo>
                <a:cubicBezTo>
                  <a:pt x="2758289" y="35624"/>
                  <a:pt x="2774059" y="34991"/>
                  <a:pt x="2788467" y="29588"/>
                </a:cubicBezTo>
                <a:cubicBezTo>
                  <a:pt x="2798655" y="25767"/>
                  <a:pt x="2805072" y="8842"/>
                  <a:pt x="2815628" y="11481"/>
                </a:cubicBezTo>
                <a:cubicBezTo>
                  <a:pt x="2824886" y="13796"/>
                  <a:pt x="2820805" y="29921"/>
                  <a:pt x="2824681" y="38642"/>
                </a:cubicBezTo>
                <a:cubicBezTo>
                  <a:pt x="2832903" y="57141"/>
                  <a:pt x="2842010" y="75266"/>
                  <a:pt x="2851841" y="92962"/>
                </a:cubicBezTo>
                <a:cubicBezTo>
                  <a:pt x="2858268" y="104531"/>
                  <a:pt x="2891223" y="150451"/>
                  <a:pt x="2897109" y="156337"/>
                </a:cubicBezTo>
                <a:cubicBezTo>
                  <a:pt x="2907779" y="167006"/>
                  <a:pt x="2921252" y="174444"/>
                  <a:pt x="2933323" y="183497"/>
                </a:cubicBezTo>
                <a:cubicBezTo>
                  <a:pt x="2939358" y="192550"/>
                  <a:pt x="2943168" y="203576"/>
                  <a:pt x="2951429" y="210657"/>
                </a:cubicBezTo>
                <a:cubicBezTo>
                  <a:pt x="2964790" y="222109"/>
                  <a:pt x="2981775" y="228491"/>
                  <a:pt x="2996697" y="237818"/>
                </a:cubicBezTo>
                <a:cubicBezTo>
                  <a:pt x="3005924" y="243585"/>
                  <a:pt x="3014125" y="251059"/>
                  <a:pt x="3023857" y="255925"/>
                </a:cubicBezTo>
                <a:cubicBezTo>
                  <a:pt x="3032393" y="260193"/>
                  <a:pt x="3041760" y="262663"/>
                  <a:pt x="3051018" y="264978"/>
                </a:cubicBezTo>
                <a:cubicBezTo>
                  <a:pt x="3078010" y="271726"/>
                  <a:pt x="3105339" y="277049"/>
                  <a:pt x="3132499" y="283085"/>
                </a:cubicBezTo>
                <a:cubicBezTo>
                  <a:pt x="3146830" y="304582"/>
                  <a:pt x="3160919" y="326805"/>
                  <a:pt x="3177766" y="346459"/>
                </a:cubicBezTo>
                <a:cubicBezTo>
                  <a:pt x="3186099" y="356180"/>
                  <a:pt x="3195873" y="364566"/>
                  <a:pt x="3204927" y="373620"/>
                </a:cubicBezTo>
                <a:cubicBezTo>
                  <a:pt x="3220016" y="370602"/>
                  <a:pt x="3235173" y="367904"/>
                  <a:pt x="3250194" y="364566"/>
                </a:cubicBezTo>
                <a:cubicBezTo>
                  <a:pt x="3262341" y="361867"/>
                  <a:pt x="3274855" y="350892"/>
                  <a:pt x="3286408" y="355513"/>
                </a:cubicBezTo>
                <a:cubicBezTo>
                  <a:pt x="3295268" y="359057"/>
                  <a:pt x="3288713" y="375925"/>
                  <a:pt x="3295461" y="382673"/>
                </a:cubicBezTo>
                <a:cubicBezTo>
                  <a:pt x="3302209" y="389421"/>
                  <a:pt x="3313850" y="387968"/>
                  <a:pt x="3322622" y="391727"/>
                </a:cubicBezTo>
                <a:cubicBezTo>
                  <a:pt x="3354782" y="405510"/>
                  <a:pt x="3358720" y="409758"/>
                  <a:pt x="3385996" y="427941"/>
                </a:cubicBezTo>
                <a:cubicBezTo>
                  <a:pt x="3395049" y="440012"/>
                  <a:pt x="3405670" y="451054"/>
                  <a:pt x="3413156" y="464155"/>
                </a:cubicBezTo>
                <a:cubicBezTo>
                  <a:pt x="3417891" y="472441"/>
                  <a:pt x="3418859" y="482380"/>
                  <a:pt x="3422210" y="491315"/>
                </a:cubicBezTo>
                <a:cubicBezTo>
                  <a:pt x="3427190" y="504594"/>
                  <a:pt x="3442797" y="551242"/>
                  <a:pt x="3458424" y="563743"/>
                </a:cubicBezTo>
                <a:cubicBezTo>
                  <a:pt x="3465876" y="569705"/>
                  <a:pt x="3476531" y="569778"/>
                  <a:pt x="3485584" y="572796"/>
                </a:cubicBezTo>
                <a:cubicBezTo>
                  <a:pt x="3510361" y="589314"/>
                  <a:pt x="3518145" y="589474"/>
                  <a:pt x="3530851" y="618063"/>
                </a:cubicBezTo>
                <a:cubicBezTo>
                  <a:pt x="3538603" y="635504"/>
                  <a:pt x="3535462" y="658888"/>
                  <a:pt x="3548958" y="672384"/>
                </a:cubicBezTo>
                <a:cubicBezTo>
                  <a:pt x="3580008" y="703434"/>
                  <a:pt x="3576352" y="694053"/>
                  <a:pt x="3594226" y="735758"/>
                </a:cubicBezTo>
                <a:cubicBezTo>
                  <a:pt x="3597985" y="744530"/>
                  <a:pt x="3600657" y="753743"/>
                  <a:pt x="3603279" y="762919"/>
                </a:cubicBezTo>
                <a:cubicBezTo>
                  <a:pt x="3606697" y="774883"/>
                  <a:pt x="3606767" y="788004"/>
                  <a:pt x="3612332" y="799133"/>
                </a:cubicBezTo>
                <a:cubicBezTo>
                  <a:pt x="3623481" y="821431"/>
                  <a:pt x="3658671" y="866954"/>
                  <a:pt x="3675707" y="889667"/>
                </a:cubicBezTo>
                <a:cubicBezTo>
                  <a:pt x="3698586" y="958303"/>
                  <a:pt x="3682362" y="928719"/>
                  <a:pt x="3720974" y="980202"/>
                </a:cubicBezTo>
                <a:cubicBezTo>
                  <a:pt x="3729774" y="1006600"/>
                  <a:pt x="3732155" y="1018010"/>
                  <a:pt x="3748134" y="1043576"/>
                </a:cubicBezTo>
                <a:cubicBezTo>
                  <a:pt x="3756131" y="1056372"/>
                  <a:pt x="3766241" y="1067719"/>
                  <a:pt x="3775295" y="1079790"/>
                </a:cubicBezTo>
                <a:cubicBezTo>
                  <a:pt x="3778313" y="1100915"/>
                  <a:pt x="3779550" y="1122371"/>
                  <a:pt x="3784348" y="1143164"/>
                </a:cubicBezTo>
                <a:cubicBezTo>
                  <a:pt x="3788640" y="1161762"/>
                  <a:pt x="3798712" y="1178769"/>
                  <a:pt x="3802455" y="1197485"/>
                </a:cubicBezTo>
                <a:cubicBezTo>
                  <a:pt x="3805473" y="1212574"/>
                  <a:pt x="3808756" y="1227613"/>
                  <a:pt x="3811509" y="1242753"/>
                </a:cubicBezTo>
                <a:cubicBezTo>
                  <a:pt x="3815484" y="1264614"/>
                  <a:pt x="3818213" y="1301428"/>
                  <a:pt x="3829616" y="1324234"/>
                </a:cubicBezTo>
                <a:cubicBezTo>
                  <a:pt x="3834482" y="1333966"/>
                  <a:pt x="3841687" y="1342341"/>
                  <a:pt x="3847723" y="1351394"/>
                </a:cubicBezTo>
                <a:cubicBezTo>
                  <a:pt x="3833199" y="1569247"/>
                  <a:pt x="3854032" y="1428900"/>
                  <a:pt x="3829616" y="1514356"/>
                </a:cubicBezTo>
                <a:cubicBezTo>
                  <a:pt x="3826198" y="1526320"/>
                  <a:pt x="3826127" y="1539441"/>
                  <a:pt x="3820562" y="1550570"/>
                </a:cubicBezTo>
                <a:cubicBezTo>
                  <a:pt x="3813814" y="1564066"/>
                  <a:pt x="3802172" y="1574505"/>
                  <a:pt x="3793402" y="1586784"/>
                </a:cubicBezTo>
                <a:cubicBezTo>
                  <a:pt x="3787078" y="1595638"/>
                  <a:pt x="3781331" y="1604891"/>
                  <a:pt x="3775295" y="1613945"/>
                </a:cubicBezTo>
                <a:cubicBezTo>
                  <a:pt x="3772277" y="1674301"/>
                  <a:pt x="3771476" y="1734809"/>
                  <a:pt x="3766241" y="1795014"/>
                </a:cubicBezTo>
                <a:cubicBezTo>
                  <a:pt x="3763772" y="1823411"/>
                  <a:pt x="3731776" y="1858492"/>
                  <a:pt x="3720974" y="1876495"/>
                </a:cubicBezTo>
                <a:cubicBezTo>
                  <a:pt x="3711921" y="1891584"/>
                  <a:pt x="3705266" y="1908402"/>
                  <a:pt x="3693814" y="1921762"/>
                </a:cubicBezTo>
                <a:cubicBezTo>
                  <a:pt x="3686733" y="1930024"/>
                  <a:pt x="3675707" y="1933833"/>
                  <a:pt x="3666653" y="1939869"/>
                </a:cubicBezTo>
                <a:cubicBezTo>
                  <a:pt x="3663635" y="1948923"/>
                  <a:pt x="3661359" y="1958258"/>
                  <a:pt x="3657600" y="1967030"/>
                </a:cubicBezTo>
                <a:cubicBezTo>
                  <a:pt x="3646842" y="1992132"/>
                  <a:pt x="3631830" y="2019959"/>
                  <a:pt x="3612332" y="2039457"/>
                </a:cubicBezTo>
                <a:cubicBezTo>
                  <a:pt x="3604638" y="2047151"/>
                  <a:pt x="3594225" y="2051528"/>
                  <a:pt x="3585172" y="2057564"/>
                </a:cubicBezTo>
                <a:cubicBezTo>
                  <a:pt x="3563945" y="2121248"/>
                  <a:pt x="3591568" y="2042645"/>
                  <a:pt x="3558012" y="2120939"/>
                </a:cubicBezTo>
                <a:cubicBezTo>
                  <a:pt x="3554253" y="2129710"/>
                  <a:pt x="3553593" y="2139757"/>
                  <a:pt x="3548958" y="2148099"/>
                </a:cubicBezTo>
                <a:cubicBezTo>
                  <a:pt x="3538389" y="2167122"/>
                  <a:pt x="3524815" y="2184313"/>
                  <a:pt x="3512744" y="2202420"/>
                </a:cubicBezTo>
                <a:cubicBezTo>
                  <a:pt x="3506708" y="2211473"/>
                  <a:pt x="3503690" y="2223544"/>
                  <a:pt x="3494637" y="2229580"/>
                </a:cubicBezTo>
                <a:lnTo>
                  <a:pt x="3440317" y="2265794"/>
                </a:lnTo>
                <a:cubicBezTo>
                  <a:pt x="3407119" y="2315592"/>
                  <a:pt x="3440319" y="2273336"/>
                  <a:pt x="3395049" y="2311061"/>
                </a:cubicBezTo>
                <a:cubicBezTo>
                  <a:pt x="3385213" y="2319258"/>
                  <a:pt x="3378132" y="2330540"/>
                  <a:pt x="3367889" y="2338222"/>
                </a:cubicBezTo>
                <a:cubicBezTo>
                  <a:pt x="3353812" y="2348780"/>
                  <a:pt x="3336363" y="2354389"/>
                  <a:pt x="3322622" y="2365382"/>
                </a:cubicBezTo>
                <a:cubicBezTo>
                  <a:pt x="3248314" y="2424828"/>
                  <a:pt x="3307567" y="2400579"/>
                  <a:pt x="3250194" y="2419703"/>
                </a:cubicBezTo>
                <a:cubicBezTo>
                  <a:pt x="3241140" y="2425739"/>
                  <a:pt x="3229830" y="2429313"/>
                  <a:pt x="3223033" y="2437810"/>
                </a:cubicBezTo>
                <a:cubicBezTo>
                  <a:pt x="3193873" y="2474259"/>
                  <a:pt x="3238276" y="2458208"/>
                  <a:pt x="3195873" y="2492131"/>
                </a:cubicBezTo>
                <a:cubicBezTo>
                  <a:pt x="3188421" y="2498093"/>
                  <a:pt x="3177766" y="2498166"/>
                  <a:pt x="3168713" y="2501184"/>
                </a:cubicBezTo>
                <a:cubicBezTo>
                  <a:pt x="3130097" y="2526928"/>
                  <a:pt x="3117152" y="2538802"/>
                  <a:pt x="3078178" y="2555505"/>
                </a:cubicBezTo>
                <a:cubicBezTo>
                  <a:pt x="3069407" y="2559264"/>
                  <a:pt x="3060071" y="2561540"/>
                  <a:pt x="3051018" y="2564558"/>
                </a:cubicBezTo>
                <a:cubicBezTo>
                  <a:pt x="2982826" y="2610018"/>
                  <a:pt x="3069494" y="2556639"/>
                  <a:pt x="2987643" y="2591719"/>
                </a:cubicBezTo>
                <a:cubicBezTo>
                  <a:pt x="2977642" y="2596005"/>
                  <a:pt x="2970215" y="2604960"/>
                  <a:pt x="2960483" y="2609826"/>
                </a:cubicBezTo>
                <a:cubicBezTo>
                  <a:pt x="2951947" y="2614094"/>
                  <a:pt x="2942376" y="2615861"/>
                  <a:pt x="2933323" y="2618879"/>
                </a:cubicBezTo>
                <a:cubicBezTo>
                  <a:pt x="2913301" y="2638901"/>
                  <a:pt x="2900659" y="2647992"/>
                  <a:pt x="2888055" y="2673200"/>
                </a:cubicBezTo>
                <a:cubicBezTo>
                  <a:pt x="2883787" y="2681736"/>
                  <a:pt x="2888055" y="2697342"/>
                  <a:pt x="2879002" y="2700360"/>
                </a:cubicBezTo>
                <a:cubicBezTo>
                  <a:pt x="2847380" y="2710901"/>
                  <a:pt x="2812610" y="2706396"/>
                  <a:pt x="2779414" y="2709414"/>
                </a:cubicBezTo>
                <a:cubicBezTo>
                  <a:pt x="2761307" y="2715450"/>
                  <a:pt x="2740974" y="2716934"/>
                  <a:pt x="2725093" y="2727521"/>
                </a:cubicBezTo>
                <a:cubicBezTo>
                  <a:pt x="2689992" y="2750921"/>
                  <a:pt x="2708255" y="2742187"/>
                  <a:pt x="2670772" y="2754681"/>
                </a:cubicBezTo>
                <a:cubicBezTo>
                  <a:pt x="2619386" y="2750728"/>
                  <a:pt x="2544530" y="2747539"/>
                  <a:pt x="2489703" y="2736574"/>
                </a:cubicBezTo>
                <a:cubicBezTo>
                  <a:pt x="2463157" y="2731265"/>
                  <a:pt x="2452101" y="2720460"/>
                  <a:pt x="2426329" y="2709414"/>
                </a:cubicBezTo>
                <a:cubicBezTo>
                  <a:pt x="2417557" y="2705655"/>
                  <a:pt x="2408702" y="2700784"/>
                  <a:pt x="2399168" y="2700360"/>
                </a:cubicBezTo>
                <a:cubicBezTo>
                  <a:pt x="2272509" y="2694731"/>
                  <a:pt x="2145671" y="2694325"/>
                  <a:pt x="2018923" y="2691307"/>
                </a:cubicBezTo>
                <a:cubicBezTo>
                  <a:pt x="1918098" y="2640895"/>
                  <a:pt x="2045109" y="2701127"/>
                  <a:pt x="1946495" y="2664147"/>
                </a:cubicBezTo>
                <a:cubicBezTo>
                  <a:pt x="1933858" y="2659408"/>
                  <a:pt x="1922352" y="2652076"/>
                  <a:pt x="1910281" y="2646040"/>
                </a:cubicBezTo>
                <a:cubicBezTo>
                  <a:pt x="1886138" y="2652076"/>
                  <a:pt x="1861462" y="2656277"/>
                  <a:pt x="1837853" y="2664147"/>
                </a:cubicBezTo>
                <a:cubicBezTo>
                  <a:pt x="1771728" y="2686189"/>
                  <a:pt x="1802049" y="2677625"/>
                  <a:pt x="1747319" y="2691307"/>
                </a:cubicBezTo>
                <a:cubicBezTo>
                  <a:pt x="1741283" y="2700360"/>
                  <a:pt x="1736906" y="2710773"/>
                  <a:pt x="1729212" y="2718467"/>
                </a:cubicBezTo>
                <a:cubicBezTo>
                  <a:pt x="1687484" y="2760194"/>
                  <a:pt x="1616253" y="2742294"/>
                  <a:pt x="1566249" y="2745628"/>
                </a:cubicBezTo>
                <a:cubicBezTo>
                  <a:pt x="1504167" y="2766321"/>
                  <a:pt x="1581218" y="2741886"/>
                  <a:pt x="1493822" y="2763735"/>
                </a:cubicBezTo>
                <a:cubicBezTo>
                  <a:pt x="1484564" y="2766050"/>
                  <a:pt x="1476174" y="2772027"/>
                  <a:pt x="1466661" y="2772788"/>
                </a:cubicBezTo>
                <a:cubicBezTo>
                  <a:pt x="1400412" y="2778088"/>
                  <a:pt x="1333877" y="2778824"/>
                  <a:pt x="1267485" y="2781842"/>
                </a:cubicBezTo>
                <a:cubicBezTo>
                  <a:pt x="1172981" y="2813343"/>
                  <a:pt x="1232202" y="2801309"/>
                  <a:pt x="1086416" y="2790895"/>
                </a:cubicBezTo>
                <a:cubicBezTo>
                  <a:pt x="1074345" y="2787877"/>
                  <a:pt x="1062166" y="2785260"/>
                  <a:pt x="1050202" y="2781842"/>
                </a:cubicBezTo>
                <a:cubicBezTo>
                  <a:pt x="1041026" y="2779220"/>
                  <a:pt x="1032357" y="2774858"/>
                  <a:pt x="1023041" y="2772788"/>
                </a:cubicBezTo>
                <a:cubicBezTo>
                  <a:pt x="1005122" y="2768806"/>
                  <a:pt x="986828" y="2766753"/>
                  <a:pt x="968721" y="2763735"/>
                </a:cubicBezTo>
                <a:cubicBezTo>
                  <a:pt x="959667" y="2760717"/>
                  <a:pt x="950818" y="2756996"/>
                  <a:pt x="941560" y="2754681"/>
                </a:cubicBezTo>
                <a:cubicBezTo>
                  <a:pt x="926632" y="2750949"/>
                  <a:pt x="910701" y="2751031"/>
                  <a:pt x="896293" y="2745628"/>
                </a:cubicBezTo>
                <a:cubicBezTo>
                  <a:pt x="886105" y="2741807"/>
                  <a:pt x="878186" y="2733557"/>
                  <a:pt x="869132" y="2727521"/>
                </a:cubicBezTo>
                <a:cubicBezTo>
                  <a:pt x="863097" y="2718467"/>
                  <a:pt x="858720" y="2708054"/>
                  <a:pt x="851026" y="2700360"/>
                </a:cubicBezTo>
                <a:cubicBezTo>
                  <a:pt x="843332" y="2692666"/>
                  <a:pt x="832719" y="2688578"/>
                  <a:pt x="823865" y="2682254"/>
                </a:cubicBezTo>
                <a:cubicBezTo>
                  <a:pt x="775903" y="2647996"/>
                  <a:pt x="804568" y="2660732"/>
                  <a:pt x="760491" y="2646040"/>
                </a:cubicBezTo>
                <a:cubicBezTo>
                  <a:pt x="751437" y="2636986"/>
                  <a:pt x="741527" y="2628715"/>
                  <a:pt x="733330" y="2618879"/>
                </a:cubicBezTo>
                <a:cubicBezTo>
                  <a:pt x="726364" y="2610520"/>
                  <a:pt x="723720" y="2598516"/>
                  <a:pt x="715224" y="2591719"/>
                </a:cubicBezTo>
                <a:cubicBezTo>
                  <a:pt x="707772" y="2585757"/>
                  <a:pt x="697117" y="2585683"/>
                  <a:pt x="688063" y="2582665"/>
                </a:cubicBezTo>
                <a:cubicBezTo>
                  <a:pt x="636575" y="2531177"/>
                  <a:pt x="686153" y="2572657"/>
                  <a:pt x="633742" y="2546452"/>
                </a:cubicBezTo>
                <a:cubicBezTo>
                  <a:pt x="574284" y="2516724"/>
                  <a:pt x="645702" y="2533600"/>
                  <a:pt x="552261" y="2510238"/>
                </a:cubicBezTo>
                <a:cubicBezTo>
                  <a:pt x="530375" y="2504766"/>
                  <a:pt x="477471" y="2492523"/>
                  <a:pt x="461727" y="2483077"/>
                </a:cubicBezTo>
                <a:lnTo>
                  <a:pt x="416459" y="2455917"/>
                </a:lnTo>
                <a:cubicBezTo>
                  <a:pt x="368173" y="2383486"/>
                  <a:pt x="431549" y="2471007"/>
                  <a:pt x="371192" y="2410650"/>
                </a:cubicBezTo>
                <a:cubicBezTo>
                  <a:pt x="363498" y="2402956"/>
                  <a:pt x="359121" y="2392543"/>
                  <a:pt x="353085" y="2383489"/>
                </a:cubicBezTo>
                <a:cubicBezTo>
                  <a:pt x="348547" y="2360801"/>
                  <a:pt x="347864" y="2327515"/>
                  <a:pt x="325925" y="2311061"/>
                </a:cubicBezTo>
                <a:cubicBezTo>
                  <a:pt x="309730" y="2298914"/>
                  <a:pt x="289711" y="2292954"/>
                  <a:pt x="271604" y="2283901"/>
                </a:cubicBezTo>
                <a:cubicBezTo>
                  <a:pt x="259533" y="2265794"/>
                  <a:pt x="242272" y="2250225"/>
                  <a:pt x="235390" y="2229580"/>
                </a:cubicBezTo>
                <a:cubicBezTo>
                  <a:pt x="232372" y="2220527"/>
                  <a:pt x="231630" y="2210360"/>
                  <a:pt x="226336" y="2202420"/>
                </a:cubicBezTo>
                <a:cubicBezTo>
                  <a:pt x="219234" y="2191767"/>
                  <a:pt x="207373" y="2185095"/>
                  <a:pt x="199176" y="2175259"/>
                </a:cubicBezTo>
                <a:cubicBezTo>
                  <a:pt x="155051" y="2122309"/>
                  <a:pt x="214247" y="2172982"/>
                  <a:pt x="144855" y="2120939"/>
                </a:cubicBezTo>
                <a:cubicBezTo>
                  <a:pt x="141837" y="2111885"/>
                  <a:pt x="138117" y="2103036"/>
                  <a:pt x="135802" y="2093778"/>
                </a:cubicBezTo>
                <a:cubicBezTo>
                  <a:pt x="132070" y="2078850"/>
                  <a:pt x="131614" y="2063109"/>
                  <a:pt x="126748" y="2048511"/>
                </a:cubicBezTo>
                <a:cubicBezTo>
                  <a:pt x="122480" y="2035707"/>
                  <a:pt x="113957" y="2024702"/>
                  <a:pt x="108641" y="2012297"/>
                </a:cubicBezTo>
                <a:cubicBezTo>
                  <a:pt x="104882" y="2003526"/>
                  <a:pt x="102606" y="1994190"/>
                  <a:pt x="99588" y="1985137"/>
                </a:cubicBezTo>
                <a:cubicBezTo>
                  <a:pt x="96570" y="1951941"/>
                  <a:pt x="98169" y="1917996"/>
                  <a:pt x="90534" y="1885549"/>
                </a:cubicBezTo>
                <a:cubicBezTo>
                  <a:pt x="85897" y="1865843"/>
                  <a:pt x="67162" y="1851115"/>
                  <a:pt x="63374" y="1831228"/>
                </a:cubicBezTo>
                <a:cubicBezTo>
                  <a:pt x="11708" y="1559972"/>
                  <a:pt x="77499" y="1764956"/>
                  <a:pt x="45267" y="1668265"/>
                </a:cubicBezTo>
                <a:cubicBezTo>
                  <a:pt x="44465" y="1663452"/>
                  <a:pt x="30777" y="1577719"/>
                  <a:pt x="27160" y="1568677"/>
                </a:cubicBezTo>
                <a:cubicBezTo>
                  <a:pt x="20625" y="1552339"/>
                  <a:pt x="9053" y="1538499"/>
                  <a:pt x="0" y="1523410"/>
                </a:cubicBezTo>
                <a:cubicBezTo>
                  <a:pt x="3018" y="1318198"/>
                  <a:pt x="3274" y="1112927"/>
                  <a:pt x="9053" y="907774"/>
                </a:cubicBezTo>
                <a:cubicBezTo>
                  <a:pt x="9322" y="898235"/>
                  <a:pt x="16107" y="889945"/>
                  <a:pt x="18107" y="880614"/>
                </a:cubicBezTo>
                <a:cubicBezTo>
                  <a:pt x="25177" y="847623"/>
                  <a:pt x="27520" y="813627"/>
                  <a:pt x="36214" y="781026"/>
                </a:cubicBezTo>
                <a:cubicBezTo>
                  <a:pt x="39691" y="767986"/>
                  <a:pt x="49309" y="757343"/>
                  <a:pt x="54321" y="744812"/>
                </a:cubicBezTo>
                <a:cubicBezTo>
                  <a:pt x="61410" y="727091"/>
                  <a:pt x="66392" y="708598"/>
                  <a:pt x="72428" y="690491"/>
                </a:cubicBezTo>
                <a:cubicBezTo>
                  <a:pt x="75446" y="681438"/>
                  <a:pt x="73541" y="668625"/>
                  <a:pt x="81481" y="663331"/>
                </a:cubicBezTo>
                <a:lnTo>
                  <a:pt x="135802" y="627117"/>
                </a:lnTo>
                <a:cubicBezTo>
                  <a:pt x="144855" y="621081"/>
                  <a:pt x="155268" y="616704"/>
                  <a:pt x="162962" y="609010"/>
                </a:cubicBezTo>
                <a:lnTo>
                  <a:pt x="217283" y="554689"/>
                </a:lnTo>
                <a:cubicBezTo>
                  <a:pt x="226336" y="545636"/>
                  <a:pt x="233790" y="534631"/>
                  <a:pt x="244443" y="527529"/>
                </a:cubicBezTo>
                <a:lnTo>
                  <a:pt x="271604" y="509422"/>
                </a:lnTo>
                <a:cubicBezTo>
                  <a:pt x="316557" y="441991"/>
                  <a:pt x="258785" y="524804"/>
                  <a:pt x="316871" y="455101"/>
                </a:cubicBezTo>
                <a:cubicBezTo>
                  <a:pt x="354594" y="409834"/>
                  <a:pt x="312345" y="443030"/>
                  <a:pt x="362138" y="409834"/>
                </a:cubicBezTo>
                <a:cubicBezTo>
                  <a:pt x="379538" y="383734"/>
                  <a:pt x="388517" y="366417"/>
                  <a:pt x="416459" y="346459"/>
                </a:cubicBezTo>
                <a:cubicBezTo>
                  <a:pt x="424225" y="340912"/>
                  <a:pt x="434566" y="340424"/>
                  <a:pt x="443620" y="337406"/>
                </a:cubicBezTo>
                <a:cubicBezTo>
                  <a:pt x="596338" y="215230"/>
                  <a:pt x="392072" y="381378"/>
                  <a:pt x="525101" y="264978"/>
                </a:cubicBezTo>
                <a:cubicBezTo>
                  <a:pt x="536457" y="255042"/>
                  <a:pt x="549859" y="247638"/>
                  <a:pt x="561315" y="237818"/>
                </a:cubicBezTo>
                <a:cubicBezTo>
                  <a:pt x="571036" y="229486"/>
                  <a:pt x="578839" y="219088"/>
                  <a:pt x="588475" y="210657"/>
                </a:cubicBezTo>
                <a:cubicBezTo>
                  <a:pt x="603017" y="197933"/>
                  <a:pt x="619200" y="187168"/>
                  <a:pt x="633742" y="174444"/>
                </a:cubicBezTo>
                <a:cubicBezTo>
                  <a:pt x="708889" y="108691"/>
                  <a:pt x="616009" y="180643"/>
                  <a:pt x="688063" y="129176"/>
                </a:cubicBezTo>
                <a:cubicBezTo>
                  <a:pt x="700341" y="120406"/>
                  <a:pt x="710096" y="107173"/>
                  <a:pt x="724277" y="102016"/>
                </a:cubicBezTo>
                <a:cubicBezTo>
                  <a:pt x="744331" y="94723"/>
                  <a:pt x="766386" y="94734"/>
                  <a:pt x="787651" y="92962"/>
                </a:cubicBezTo>
                <a:cubicBezTo>
                  <a:pt x="838865" y="88694"/>
                  <a:pt x="890257" y="86927"/>
                  <a:pt x="941560" y="83909"/>
                </a:cubicBezTo>
                <a:cubicBezTo>
                  <a:pt x="953631" y="80891"/>
                  <a:pt x="965810" y="78274"/>
                  <a:pt x="977774" y="74856"/>
                </a:cubicBezTo>
                <a:cubicBezTo>
                  <a:pt x="986950" y="72234"/>
                  <a:pt x="995521" y="67371"/>
                  <a:pt x="1004934" y="65802"/>
                </a:cubicBezTo>
                <a:cubicBezTo>
                  <a:pt x="1031890" y="61309"/>
                  <a:pt x="1059255" y="59767"/>
                  <a:pt x="1086416" y="56749"/>
                </a:cubicBezTo>
                <a:cubicBezTo>
                  <a:pt x="1151536" y="35041"/>
                  <a:pt x="1070214" y="61378"/>
                  <a:pt x="1149790" y="38642"/>
                </a:cubicBezTo>
                <a:cubicBezTo>
                  <a:pt x="1158966" y="36020"/>
                  <a:pt x="1167518" y="31039"/>
                  <a:pt x="1176950" y="29588"/>
                </a:cubicBezTo>
                <a:cubicBezTo>
                  <a:pt x="1206926" y="24976"/>
                  <a:pt x="1237307" y="23553"/>
                  <a:pt x="1267485" y="20535"/>
                </a:cubicBezTo>
                <a:cubicBezTo>
                  <a:pt x="1276538" y="17517"/>
                  <a:pt x="1285287" y="13353"/>
                  <a:pt x="1294645" y="11481"/>
                </a:cubicBezTo>
                <a:cubicBezTo>
                  <a:pt x="1412284" y="-12047"/>
                  <a:pt x="1505108" y="7173"/>
                  <a:pt x="1638677" y="11481"/>
                </a:cubicBezTo>
                <a:cubicBezTo>
                  <a:pt x="1647730" y="14499"/>
                  <a:pt x="1656902" y="17184"/>
                  <a:pt x="1665837" y="20535"/>
                </a:cubicBezTo>
                <a:cubicBezTo>
                  <a:pt x="1676093" y="24381"/>
                  <a:pt x="1721449" y="43958"/>
                  <a:pt x="1738265" y="47695"/>
                </a:cubicBezTo>
                <a:cubicBezTo>
                  <a:pt x="1756185" y="51677"/>
                  <a:pt x="1774777" y="52297"/>
                  <a:pt x="1792586" y="56749"/>
                </a:cubicBezTo>
                <a:cubicBezTo>
                  <a:pt x="1811103" y="61378"/>
                  <a:pt x="1828800" y="68820"/>
                  <a:pt x="1846907" y="74856"/>
                </a:cubicBezTo>
                <a:lnTo>
                  <a:pt x="1874067" y="83909"/>
                </a:lnTo>
                <a:lnTo>
                  <a:pt x="1901228" y="92962"/>
                </a:lnTo>
                <a:cubicBezTo>
                  <a:pt x="1928506" y="111148"/>
                  <a:pt x="1932437" y="115391"/>
                  <a:pt x="1964602" y="129176"/>
                </a:cubicBezTo>
                <a:cubicBezTo>
                  <a:pt x="1973373" y="132935"/>
                  <a:pt x="1982709" y="135212"/>
                  <a:pt x="1991762" y="138230"/>
                </a:cubicBezTo>
                <a:cubicBezTo>
                  <a:pt x="2043654" y="216067"/>
                  <a:pt x="1974558" y="124467"/>
                  <a:pt x="2037029" y="174444"/>
                </a:cubicBezTo>
                <a:cubicBezTo>
                  <a:pt x="2045525" y="181241"/>
                  <a:pt x="2047442" y="193910"/>
                  <a:pt x="2055136" y="201604"/>
                </a:cubicBezTo>
                <a:cubicBezTo>
                  <a:pt x="2062830" y="209298"/>
                  <a:pt x="2073243" y="213675"/>
                  <a:pt x="2082297" y="219711"/>
                </a:cubicBezTo>
                <a:cubicBezTo>
                  <a:pt x="2149421" y="197336"/>
                  <a:pt x="2119547" y="210140"/>
                  <a:pt x="2172831" y="183497"/>
                </a:cubicBezTo>
                <a:cubicBezTo>
                  <a:pt x="2185784" y="157592"/>
                  <a:pt x="2193332" y="146762"/>
                  <a:pt x="2199992" y="120123"/>
                </a:cubicBezTo>
                <a:cubicBezTo>
                  <a:pt x="2203724" y="105195"/>
                  <a:pt x="2203642" y="89264"/>
                  <a:pt x="2209045" y="74856"/>
                </a:cubicBezTo>
                <a:cubicBezTo>
                  <a:pt x="2212866" y="64668"/>
                  <a:pt x="2220827" y="56549"/>
                  <a:pt x="2227152" y="47695"/>
                </a:cubicBezTo>
                <a:cubicBezTo>
                  <a:pt x="2235922" y="35416"/>
                  <a:pt x="2254313" y="11481"/>
                  <a:pt x="2254313" y="11481"/>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550454" y="3245896"/>
            <a:ext cx="1595309" cy="646331"/>
          </a:xfrm>
          <a:prstGeom prst="rect">
            <a:avLst/>
          </a:prstGeom>
        </p:spPr>
        <p:txBody>
          <a:bodyPr wrap="none">
            <a:spAutoFit/>
          </a:bodyPr>
          <a:lstStyle/>
          <a:p>
            <a:pPr lvl="0"/>
            <a:r>
              <a:rPr lang="en-US" sz="3600" b="1" dirty="0">
                <a:solidFill>
                  <a:srgbClr val="92D050"/>
                </a:solidFill>
                <a:latin typeface="Arial" panose="020B0604020202020204" pitchFamily="34" charset="0"/>
                <a:cs typeface="Arial" panose="020B0604020202020204" pitchFamily="34" charset="0"/>
              </a:rPr>
              <a:t>-10 dB</a:t>
            </a:r>
          </a:p>
        </p:txBody>
      </p:sp>
      <p:sp>
        <p:nvSpPr>
          <p:cNvPr id="13" name="Freeform 12"/>
          <p:cNvSpPr/>
          <p:nvPr/>
        </p:nvSpPr>
        <p:spPr>
          <a:xfrm>
            <a:off x="6585344" y="1321286"/>
            <a:ext cx="5169684" cy="4979422"/>
          </a:xfrm>
          <a:custGeom>
            <a:avLst/>
            <a:gdLst>
              <a:gd name="connsiteX0" fmla="*/ 208385 w 5169684"/>
              <a:gd name="connsiteY0" fmla="*/ 1575303 h 4979422"/>
              <a:gd name="connsiteX1" fmla="*/ 253653 w 5169684"/>
              <a:gd name="connsiteY1" fmla="*/ 1557196 h 4979422"/>
              <a:gd name="connsiteX2" fmla="*/ 289867 w 5169684"/>
              <a:gd name="connsiteY2" fmla="*/ 1502876 h 4979422"/>
              <a:gd name="connsiteX3" fmla="*/ 307973 w 5169684"/>
              <a:gd name="connsiteY3" fmla="*/ 1412341 h 4979422"/>
              <a:gd name="connsiteX4" fmla="*/ 335134 w 5169684"/>
              <a:gd name="connsiteY4" fmla="*/ 1385180 h 4979422"/>
              <a:gd name="connsiteX5" fmla="*/ 371348 w 5169684"/>
              <a:gd name="connsiteY5" fmla="*/ 1231272 h 4979422"/>
              <a:gd name="connsiteX6" fmla="*/ 389455 w 5169684"/>
              <a:gd name="connsiteY6" fmla="*/ 1258432 h 4979422"/>
              <a:gd name="connsiteX7" fmla="*/ 407562 w 5169684"/>
              <a:gd name="connsiteY7" fmla="*/ 1231272 h 4979422"/>
              <a:gd name="connsiteX8" fmla="*/ 416615 w 5169684"/>
              <a:gd name="connsiteY8" fmla="*/ 1149790 h 4979422"/>
              <a:gd name="connsiteX9" fmla="*/ 498096 w 5169684"/>
              <a:gd name="connsiteY9" fmla="*/ 1140737 h 4979422"/>
              <a:gd name="connsiteX10" fmla="*/ 525257 w 5169684"/>
              <a:gd name="connsiteY10" fmla="*/ 1095470 h 4979422"/>
              <a:gd name="connsiteX11" fmla="*/ 543364 w 5169684"/>
              <a:gd name="connsiteY11" fmla="*/ 1032095 h 4979422"/>
              <a:gd name="connsiteX12" fmla="*/ 561471 w 5169684"/>
              <a:gd name="connsiteY12" fmla="*/ 1004935 h 4979422"/>
              <a:gd name="connsiteX13" fmla="*/ 615791 w 5169684"/>
              <a:gd name="connsiteY13" fmla="*/ 986828 h 4979422"/>
              <a:gd name="connsiteX14" fmla="*/ 679166 w 5169684"/>
              <a:gd name="connsiteY14" fmla="*/ 923454 h 4979422"/>
              <a:gd name="connsiteX15" fmla="*/ 751593 w 5169684"/>
              <a:gd name="connsiteY15" fmla="*/ 841973 h 4979422"/>
              <a:gd name="connsiteX16" fmla="*/ 887395 w 5169684"/>
              <a:gd name="connsiteY16" fmla="*/ 832919 h 4979422"/>
              <a:gd name="connsiteX17" fmla="*/ 923609 w 5169684"/>
              <a:gd name="connsiteY17" fmla="*/ 787652 h 4979422"/>
              <a:gd name="connsiteX18" fmla="*/ 950770 w 5169684"/>
              <a:gd name="connsiteY18" fmla="*/ 760491 h 4979422"/>
              <a:gd name="connsiteX19" fmla="*/ 959823 w 5169684"/>
              <a:gd name="connsiteY19" fmla="*/ 724278 h 4979422"/>
              <a:gd name="connsiteX20" fmla="*/ 1005090 w 5169684"/>
              <a:gd name="connsiteY20" fmla="*/ 679010 h 4979422"/>
              <a:gd name="connsiteX21" fmla="*/ 1077518 w 5169684"/>
              <a:gd name="connsiteY21" fmla="*/ 660903 h 4979422"/>
              <a:gd name="connsiteX22" fmla="*/ 1113732 w 5169684"/>
              <a:gd name="connsiteY22" fmla="*/ 588476 h 4979422"/>
              <a:gd name="connsiteX23" fmla="*/ 1149946 w 5169684"/>
              <a:gd name="connsiteY23" fmla="*/ 534155 h 4979422"/>
              <a:gd name="connsiteX24" fmla="*/ 1204267 w 5169684"/>
              <a:gd name="connsiteY24" fmla="*/ 506994 h 4979422"/>
              <a:gd name="connsiteX25" fmla="*/ 1231427 w 5169684"/>
              <a:gd name="connsiteY25" fmla="*/ 488887 h 4979422"/>
              <a:gd name="connsiteX26" fmla="*/ 1276694 w 5169684"/>
              <a:gd name="connsiteY26" fmla="*/ 479834 h 4979422"/>
              <a:gd name="connsiteX27" fmla="*/ 1294801 w 5169684"/>
              <a:gd name="connsiteY27" fmla="*/ 452674 h 4979422"/>
              <a:gd name="connsiteX28" fmla="*/ 1321962 w 5169684"/>
              <a:gd name="connsiteY28" fmla="*/ 416460 h 4979422"/>
              <a:gd name="connsiteX29" fmla="*/ 1358175 w 5169684"/>
              <a:gd name="connsiteY29" fmla="*/ 325925 h 4979422"/>
              <a:gd name="connsiteX30" fmla="*/ 1421550 w 5169684"/>
              <a:gd name="connsiteY30" fmla="*/ 262551 h 4979422"/>
              <a:gd name="connsiteX31" fmla="*/ 1457764 w 5169684"/>
              <a:gd name="connsiteY31" fmla="*/ 280658 h 4979422"/>
              <a:gd name="connsiteX32" fmla="*/ 1503031 w 5169684"/>
              <a:gd name="connsiteY32" fmla="*/ 325925 h 4979422"/>
              <a:gd name="connsiteX33" fmla="*/ 1548298 w 5169684"/>
              <a:gd name="connsiteY33" fmla="*/ 298765 h 4979422"/>
              <a:gd name="connsiteX34" fmla="*/ 1602619 w 5169684"/>
              <a:gd name="connsiteY34" fmla="*/ 253497 h 4979422"/>
              <a:gd name="connsiteX35" fmla="*/ 1675047 w 5169684"/>
              <a:gd name="connsiteY35" fmla="*/ 190123 h 4979422"/>
              <a:gd name="connsiteX36" fmla="*/ 1783688 w 5169684"/>
              <a:gd name="connsiteY36" fmla="*/ 108642 h 4979422"/>
              <a:gd name="connsiteX37" fmla="*/ 1819902 w 5169684"/>
              <a:gd name="connsiteY37" fmla="*/ 90535 h 4979422"/>
              <a:gd name="connsiteX38" fmla="*/ 1892330 w 5169684"/>
              <a:gd name="connsiteY38" fmla="*/ 72428 h 4979422"/>
              <a:gd name="connsiteX39" fmla="*/ 1955704 w 5169684"/>
              <a:gd name="connsiteY39" fmla="*/ 90535 h 4979422"/>
              <a:gd name="connsiteX40" fmla="*/ 1982865 w 5169684"/>
              <a:gd name="connsiteY40" fmla="*/ 81481 h 4979422"/>
              <a:gd name="connsiteX41" fmla="*/ 2019078 w 5169684"/>
              <a:gd name="connsiteY41" fmla="*/ 72428 h 4979422"/>
              <a:gd name="connsiteX42" fmla="*/ 2109613 w 5169684"/>
              <a:gd name="connsiteY42" fmla="*/ 81481 h 4979422"/>
              <a:gd name="connsiteX43" fmla="*/ 2154880 w 5169684"/>
              <a:gd name="connsiteY43" fmla="*/ 153909 h 4979422"/>
              <a:gd name="connsiteX44" fmla="*/ 2182041 w 5169684"/>
              <a:gd name="connsiteY44" fmla="*/ 162963 h 4979422"/>
              <a:gd name="connsiteX45" fmla="*/ 2272575 w 5169684"/>
              <a:gd name="connsiteY45" fmla="*/ 90535 h 4979422"/>
              <a:gd name="connsiteX46" fmla="*/ 2308789 w 5169684"/>
              <a:gd name="connsiteY46" fmla="*/ 63375 h 4979422"/>
              <a:gd name="connsiteX47" fmla="*/ 2335950 w 5169684"/>
              <a:gd name="connsiteY47" fmla="*/ 99588 h 4979422"/>
              <a:gd name="connsiteX48" fmla="*/ 2372164 w 5169684"/>
              <a:gd name="connsiteY48" fmla="*/ 199177 h 4979422"/>
              <a:gd name="connsiteX49" fmla="*/ 2471752 w 5169684"/>
              <a:gd name="connsiteY49" fmla="*/ 190123 h 4979422"/>
              <a:gd name="connsiteX50" fmla="*/ 2526073 w 5169684"/>
              <a:gd name="connsiteY50" fmla="*/ 153909 h 4979422"/>
              <a:gd name="connsiteX51" fmla="*/ 2553233 w 5169684"/>
              <a:gd name="connsiteY51" fmla="*/ 126749 h 4979422"/>
              <a:gd name="connsiteX52" fmla="*/ 2625661 w 5169684"/>
              <a:gd name="connsiteY52" fmla="*/ 117695 h 4979422"/>
              <a:gd name="connsiteX53" fmla="*/ 2698088 w 5169684"/>
              <a:gd name="connsiteY53" fmla="*/ 99588 h 4979422"/>
              <a:gd name="connsiteX54" fmla="*/ 2752409 w 5169684"/>
              <a:gd name="connsiteY54" fmla="*/ 81481 h 4979422"/>
              <a:gd name="connsiteX55" fmla="*/ 2851997 w 5169684"/>
              <a:gd name="connsiteY55" fmla="*/ 72428 h 4979422"/>
              <a:gd name="connsiteX56" fmla="*/ 2888211 w 5169684"/>
              <a:gd name="connsiteY56" fmla="*/ 63375 h 4979422"/>
              <a:gd name="connsiteX57" fmla="*/ 2915372 w 5169684"/>
              <a:gd name="connsiteY57" fmla="*/ 54321 h 4979422"/>
              <a:gd name="connsiteX58" fmla="*/ 2924425 w 5169684"/>
              <a:gd name="connsiteY58" fmla="*/ 90535 h 4979422"/>
              <a:gd name="connsiteX59" fmla="*/ 2942532 w 5169684"/>
              <a:gd name="connsiteY59" fmla="*/ 199177 h 4979422"/>
              <a:gd name="connsiteX60" fmla="*/ 3051173 w 5169684"/>
              <a:gd name="connsiteY60" fmla="*/ 162963 h 4979422"/>
              <a:gd name="connsiteX61" fmla="*/ 3087387 w 5169684"/>
              <a:gd name="connsiteY61" fmla="*/ 117695 h 4979422"/>
              <a:gd name="connsiteX62" fmla="*/ 3132655 w 5169684"/>
              <a:gd name="connsiteY62" fmla="*/ 72428 h 4979422"/>
              <a:gd name="connsiteX63" fmla="*/ 3177922 w 5169684"/>
              <a:gd name="connsiteY63" fmla="*/ 45268 h 4979422"/>
              <a:gd name="connsiteX64" fmla="*/ 3250350 w 5169684"/>
              <a:gd name="connsiteY64" fmla="*/ 0 h 4979422"/>
              <a:gd name="connsiteX65" fmla="*/ 3268457 w 5169684"/>
              <a:gd name="connsiteY65" fmla="*/ 36214 h 4979422"/>
              <a:gd name="connsiteX66" fmla="*/ 3277510 w 5169684"/>
              <a:gd name="connsiteY66" fmla="*/ 280658 h 4979422"/>
              <a:gd name="connsiteX67" fmla="*/ 3422366 w 5169684"/>
              <a:gd name="connsiteY67" fmla="*/ 298765 h 4979422"/>
              <a:gd name="connsiteX68" fmla="*/ 3476686 w 5169684"/>
              <a:gd name="connsiteY68" fmla="*/ 407406 h 4979422"/>
              <a:gd name="connsiteX69" fmla="*/ 3521954 w 5169684"/>
              <a:gd name="connsiteY69" fmla="*/ 461727 h 4979422"/>
              <a:gd name="connsiteX70" fmla="*/ 3567221 w 5169684"/>
              <a:gd name="connsiteY70" fmla="*/ 452674 h 4979422"/>
              <a:gd name="connsiteX71" fmla="*/ 3603435 w 5169684"/>
              <a:gd name="connsiteY71" fmla="*/ 425513 h 4979422"/>
              <a:gd name="connsiteX72" fmla="*/ 4137589 w 5169684"/>
              <a:gd name="connsiteY72" fmla="*/ 416460 h 4979422"/>
              <a:gd name="connsiteX73" fmla="*/ 4219071 w 5169684"/>
              <a:gd name="connsiteY73" fmla="*/ 434567 h 4979422"/>
              <a:gd name="connsiteX74" fmla="*/ 4200964 w 5169684"/>
              <a:gd name="connsiteY74" fmla="*/ 534155 h 4979422"/>
              <a:gd name="connsiteX75" fmla="*/ 4137589 w 5169684"/>
              <a:gd name="connsiteY75" fmla="*/ 633743 h 4979422"/>
              <a:gd name="connsiteX76" fmla="*/ 4074215 w 5169684"/>
              <a:gd name="connsiteY76" fmla="*/ 733331 h 4979422"/>
              <a:gd name="connsiteX77" fmla="*/ 4101375 w 5169684"/>
              <a:gd name="connsiteY77" fmla="*/ 751438 h 4979422"/>
              <a:gd name="connsiteX78" fmla="*/ 4354873 w 5169684"/>
              <a:gd name="connsiteY78" fmla="*/ 760491 h 4979422"/>
              <a:gd name="connsiteX79" fmla="*/ 4382033 w 5169684"/>
              <a:gd name="connsiteY79" fmla="*/ 968721 h 4979422"/>
              <a:gd name="connsiteX80" fmla="*/ 4445407 w 5169684"/>
              <a:gd name="connsiteY80" fmla="*/ 1013988 h 4979422"/>
              <a:gd name="connsiteX81" fmla="*/ 4490674 w 5169684"/>
              <a:gd name="connsiteY81" fmla="*/ 1258432 h 4979422"/>
              <a:gd name="connsiteX82" fmla="*/ 4535942 w 5169684"/>
              <a:gd name="connsiteY82" fmla="*/ 1303699 h 4979422"/>
              <a:gd name="connsiteX83" fmla="*/ 4572156 w 5169684"/>
              <a:gd name="connsiteY83" fmla="*/ 1358020 h 4979422"/>
              <a:gd name="connsiteX84" fmla="*/ 4599316 w 5169684"/>
              <a:gd name="connsiteY84" fmla="*/ 1403287 h 4979422"/>
              <a:gd name="connsiteX85" fmla="*/ 4653637 w 5169684"/>
              <a:gd name="connsiteY85" fmla="*/ 1439501 h 4979422"/>
              <a:gd name="connsiteX86" fmla="*/ 4762278 w 5169684"/>
              <a:gd name="connsiteY86" fmla="*/ 1530036 h 4979422"/>
              <a:gd name="connsiteX87" fmla="*/ 4961455 w 5169684"/>
              <a:gd name="connsiteY87" fmla="*/ 1611517 h 4979422"/>
              <a:gd name="connsiteX88" fmla="*/ 4934294 w 5169684"/>
              <a:gd name="connsiteY88" fmla="*/ 1629624 h 4979422"/>
              <a:gd name="connsiteX89" fmla="*/ 4907134 w 5169684"/>
              <a:gd name="connsiteY89" fmla="*/ 1692998 h 4979422"/>
              <a:gd name="connsiteX90" fmla="*/ 4898080 w 5169684"/>
              <a:gd name="connsiteY90" fmla="*/ 1874068 h 4979422"/>
              <a:gd name="connsiteX91" fmla="*/ 4870920 w 5169684"/>
              <a:gd name="connsiteY91" fmla="*/ 1892175 h 4979422"/>
              <a:gd name="connsiteX92" fmla="*/ 4852813 w 5169684"/>
              <a:gd name="connsiteY92" fmla="*/ 1928388 h 4979422"/>
              <a:gd name="connsiteX93" fmla="*/ 4843760 w 5169684"/>
              <a:gd name="connsiteY93" fmla="*/ 1973656 h 4979422"/>
              <a:gd name="connsiteX94" fmla="*/ 4834706 w 5169684"/>
              <a:gd name="connsiteY94" fmla="*/ 2009870 h 4979422"/>
              <a:gd name="connsiteX95" fmla="*/ 4852813 w 5169684"/>
              <a:gd name="connsiteY95" fmla="*/ 2172832 h 4979422"/>
              <a:gd name="connsiteX96" fmla="*/ 4879973 w 5169684"/>
              <a:gd name="connsiteY96" fmla="*/ 2199992 h 4979422"/>
              <a:gd name="connsiteX97" fmla="*/ 4898080 w 5169684"/>
              <a:gd name="connsiteY97" fmla="*/ 2227153 h 4979422"/>
              <a:gd name="connsiteX98" fmla="*/ 4889027 w 5169684"/>
              <a:gd name="connsiteY98" fmla="*/ 2254313 h 4979422"/>
              <a:gd name="connsiteX99" fmla="*/ 4861867 w 5169684"/>
              <a:gd name="connsiteY99" fmla="*/ 2272420 h 4979422"/>
              <a:gd name="connsiteX100" fmla="*/ 4852813 w 5169684"/>
              <a:gd name="connsiteY100" fmla="*/ 2362955 h 4979422"/>
              <a:gd name="connsiteX101" fmla="*/ 4762278 w 5169684"/>
              <a:gd name="connsiteY101" fmla="*/ 2435382 h 4979422"/>
              <a:gd name="connsiteX102" fmla="*/ 4689851 w 5169684"/>
              <a:gd name="connsiteY102" fmla="*/ 2525917 h 4979422"/>
              <a:gd name="connsiteX103" fmla="*/ 4671744 w 5169684"/>
              <a:gd name="connsiteY103" fmla="*/ 2580238 h 4979422"/>
              <a:gd name="connsiteX104" fmla="*/ 4689851 w 5169684"/>
              <a:gd name="connsiteY104" fmla="*/ 2607398 h 4979422"/>
              <a:gd name="connsiteX105" fmla="*/ 4771332 w 5169684"/>
              <a:gd name="connsiteY105" fmla="*/ 2634559 h 4979422"/>
              <a:gd name="connsiteX106" fmla="*/ 4807546 w 5169684"/>
              <a:gd name="connsiteY106" fmla="*/ 2643612 h 4979422"/>
              <a:gd name="connsiteX107" fmla="*/ 4916187 w 5169684"/>
              <a:gd name="connsiteY107" fmla="*/ 2688879 h 4979422"/>
              <a:gd name="connsiteX108" fmla="*/ 4979562 w 5169684"/>
              <a:gd name="connsiteY108" fmla="*/ 2706986 h 4979422"/>
              <a:gd name="connsiteX109" fmla="*/ 5051989 w 5169684"/>
              <a:gd name="connsiteY109" fmla="*/ 2734147 h 4979422"/>
              <a:gd name="connsiteX110" fmla="*/ 5169684 w 5169684"/>
              <a:gd name="connsiteY110" fmla="*/ 2761307 h 4979422"/>
              <a:gd name="connsiteX111" fmla="*/ 5124417 w 5169684"/>
              <a:gd name="connsiteY111" fmla="*/ 2824681 h 4979422"/>
              <a:gd name="connsiteX112" fmla="*/ 5070096 w 5169684"/>
              <a:gd name="connsiteY112" fmla="*/ 2842788 h 4979422"/>
              <a:gd name="connsiteX113" fmla="*/ 5042936 w 5169684"/>
              <a:gd name="connsiteY113" fmla="*/ 2869949 h 4979422"/>
              <a:gd name="connsiteX114" fmla="*/ 4988615 w 5169684"/>
              <a:gd name="connsiteY114" fmla="*/ 2906163 h 4979422"/>
              <a:gd name="connsiteX115" fmla="*/ 4952401 w 5169684"/>
              <a:gd name="connsiteY115" fmla="*/ 2942377 h 4979422"/>
              <a:gd name="connsiteX116" fmla="*/ 4943348 w 5169684"/>
              <a:gd name="connsiteY116" fmla="*/ 2969537 h 4979422"/>
              <a:gd name="connsiteX117" fmla="*/ 4925241 w 5169684"/>
              <a:gd name="connsiteY117" fmla="*/ 3005751 h 4979422"/>
              <a:gd name="connsiteX118" fmla="*/ 4916187 w 5169684"/>
              <a:gd name="connsiteY118" fmla="*/ 3069125 h 4979422"/>
              <a:gd name="connsiteX119" fmla="*/ 4907134 w 5169684"/>
              <a:gd name="connsiteY119" fmla="*/ 3096285 h 4979422"/>
              <a:gd name="connsiteX120" fmla="*/ 4898080 w 5169684"/>
              <a:gd name="connsiteY120" fmla="*/ 3213980 h 4979422"/>
              <a:gd name="connsiteX121" fmla="*/ 4798492 w 5169684"/>
              <a:gd name="connsiteY121" fmla="*/ 3286408 h 4979422"/>
              <a:gd name="connsiteX122" fmla="*/ 4771332 w 5169684"/>
              <a:gd name="connsiteY122" fmla="*/ 3313569 h 4979422"/>
              <a:gd name="connsiteX123" fmla="*/ 4762278 w 5169684"/>
              <a:gd name="connsiteY123" fmla="*/ 3603279 h 4979422"/>
              <a:gd name="connsiteX124" fmla="*/ 4753225 w 5169684"/>
              <a:gd name="connsiteY124" fmla="*/ 3811509 h 4979422"/>
              <a:gd name="connsiteX125" fmla="*/ 4726065 w 5169684"/>
              <a:gd name="connsiteY125" fmla="*/ 3802456 h 4979422"/>
              <a:gd name="connsiteX126" fmla="*/ 4707958 w 5169684"/>
              <a:gd name="connsiteY126" fmla="*/ 3775295 h 4979422"/>
              <a:gd name="connsiteX127" fmla="*/ 4698904 w 5169684"/>
              <a:gd name="connsiteY127" fmla="*/ 3748135 h 4979422"/>
              <a:gd name="connsiteX128" fmla="*/ 4680797 w 5169684"/>
              <a:gd name="connsiteY128" fmla="*/ 3775295 h 4979422"/>
              <a:gd name="connsiteX129" fmla="*/ 4671744 w 5169684"/>
              <a:gd name="connsiteY129" fmla="*/ 3929204 h 4979422"/>
              <a:gd name="connsiteX130" fmla="*/ 4635530 w 5169684"/>
              <a:gd name="connsiteY130" fmla="*/ 3902044 h 4979422"/>
              <a:gd name="connsiteX131" fmla="*/ 4572156 w 5169684"/>
              <a:gd name="connsiteY131" fmla="*/ 3856777 h 4979422"/>
              <a:gd name="connsiteX132" fmla="*/ 4535942 w 5169684"/>
              <a:gd name="connsiteY132" fmla="*/ 3856777 h 4979422"/>
              <a:gd name="connsiteX133" fmla="*/ 4517835 w 5169684"/>
              <a:gd name="connsiteY133" fmla="*/ 3929204 h 4979422"/>
              <a:gd name="connsiteX134" fmla="*/ 4499728 w 5169684"/>
              <a:gd name="connsiteY134" fmla="*/ 4010685 h 4979422"/>
              <a:gd name="connsiteX135" fmla="*/ 4490674 w 5169684"/>
              <a:gd name="connsiteY135" fmla="*/ 4083113 h 4979422"/>
              <a:gd name="connsiteX136" fmla="*/ 4463514 w 5169684"/>
              <a:gd name="connsiteY136" fmla="*/ 4101220 h 4979422"/>
              <a:gd name="connsiteX137" fmla="*/ 4436354 w 5169684"/>
              <a:gd name="connsiteY137" fmla="*/ 4128380 h 4979422"/>
              <a:gd name="connsiteX138" fmla="*/ 4409193 w 5169684"/>
              <a:gd name="connsiteY138" fmla="*/ 4164594 h 4979422"/>
              <a:gd name="connsiteX139" fmla="*/ 4318659 w 5169684"/>
              <a:gd name="connsiteY139" fmla="*/ 4255129 h 4979422"/>
              <a:gd name="connsiteX140" fmla="*/ 4291498 w 5169684"/>
              <a:gd name="connsiteY140" fmla="*/ 4291343 h 4979422"/>
              <a:gd name="connsiteX141" fmla="*/ 4273391 w 5169684"/>
              <a:gd name="connsiteY141" fmla="*/ 4318503 h 4979422"/>
              <a:gd name="connsiteX142" fmla="*/ 4246231 w 5169684"/>
              <a:gd name="connsiteY142" fmla="*/ 4336610 h 4979422"/>
              <a:gd name="connsiteX143" fmla="*/ 3983680 w 5169684"/>
              <a:gd name="connsiteY143" fmla="*/ 4345664 h 4979422"/>
              <a:gd name="connsiteX144" fmla="*/ 3929360 w 5169684"/>
              <a:gd name="connsiteY144" fmla="*/ 4390931 h 4979422"/>
              <a:gd name="connsiteX145" fmla="*/ 3902199 w 5169684"/>
              <a:gd name="connsiteY145" fmla="*/ 4409038 h 4979422"/>
              <a:gd name="connsiteX146" fmla="*/ 3884092 w 5169684"/>
              <a:gd name="connsiteY146" fmla="*/ 4463359 h 4979422"/>
              <a:gd name="connsiteX147" fmla="*/ 3847878 w 5169684"/>
              <a:gd name="connsiteY147" fmla="*/ 4662535 h 4979422"/>
              <a:gd name="connsiteX148" fmla="*/ 3820718 w 5169684"/>
              <a:gd name="connsiteY148" fmla="*/ 4671588 h 4979422"/>
              <a:gd name="connsiteX149" fmla="*/ 3739237 w 5169684"/>
              <a:gd name="connsiteY149" fmla="*/ 4653481 h 4979422"/>
              <a:gd name="connsiteX150" fmla="*/ 3693970 w 5169684"/>
              <a:gd name="connsiteY150" fmla="*/ 4626321 h 4979422"/>
              <a:gd name="connsiteX151" fmla="*/ 3666809 w 5169684"/>
              <a:gd name="connsiteY151" fmla="*/ 4617268 h 4979422"/>
              <a:gd name="connsiteX152" fmla="*/ 3639649 w 5169684"/>
              <a:gd name="connsiteY152" fmla="*/ 4599161 h 4979422"/>
              <a:gd name="connsiteX153" fmla="*/ 3594381 w 5169684"/>
              <a:gd name="connsiteY153" fmla="*/ 4734963 h 4979422"/>
              <a:gd name="connsiteX154" fmla="*/ 3585328 w 5169684"/>
              <a:gd name="connsiteY154" fmla="*/ 4762123 h 4979422"/>
              <a:gd name="connsiteX155" fmla="*/ 3549114 w 5169684"/>
              <a:gd name="connsiteY155" fmla="*/ 4753070 h 4979422"/>
              <a:gd name="connsiteX156" fmla="*/ 3512900 w 5169684"/>
              <a:gd name="connsiteY156" fmla="*/ 4734963 h 4979422"/>
              <a:gd name="connsiteX157" fmla="*/ 3413312 w 5169684"/>
              <a:gd name="connsiteY157" fmla="*/ 4753070 h 4979422"/>
              <a:gd name="connsiteX158" fmla="*/ 3386152 w 5169684"/>
              <a:gd name="connsiteY158" fmla="*/ 4780230 h 4979422"/>
              <a:gd name="connsiteX159" fmla="*/ 3368045 w 5169684"/>
              <a:gd name="connsiteY159" fmla="*/ 4816444 h 4979422"/>
              <a:gd name="connsiteX160" fmla="*/ 3295617 w 5169684"/>
              <a:gd name="connsiteY160" fmla="*/ 4852658 h 4979422"/>
              <a:gd name="connsiteX161" fmla="*/ 3250350 w 5169684"/>
              <a:gd name="connsiteY161" fmla="*/ 4888872 h 4979422"/>
              <a:gd name="connsiteX162" fmla="*/ 3177922 w 5169684"/>
              <a:gd name="connsiteY162" fmla="*/ 4952246 h 4979422"/>
              <a:gd name="connsiteX163" fmla="*/ 3141708 w 5169684"/>
              <a:gd name="connsiteY163" fmla="*/ 4897925 h 4979422"/>
              <a:gd name="connsiteX164" fmla="*/ 3096441 w 5169684"/>
              <a:gd name="connsiteY164" fmla="*/ 4834551 h 4979422"/>
              <a:gd name="connsiteX165" fmla="*/ 3078334 w 5169684"/>
              <a:gd name="connsiteY165" fmla="*/ 4807390 h 4979422"/>
              <a:gd name="connsiteX166" fmla="*/ 3024013 w 5169684"/>
              <a:gd name="connsiteY166" fmla="*/ 4789283 h 4979422"/>
              <a:gd name="connsiteX167" fmla="*/ 2969692 w 5169684"/>
              <a:gd name="connsiteY167" fmla="*/ 4807390 h 4979422"/>
              <a:gd name="connsiteX168" fmla="*/ 2933478 w 5169684"/>
              <a:gd name="connsiteY168" fmla="*/ 4834551 h 4979422"/>
              <a:gd name="connsiteX169" fmla="*/ 2842944 w 5169684"/>
              <a:gd name="connsiteY169" fmla="*/ 4897925 h 4979422"/>
              <a:gd name="connsiteX170" fmla="*/ 2770516 w 5169684"/>
              <a:gd name="connsiteY170" fmla="*/ 4952246 h 4979422"/>
              <a:gd name="connsiteX171" fmla="*/ 2752409 w 5169684"/>
              <a:gd name="connsiteY171" fmla="*/ 4979406 h 4979422"/>
              <a:gd name="connsiteX172" fmla="*/ 2652821 w 5169684"/>
              <a:gd name="connsiteY172" fmla="*/ 4943192 h 4979422"/>
              <a:gd name="connsiteX173" fmla="*/ 2625661 w 5169684"/>
              <a:gd name="connsiteY173" fmla="*/ 4925085 h 4979422"/>
              <a:gd name="connsiteX174" fmla="*/ 2444591 w 5169684"/>
              <a:gd name="connsiteY174" fmla="*/ 4934139 h 4979422"/>
              <a:gd name="connsiteX175" fmla="*/ 2417431 w 5169684"/>
              <a:gd name="connsiteY175" fmla="*/ 4952246 h 4979422"/>
              <a:gd name="connsiteX176" fmla="*/ 1919490 w 5169684"/>
              <a:gd name="connsiteY176" fmla="*/ 4934139 h 4979422"/>
              <a:gd name="connsiteX177" fmla="*/ 1892330 w 5169684"/>
              <a:gd name="connsiteY177" fmla="*/ 4906979 h 4979422"/>
              <a:gd name="connsiteX178" fmla="*/ 1856116 w 5169684"/>
              <a:gd name="connsiteY178" fmla="*/ 4843604 h 4979422"/>
              <a:gd name="connsiteX179" fmla="*/ 1828956 w 5169684"/>
              <a:gd name="connsiteY179" fmla="*/ 4834551 h 4979422"/>
              <a:gd name="connsiteX180" fmla="*/ 1801795 w 5169684"/>
              <a:gd name="connsiteY180" fmla="*/ 4852658 h 4979422"/>
              <a:gd name="connsiteX181" fmla="*/ 1765581 w 5169684"/>
              <a:gd name="connsiteY181" fmla="*/ 4780230 h 4979422"/>
              <a:gd name="connsiteX182" fmla="*/ 1711261 w 5169684"/>
              <a:gd name="connsiteY182" fmla="*/ 4698749 h 4979422"/>
              <a:gd name="connsiteX183" fmla="*/ 1620726 w 5169684"/>
              <a:gd name="connsiteY183" fmla="*/ 4725909 h 4979422"/>
              <a:gd name="connsiteX184" fmla="*/ 1566405 w 5169684"/>
              <a:gd name="connsiteY184" fmla="*/ 4671588 h 4979422"/>
              <a:gd name="connsiteX185" fmla="*/ 1539245 w 5169684"/>
              <a:gd name="connsiteY185" fmla="*/ 4644428 h 4979422"/>
              <a:gd name="connsiteX186" fmla="*/ 1521138 w 5169684"/>
              <a:gd name="connsiteY186" fmla="*/ 4617268 h 4979422"/>
              <a:gd name="connsiteX187" fmla="*/ 1484924 w 5169684"/>
              <a:gd name="connsiteY187" fmla="*/ 4599161 h 4979422"/>
              <a:gd name="connsiteX188" fmla="*/ 1457764 w 5169684"/>
              <a:gd name="connsiteY188" fmla="*/ 4581054 h 4979422"/>
              <a:gd name="connsiteX189" fmla="*/ 1285748 w 5169684"/>
              <a:gd name="connsiteY189" fmla="*/ 4581054 h 4979422"/>
              <a:gd name="connsiteX190" fmla="*/ 1204267 w 5169684"/>
              <a:gd name="connsiteY190" fmla="*/ 4490519 h 4979422"/>
              <a:gd name="connsiteX191" fmla="*/ 1149946 w 5169684"/>
              <a:gd name="connsiteY191" fmla="*/ 4472412 h 4979422"/>
              <a:gd name="connsiteX192" fmla="*/ 1104678 w 5169684"/>
              <a:gd name="connsiteY192" fmla="*/ 4454305 h 4979422"/>
              <a:gd name="connsiteX193" fmla="*/ 1077518 w 5169684"/>
              <a:gd name="connsiteY193" fmla="*/ 4445252 h 4979422"/>
              <a:gd name="connsiteX194" fmla="*/ 968876 w 5169684"/>
              <a:gd name="connsiteY194" fmla="*/ 4436198 h 4979422"/>
              <a:gd name="connsiteX195" fmla="*/ 941716 w 5169684"/>
              <a:gd name="connsiteY195" fmla="*/ 4390931 h 4979422"/>
              <a:gd name="connsiteX196" fmla="*/ 923609 w 5169684"/>
              <a:gd name="connsiteY196" fmla="*/ 4363771 h 4979422"/>
              <a:gd name="connsiteX197" fmla="*/ 905502 w 5169684"/>
              <a:gd name="connsiteY197" fmla="*/ 4327557 h 4979422"/>
              <a:gd name="connsiteX198" fmla="*/ 860235 w 5169684"/>
              <a:gd name="connsiteY198" fmla="*/ 4264182 h 4979422"/>
              <a:gd name="connsiteX199" fmla="*/ 833074 w 5169684"/>
              <a:gd name="connsiteY199" fmla="*/ 4237022 h 4979422"/>
              <a:gd name="connsiteX200" fmla="*/ 787807 w 5169684"/>
              <a:gd name="connsiteY200" fmla="*/ 4246076 h 4979422"/>
              <a:gd name="connsiteX201" fmla="*/ 751593 w 5169684"/>
              <a:gd name="connsiteY201" fmla="*/ 4191755 h 4979422"/>
              <a:gd name="connsiteX202" fmla="*/ 652005 w 5169684"/>
              <a:gd name="connsiteY202" fmla="*/ 4074060 h 4979422"/>
              <a:gd name="connsiteX203" fmla="*/ 615791 w 5169684"/>
              <a:gd name="connsiteY203" fmla="*/ 4010685 h 4979422"/>
              <a:gd name="connsiteX204" fmla="*/ 570524 w 5169684"/>
              <a:gd name="connsiteY204" fmla="*/ 3911097 h 4979422"/>
              <a:gd name="connsiteX205" fmla="*/ 552417 w 5169684"/>
              <a:gd name="connsiteY205" fmla="*/ 3874883 h 4979422"/>
              <a:gd name="connsiteX206" fmla="*/ 543364 w 5169684"/>
              <a:gd name="connsiteY206" fmla="*/ 3838670 h 4979422"/>
              <a:gd name="connsiteX207" fmla="*/ 516203 w 5169684"/>
              <a:gd name="connsiteY207" fmla="*/ 3829616 h 4979422"/>
              <a:gd name="connsiteX208" fmla="*/ 461882 w 5169684"/>
              <a:gd name="connsiteY208" fmla="*/ 3820563 h 4979422"/>
              <a:gd name="connsiteX209" fmla="*/ 389455 w 5169684"/>
              <a:gd name="connsiteY209" fmla="*/ 3802456 h 4979422"/>
              <a:gd name="connsiteX210" fmla="*/ 362294 w 5169684"/>
              <a:gd name="connsiteY210" fmla="*/ 3784349 h 4979422"/>
              <a:gd name="connsiteX211" fmla="*/ 335134 w 5169684"/>
              <a:gd name="connsiteY211" fmla="*/ 3730028 h 4979422"/>
              <a:gd name="connsiteX212" fmla="*/ 326080 w 5169684"/>
              <a:gd name="connsiteY212" fmla="*/ 3693814 h 4979422"/>
              <a:gd name="connsiteX213" fmla="*/ 317027 w 5169684"/>
              <a:gd name="connsiteY213" fmla="*/ 3648547 h 4979422"/>
              <a:gd name="connsiteX214" fmla="*/ 289867 w 5169684"/>
              <a:gd name="connsiteY214" fmla="*/ 3630440 h 4979422"/>
              <a:gd name="connsiteX215" fmla="*/ 235546 w 5169684"/>
              <a:gd name="connsiteY215" fmla="*/ 3585173 h 4979422"/>
              <a:gd name="connsiteX216" fmla="*/ 217439 w 5169684"/>
              <a:gd name="connsiteY216" fmla="*/ 3250194 h 4979422"/>
              <a:gd name="connsiteX217" fmla="*/ 208385 w 5169684"/>
              <a:gd name="connsiteY217" fmla="*/ 3213980 h 4979422"/>
              <a:gd name="connsiteX218" fmla="*/ 190278 w 5169684"/>
              <a:gd name="connsiteY218" fmla="*/ 3186820 h 4979422"/>
              <a:gd name="connsiteX219" fmla="*/ 154065 w 5169684"/>
              <a:gd name="connsiteY219" fmla="*/ 3114392 h 4979422"/>
              <a:gd name="connsiteX220" fmla="*/ 117851 w 5169684"/>
              <a:gd name="connsiteY220" fmla="*/ 3041965 h 4979422"/>
              <a:gd name="connsiteX221" fmla="*/ 81637 w 5169684"/>
              <a:gd name="connsiteY221" fmla="*/ 2978590 h 4979422"/>
              <a:gd name="connsiteX222" fmla="*/ 54476 w 5169684"/>
              <a:gd name="connsiteY222" fmla="*/ 2951430 h 4979422"/>
              <a:gd name="connsiteX223" fmla="*/ 54476 w 5169684"/>
              <a:gd name="connsiteY223" fmla="*/ 1973656 h 4979422"/>
              <a:gd name="connsiteX224" fmla="*/ 72583 w 5169684"/>
              <a:gd name="connsiteY224" fmla="*/ 1946495 h 4979422"/>
              <a:gd name="connsiteX225" fmla="*/ 90690 w 5169684"/>
              <a:gd name="connsiteY225" fmla="*/ 1910281 h 4979422"/>
              <a:gd name="connsiteX226" fmla="*/ 108797 w 5169684"/>
              <a:gd name="connsiteY226" fmla="*/ 1828800 h 4979422"/>
              <a:gd name="connsiteX227" fmla="*/ 117851 w 5169684"/>
              <a:gd name="connsiteY227" fmla="*/ 1792586 h 4979422"/>
              <a:gd name="connsiteX228" fmla="*/ 135958 w 5169684"/>
              <a:gd name="connsiteY228" fmla="*/ 1765426 h 4979422"/>
              <a:gd name="connsiteX229" fmla="*/ 145011 w 5169684"/>
              <a:gd name="connsiteY229" fmla="*/ 1738266 h 4979422"/>
              <a:gd name="connsiteX230" fmla="*/ 163118 w 5169684"/>
              <a:gd name="connsiteY230" fmla="*/ 1711105 h 4979422"/>
              <a:gd name="connsiteX231" fmla="*/ 172172 w 5169684"/>
              <a:gd name="connsiteY231" fmla="*/ 1674891 h 4979422"/>
              <a:gd name="connsiteX232" fmla="*/ 190278 w 5169684"/>
              <a:gd name="connsiteY232" fmla="*/ 1647731 h 4979422"/>
              <a:gd name="connsiteX233" fmla="*/ 217439 w 5169684"/>
              <a:gd name="connsiteY233" fmla="*/ 1593410 h 4979422"/>
              <a:gd name="connsiteX234" fmla="*/ 235546 w 5169684"/>
              <a:gd name="connsiteY234" fmla="*/ 1530036 h 497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5169684" h="4979422">
                <a:moveTo>
                  <a:pt x="208385" y="1575303"/>
                </a:moveTo>
                <a:cubicBezTo>
                  <a:pt x="223474" y="1569267"/>
                  <a:pt x="241506" y="1567993"/>
                  <a:pt x="253653" y="1557196"/>
                </a:cubicBezTo>
                <a:cubicBezTo>
                  <a:pt x="269918" y="1542739"/>
                  <a:pt x="289867" y="1502876"/>
                  <a:pt x="289867" y="1502876"/>
                </a:cubicBezTo>
                <a:cubicBezTo>
                  <a:pt x="290633" y="1497511"/>
                  <a:pt x="296481" y="1429578"/>
                  <a:pt x="307973" y="1412341"/>
                </a:cubicBezTo>
                <a:cubicBezTo>
                  <a:pt x="315075" y="1401688"/>
                  <a:pt x="326080" y="1394234"/>
                  <a:pt x="335134" y="1385180"/>
                </a:cubicBezTo>
                <a:cubicBezTo>
                  <a:pt x="341715" y="1253561"/>
                  <a:pt x="302115" y="1148193"/>
                  <a:pt x="371348" y="1231272"/>
                </a:cubicBezTo>
                <a:cubicBezTo>
                  <a:pt x="378314" y="1239631"/>
                  <a:pt x="383419" y="1249379"/>
                  <a:pt x="389455" y="1258432"/>
                </a:cubicBezTo>
                <a:cubicBezTo>
                  <a:pt x="395491" y="1249379"/>
                  <a:pt x="404923" y="1241828"/>
                  <a:pt x="407562" y="1231272"/>
                </a:cubicBezTo>
                <a:cubicBezTo>
                  <a:pt x="414190" y="1204760"/>
                  <a:pt x="397291" y="1169114"/>
                  <a:pt x="416615" y="1149790"/>
                </a:cubicBezTo>
                <a:cubicBezTo>
                  <a:pt x="435938" y="1130466"/>
                  <a:pt x="470936" y="1143755"/>
                  <a:pt x="498096" y="1140737"/>
                </a:cubicBezTo>
                <a:cubicBezTo>
                  <a:pt x="507150" y="1125648"/>
                  <a:pt x="518110" y="1111550"/>
                  <a:pt x="525257" y="1095470"/>
                </a:cubicBezTo>
                <a:cubicBezTo>
                  <a:pt x="548472" y="1043238"/>
                  <a:pt x="521289" y="1076245"/>
                  <a:pt x="543364" y="1032095"/>
                </a:cubicBezTo>
                <a:cubicBezTo>
                  <a:pt x="548230" y="1022363"/>
                  <a:pt x="552244" y="1010702"/>
                  <a:pt x="561471" y="1004935"/>
                </a:cubicBezTo>
                <a:cubicBezTo>
                  <a:pt x="577656" y="994819"/>
                  <a:pt x="597684" y="992864"/>
                  <a:pt x="615791" y="986828"/>
                </a:cubicBezTo>
                <a:cubicBezTo>
                  <a:pt x="636916" y="965703"/>
                  <a:pt x="662595" y="948312"/>
                  <a:pt x="679166" y="923454"/>
                </a:cubicBezTo>
                <a:cubicBezTo>
                  <a:pt x="691395" y="905109"/>
                  <a:pt x="720403" y="848539"/>
                  <a:pt x="751593" y="841973"/>
                </a:cubicBezTo>
                <a:cubicBezTo>
                  <a:pt x="795988" y="832627"/>
                  <a:pt x="842128" y="835937"/>
                  <a:pt x="887395" y="832919"/>
                </a:cubicBezTo>
                <a:cubicBezTo>
                  <a:pt x="899466" y="817830"/>
                  <a:pt x="910884" y="802194"/>
                  <a:pt x="923609" y="787652"/>
                </a:cubicBezTo>
                <a:cubicBezTo>
                  <a:pt x="932040" y="778016"/>
                  <a:pt x="944417" y="771608"/>
                  <a:pt x="950770" y="760491"/>
                </a:cubicBezTo>
                <a:cubicBezTo>
                  <a:pt x="956943" y="749688"/>
                  <a:pt x="954922" y="735714"/>
                  <a:pt x="959823" y="724278"/>
                </a:cubicBezTo>
                <a:cubicBezTo>
                  <a:pt x="971894" y="696111"/>
                  <a:pt x="980947" y="695105"/>
                  <a:pt x="1005090" y="679010"/>
                </a:cubicBezTo>
                <a:cubicBezTo>
                  <a:pt x="1037350" y="689764"/>
                  <a:pt x="1045447" y="700101"/>
                  <a:pt x="1077518" y="660903"/>
                </a:cubicBezTo>
                <a:cubicBezTo>
                  <a:pt x="1094610" y="640012"/>
                  <a:pt x="1098760" y="610935"/>
                  <a:pt x="1113732" y="588476"/>
                </a:cubicBezTo>
                <a:cubicBezTo>
                  <a:pt x="1125803" y="570369"/>
                  <a:pt x="1131839" y="546226"/>
                  <a:pt x="1149946" y="534155"/>
                </a:cubicBezTo>
                <a:cubicBezTo>
                  <a:pt x="1227781" y="482264"/>
                  <a:pt x="1129302" y="544477"/>
                  <a:pt x="1204267" y="506994"/>
                </a:cubicBezTo>
                <a:cubicBezTo>
                  <a:pt x="1213999" y="502128"/>
                  <a:pt x="1221239" y="492707"/>
                  <a:pt x="1231427" y="488887"/>
                </a:cubicBezTo>
                <a:cubicBezTo>
                  <a:pt x="1245835" y="483484"/>
                  <a:pt x="1261605" y="482852"/>
                  <a:pt x="1276694" y="479834"/>
                </a:cubicBezTo>
                <a:cubicBezTo>
                  <a:pt x="1282730" y="470781"/>
                  <a:pt x="1288477" y="461528"/>
                  <a:pt x="1294801" y="452674"/>
                </a:cubicBezTo>
                <a:cubicBezTo>
                  <a:pt x="1303572" y="440395"/>
                  <a:pt x="1315214" y="429956"/>
                  <a:pt x="1321962" y="416460"/>
                </a:cubicBezTo>
                <a:cubicBezTo>
                  <a:pt x="1335423" y="389539"/>
                  <a:pt x="1337837" y="350783"/>
                  <a:pt x="1358175" y="325925"/>
                </a:cubicBezTo>
                <a:cubicBezTo>
                  <a:pt x="1377093" y="302803"/>
                  <a:pt x="1421550" y="262551"/>
                  <a:pt x="1421550" y="262551"/>
                </a:cubicBezTo>
                <a:cubicBezTo>
                  <a:pt x="1433621" y="268587"/>
                  <a:pt x="1449124" y="270290"/>
                  <a:pt x="1457764" y="280658"/>
                </a:cubicBezTo>
                <a:cubicBezTo>
                  <a:pt x="1505413" y="337837"/>
                  <a:pt x="1419167" y="304960"/>
                  <a:pt x="1503031" y="325925"/>
                </a:cubicBezTo>
                <a:cubicBezTo>
                  <a:pt x="1518120" y="316872"/>
                  <a:pt x="1534938" y="310217"/>
                  <a:pt x="1548298" y="298765"/>
                </a:cubicBezTo>
                <a:cubicBezTo>
                  <a:pt x="1619960" y="237340"/>
                  <a:pt x="1499533" y="305040"/>
                  <a:pt x="1602619" y="253497"/>
                </a:cubicBezTo>
                <a:cubicBezTo>
                  <a:pt x="1645735" y="188824"/>
                  <a:pt x="1617721" y="204455"/>
                  <a:pt x="1675047" y="190123"/>
                </a:cubicBezTo>
                <a:cubicBezTo>
                  <a:pt x="1683682" y="183407"/>
                  <a:pt x="1753650" y="125806"/>
                  <a:pt x="1783688" y="108642"/>
                </a:cubicBezTo>
                <a:cubicBezTo>
                  <a:pt x="1795406" y="101946"/>
                  <a:pt x="1807098" y="94803"/>
                  <a:pt x="1819902" y="90535"/>
                </a:cubicBezTo>
                <a:cubicBezTo>
                  <a:pt x="1843511" y="82665"/>
                  <a:pt x="1892330" y="72428"/>
                  <a:pt x="1892330" y="72428"/>
                </a:cubicBezTo>
                <a:cubicBezTo>
                  <a:pt x="1905136" y="76697"/>
                  <a:pt x="1944339" y="90535"/>
                  <a:pt x="1955704" y="90535"/>
                </a:cubicBezTo>
                <a:cubicBezTo>
                  <a:pt x="1965247" y="90535"/>
                  <a:pt x="1973689" y="84103"/>
                  <a:pt x="1982865" y="81481"/>
                </a:cubicBezTo>
                <a:cubicBezTo>
                  <a:pt x="1994829" y="78063"/>
                  <a:pt x="2007007" y="75446"/>
                  <a:pt x="2019078" y="72428"/>
                </a:cubicBezTo>
                <a:cubicBezTo>
                  <a:pt x="2049256" y="75446"/>
                  <a:pt x="2081306" y="70594"/>
                  <a:pt x="2109613" y="81481"/>
                </a:cubicBezTo>
                <a:cubicBezTo>
                  <a:pt x="2135670" y="91503"/>
                  <a:pt x="2138254" y="137283"/>
                  <a:pt x="2154880" y="153909"/>
                </a:cubicBezTo>
                <a:cubicBezTo>
                  <a:pt x="2161628" y="160657"/>
                  <a:pt x="2172987" y="159945"/>
                  <a:pt x="2182041" y="162963"/>
                </a:cubicBezTo>
                <a:cubicBezTo>
                  <a:pt x="2250984" y="139980"/>
                  <a:pt x="2160374" y="174685"/>
                  <a:pt x="2272575" y="90535"/>
                </a:cubicBezTo>
                <a:lnTo>
                  <a:pt x="2308789" y="63375"/>
                </a:lnTo>
                <a:cubicBezTo>
                  <a:pt x="2317843" y="75446"/>
                  <a:pt x="2330146" y="85660"/>
                  <a:pt x="2335950" y="99588"/>
                </a:cubicBezTo>
                <a:cubicBezTo>
                  <a:pt x="2393582" y="237902"/>
                  <a:pt x="2324125" y="127117"/>
                  <a:pt x="2372164" y="199177"/>
                </a:cubicBezTo>
                <a:cubicBezTo>
                  <a:pt x="2405360" y="196159"/>
                  <a:pt x="2439774" y="199529"/>
                  <a:pt x="2471752" y="190123"/>
                </a:cubicBezTo>
                <a:cubicBezTo>
                  <a:pt x="2492630" y="183982"/>
                  <a:pt x="2510685" y="169297"/>
                  <a:pt x="2526073" y="153909"/>
                </a:cubicBezTo>
                <a:cubicBezTo>
                  <a:pt x="2535126" y="144856"/>
                  <a:pt x="2541201" y="131124"/>
                  <a:pt x="2553233" y="126749"/>
                </a:cubicBezTo>
                <a:cubicBezTo>
                  <a:pt x="2576099" y="118434"/>
                  <a:pt x="2601747" y="122179"/>
                  <a:pt x="2625661" y="117695"/>
                </a:cubicBezTo>
                <a:cubicBezTo>
                  <a:pt x="2650120" y="113109"/>
                  <a:pt x="2674480" y="107457"/>
                  <a:pt x="2698088" y="99588"/>
                </a:cubicBezTo>
                <a:cubicBezTo>
                  <a:pt x="2716195" y="93552"/>
                  <a:pt x="2733613" y="84798"/>
                  <a:pt x="2752409" y="81481"/>
                </a:cubicBezTo>
                <a:cubicBezTo>
                  <a:pt x="2785235" y="75688"/>
                  <a:pt x="2818801" y="75446"/>
                  <a:pt x="2851997" y="72428"/>
                </a:cubicBezTo>
                <a:cubicBezTo>
                  <a:pt x="2864068" y="69410"/>
                  <a:pt x="2876247" y="66793"/>
                  <a:pt x="2888211" y="63375"/>
                </a:cubicBezTo>
                <a:cubicBezTo>
                  <a:pt x="2897387" y="60753"/>
                  <a:pt x="2907737" y="48595"/>
                  <a:pt x="2915372" y="54321"/>
                </a:cubicBezTo>
                <a:cubicBezTo>
                  <a:pt x="2925326" y="61787"/>
                  <a:pt x="2922380" y="78261"/>
                  <a:pt x="2924425" y="90535"/>
                </a:cubicBezTo>
                <a:cubicBezTo>
                  <a:pt x="2945615" y="217683"/>
                  <a:pt x="2922159" y="117689"/>
                  <a:pt x="2942532" y="199177"/>
                </a:cubicBezTo>
                <a:cubicBezTo>
                  <a:pt x="2986436" y="191859"/>
                  <a:pt x="3013943" y="192747"/>
                  <a:pt x="3051173" y="162963"/>
                </a:cubicBezTo>
                <a:cubicBezTo>
                  <a:pt x="3066262" y="150892"/>
                  <a:pt x="3074460" y="132058"/>
                  <a:pt x="3087387" y="117695"/>
                </a:cubicBezTo>
                <a:cubicBezTo>
                  <a:pt x="3101662" y="101834"/>
                  <a:pt x="3115992" y="85758"/>
                  <a:pt x="3132655" y="72428"/>
                </a:cubicBezTo>
                <a:cubicBezTo>
                  <a:pt x="3146396" y="61436"/>
                  <a:pt x="3163281" y="55029"/>
                  <a:pt x="3177922" y="45268"/>
                </a:cubicBezTo>
                <a:cubicBezTo>
                  <a:pt x="3248440" y="-1745"/>
                  <a:pt x="3179614" y="35368"/>
                  <a:pt x="3250350" y="0"/>
                </a:cubicBezTo>
                <a:cubicBezTo>
                  <a:pt x="3256386" y="12071"/>
                  <a:pt x="3267157" y="22781"/>
                  <a:pt x="3268457" y="36214"/>
                </a:cubicBezTo>
                <a:cubicBezTo>
                  <a:pt x="3276311" y="117372"/>
                  <a:pt x="3236275" y="210316"/>
                  <a:pt x="3277510" y="280658"/>
                </a:cubicBezTo>
                <a:cubicBezTo>
                  <a:pt x="3302119" y="322638"/>
                  <a:pt x="3374081" y="292729"/>
                  <a:pt x="3422366" y="298765"/>
                </a:cubicBezTo>
                <a:cubicBezTo>
                  <a:pt x="3452486" y="389122"/>
                  <a:pt x="3424036" y="319655"/>
                  <a:pt x="3476686" y="407406"/>
                </a:cubicBezTo>
                <a:cubicBezTo>
                  <a:pt x="3507316" y="458457"/>
                  <a:pt x="3477390" y="432018"/>
                  <a:pt x="3521954" y="461727"/>
                </a:cubicBezTo>
                <a:cubicBezTo>
                  <a:pt x="3537043" y="458709"/>
                  <a:pt x="3553159" y="458924"/>
                  <a:pt x="3567221" y="452674"/>
                </a:cubicBezTo>
                <a:cubicBezTo>
                  <a:pt x="3581010" y="446546"/>
                  <a:pt x="3588376" y="426469"/>
                  <a:pt x="3603435" y="425513"/>
                </a:cubicBezTo>
                <a:cubicBezTo>
                  <a:pt x="3781154" y="414229"/>
                  <a:pt x="3959538" y="419478"/>
                  <a:pt x="4137589" y="416460"/>
                </a:cubicBezTo>
                <a:cubicBezTo>
                  <a:pt x="4164750" y="422496"/>
                  <a:pt x="4205880" y="410070"/>
                  <a:pt x="4219071" y="434567"/>
                </a:cubicBezTo>
                <a:cubicBezTo>
                  <a:pt x="4235067" y="464274"/>
                  <a:pt x="4208034" y="501164"/>
                  <a:pt x="4200964" y="534155"/>
                </a:cubicBezTo>
                <a:cubicBezTo>
                  <a:pt x="4190974" y="580774"/>
                  <a:pt x="4170416" y="582679"/>
                  <a:pt x="4137589" y="633743"/>
                </a:cubicBezTo>
                <a:cubicBezTo>
                  <a:pt x="4049713" y="770440"/>
                  <a:pt x="4172781" y="610124"/>
                  <a:pt x="4074215" y="733331"/>
                </a:cubicBezTo>
                <a:cubicBezTo>
                  <a:pt x="4083268" y="739367"/>
                  <a:pt x="4090545" y="750390"/>
                  <a:pt x="4101375" y="751438"/>
                </a:cubicBezTo>
                <a:cubicBezTo>
                  <a:pt x="4185535" y="759582"/>
                  <a:pt x="4288015" y="708730"/>
                  <a:pt x="4354873" y="760491"/>
                </a:cubicBezTo>
                <a:cubicBezTo>
                  <a:pt x="4410222" y="803342"/>
                  <a:pt x="4366294" y="900516"/>
                  <a:pt x="4382033" y="968721"/>
                </a:cubicBezTo>
                <a:cubicBezTo>
                  <a:pt x="4386820" y="989466"/>
                  <a:pt x="4431384" y="1006977"/>
                  <a:pt x="4445407" y="1013988"/>
                </a:cubicBezTo>
                <a:cubicBezTo>
                  <a:pt x="4460496" y="1095469"/>
                  <a:pt x="4465957" y="1179337"/>
                  <a:pt x="4490674" y="1258432"/>
                </a:cubicBezTo>
                <a:cubicBezTo>
                  <a:pt x="4497039" y="1278800"/>
                  <a:pt x="4522429" y="1287183"/>
                  <a:pt x="4535942" y="1303699"/>
                </a:cubicBezTo>
                <a:cubicBezTo>
                  <a:pt x="4549723" y="1320542"/>
                  <a:pt x="4560960" y="1339359"/>
                  <a:pt x="4572156" y="1358020"/>
                </a:cubicBezTo>
                <a:cubicBezTo>
                  <a:pt x="4581209" y="1373109"/>
                  <a:pt x="4586873" y="1390844"/>
                  <a:pt x="4599316" y="1403287"/>
                </a:cubicBezTo>
                <a:cubicBezTo>
                  <a:pt x="4614704" y="1418675"/>
                  <a:pt x="4636919" y="1425569"/>
                  <a:pt x="4653637" y="1439501"/>
                </a:cubicBezTo>
                <a:cubicBezTo>
                  <a:pt x="4689851" y="1469679"/>
                  <a:pt x="4723330" y="1503480"/>
                  <a:pt x="4762278" y="1530036"/>
                </a:cubicBezTo>
                <a:cubicBezTo>
                  <a:pt x="4821904" y="1570690"/>
                  <a:pt x="4894402" y="1589166"/>
                  <a:pt x="4961455" y="1611517"/>
                </a:cubicBezTo>
                <a:cubicBezTo>
                  <a:pt x="4952401" y="1617553"/>
                  <a:pt x="4941260" y="1621265"/>
                  <a:pt x="4934294" y="1629624"/>
                </a:cubicBezTo>
                <a:cubicBezTo>
                  <a:pt x="4921863" y="1644541"/>
                  <a:pt x="4913424" y="1674129"/>
                  <a:pt x="4907134" y="1692998"/>
                </a:cubicBezTo>
                <a:cubicBezTo>
                  <a:pt x="4904116" y="1753355"/>
                  <a:pt x="4908890" y="1814611"/>
                  <a:pt x="4898080" y="1874068"/>
                </a:cubicBezTo>
                <a:cubicBezTo>
                  <a:pt x="4896134" y="1884773"/>
                  <a:pt x="4877886" y="1883816"/>
                  <a:pt x="4870920" y="1892175"/>
                </a:cubicBezTo>
                <a:cubicBezTo>
                  <a:pt x="4862280" y="1902543"/>
                  <a:pt x="4858849" y="1916317"/>
                  <a:pt x="4852813" y="1928388"/>
                </a:cubicBezTo>
                <a:cubicBezTo>
                  <a:pt x="4849795" y="1943477"/>
                  <a:pt x="4847098" y="1958634"/>
                  <a:pt x="4843760" y="1973656"/>
                </a:cubicBezTo>
                <a:cubicBezTo>
                  <a:pt x="4841061" y="1985803"/>
                  <a:pt x="4834141" y="1997440"/>
                  <a:pt x="4834706" y="2009870"/>
                </a:cubicBezTo>
                <a:cubicBezTo>
                  <a:pt x="4837188" y="2064469"/>
                  <a:pt x="4840154" y="2119663"/>
                  <a:pt x="4852813" y="2172832"/>
                </a:cubicBezTo>
                <a:cubicBezTo>
                  <a:pt x="4855779" y="2185287"/>
                  <a:pt x="4871777" y="2190156"/>
                  <a:pt x="4879973" y="2199992"/>
                </a:cubicBezTo>
                <a:cubicBezTo>
                  <a:pt x="4886939" y="2208351"/>
                  <a:pt x="4892044" y="2218099"/>
                  <a:pt x="4898080" y="2227153"/>
                </a:cubicBezTo>
                <a:cubicBezTo>
                  <a:pt x="4895062" y="2236206"/>
                  <a:pt x="4894988" y="2246861"/>
                  <a:pt x="4889027" y="2254313"/>
                </a:cubicBezTo>
                <a:cubicBezTo>
                  <a:pt x="4882230" y="2262810"/>
                  <a:pt x="4865308" y="2262098"/>
                  <a:pt x="4861867" y="2272420"/>
                </a:cubicBezTo>
                <a:cubicBezTo>
                  <a:pt x="4852276" y="2301192"/>
                  <a:pt x="4864969" y="2335169"/>
                  <a:pt x="4852813" y="2362955"/>
                </a:cubicBezTo>
                <a:cubicBezTo>
                  <a:pt x="4834930" y="2403830"/>
                  <a:pt x="4797162" y="2417941"/>
                  <a:pt x="4762278" y="2435382"/>
                </a:cubicBezTo>
                <a:cubicBezTo>
                  <a:pt x="4716596" y="2503907"/>
                  <a:pt x="4741453" y="2474315"/>
                  <a:pt x="4689851" y="2525917"/>
                </a:cubicBezTo>
                <a:cubicBezTo>
                  <a:pt x="4683815" y="2544024"/>
                  <a:pt x="4661157" y="2564357"/>
                  <a:pt x="4671744" y="2580238"/>
                </a:cubicBezTo>
                <a:cubicBezTo>
                  <a:pt x="4677780" y="2589291"/>
                  <a:pt x="4681492" y="2600432"/>
                  <a:pt x="4689851" y="2607398"/>
                </a:cubicBezTo>
                <a:cubicBezTo>
                  <a:pt x="4714433" y="2627883"/>
                  <a:pt x="4741786" y="2627993"/>
                  <a:pt x="4771332" y="2634559"/>
                </a:cubicBezTo>
                <a:cubicBezTo>
                  <a:pt x="4783479" y="2637258"/>
                  <a:pt x="4795475" y="2640594"/>
                  <a:pt x="4807546" y="2643612"/>
                </a:cubicBezTo>
                <a:cubicBezTo>
                  <a:pt x="4855691" y="2667684"/>
                  <a:pt x="4852389" y="2667613"/>
                  <a:pt x="4916187" y="2688879"/>
                </a:cubicBezTo>
                <a:cubicBezTo>
                  <a:pt x="4937030" y="2695827"/>
                  <a:pt x="4958719" y="2700038"/>
                  <a:pt x="4979562" y="2706986"/>
                </a:cubicBezTo>
                <a:cubicBezTo>
                  <a:pt x="5004023" y="2715140"/>
                  <a:pt x="5027528" y="2725993"/>
                  <a:pt x="5051989" y="2734147"/>
                </a:cubicBezTo>
                <a:cubicBezTo>
                  <a:pt x="5109862" y="2753438"/>
                  <a:pt x="5113036" y="2751866"/>
                  <a:pt x="5169684" y="2761307"/>
                </a:cubicBezTo>
                <a:cubicBezTo>
                  <a:pt x="5159235" y="2792655"/>
                  <a:pt x="5160220" y="2803200"/>
                  <a:pt x="5124417" y="2824681"/>
                </a:cubicBezTo>
                <a:cubicBezTo>
                  <a:pt x="5108050" y="2834501"/>
                  <a:pt x="5070096" y="2842788"/>
                  <a:pt x="5070096" y="2842788"/>
                </a:cubicBezTo>
                <a:cubicBezTo>
                  <a:pt x="5061043" y="2851842"/>
                  <a:pt x="5053042" y="2862088"/>
                  <a:pt x="5042936" y="2869949"/>
                </a:cubicBezTo>
                <a:cubicBezTo>
                  <a:pt x="5025758" y="2883310"/>
                  <a:pt x="5004003" y="2890775"/>
                  <a:pt x="4988615" y="2906163"/>
                </a:cubicBezTo>
                <a:lnTo>
                  <a:pt x="4952401" y="2942377"/>
                </a:lnTo>
                <a:cubicBezTo>
                  <a:pt x="4949383" y="2951430"/>
                  <a:pt x="4947107" y="2960766"/>
                  <a:pt x="4943348" y="2969537"/>
                </a:cubicBezTo>
                <a:cubicBezTo>
                  <a:pt x="4938032" y="2981942"/>
                  <a:pt x="4928792" y="2992730"/>
                  <a:pt x="4925241" y="3005751"/>
                </a:cubicBezTo>
                <a:cubicBezTo>
                  <a:pt x="4919626" y="3026338"/>
                  <a:pt x="4920372" y="3048200"/>
                  <a:pt x="4916187" y="3069125"/>
                </a:cubicBezTo>
                <a:cubicBezTo>
                  <a:pt x="4914315" y="3078483"/>
                  <a:pt x="4910152" y="3087232"/>
                  <a:pt x="4907134" y="3096285"/>
                </a:cubicBezTo>
                <a:cubicBezTo>
                  <a:pt x="4904116" y="3135517"/>
                  <a:pt x="4914924" y="3178420"/>
                  <a:pt x="4898080" y="3213980"/>
                </a:cubicBezTo>
                <a:cubicBezTo>
                  <a:pt x="4884460" y="3242734"/>
                  <a:pt x="4826421" y="3263134"/>
                  <a:pt x="4798492" y="3286408"/>
                </a:cubicBezTo>
                <a:cubicBezTo>
                  <a:pt x="4788656" y="3294605"/>
                  <a:pt x="4780385" y="3304515"/>
                  <a:pt x="4771332" y="3313569"/>
                </a:cubicBezTo>
                <a:cubicBezTo>
                  <a:pt x="4768314" y="3410139"/>
                  <a:pt x="4765789" y="3506726"/>
                  <a:pt x="4762278" y="3603279"/>
                </a:cubicBezTo>
                <a:cubicBezTo>
                  <a:pt x="4759753" y="3672709"/>
                  <a:pt x="4765653" y="3743154"/>
                  <a:pt x="4753225" y="3811509"/>
                </a:cubicBezTo>
                <a:cubicBezTo>
                  <a:pt x="4751518" y="3820898"/>
                  <a:pt x="4735118" y="3805474"/>
                  <a:pt x="4726065" y="3802456"/>
                </a:cubicBezTo>
                <a:cubicBezTo>
                  <a:pt x="4720029" y="3793402"/>
                  <a:pt x="4712824" y="3785027"/>
                  <a:pt x="4707958" y="3775295"/>
                </a:cubicBezTo>
                <a:cubicBezTo>
                  <a:pt x="4703690" y="3766759"/>
                  <a:pt x="4708447" y="3748135"/>
                  <a:pt x="4698904" y="3748135"/>
                </a:cubicBezTo>
                <a:cubicBezTo>
                  <a:pt x="4688023" y="3748135"/>
                  <a:pt x="4686833" y="3766242"/>
                  <a:pt x="4680797" y="3775295"/>
                </a:cubicBezTo>
                <a:cubicBezTo>
                  <a:pt x="4677779" y="3826598"/>
                  <a:pt x="4689029" y="3880806"/>
                  <a:pt x="4671744" y="3929204"/>
                </a:cubicBezTo>
                <a:cubicBezTo>
                  <a:pt x="4666669" y="3943414"/>
                  <a:pt x="4647808" y="3910814"/>
                  <a:pt x="4635530" y="3902044"/>
                </a:cubicBezTo>
                <a:cubicBezTo>
                  <a:pt x="4542861" y="3835852"/>
                  <a:pt x="4690509" y="3945540"/>
                  <a:pt x="4572156" y="3856777"/>
                </a:cubicBezTo>
                <a:cubicBezTo>
                  <a:pt x="4564886" y="3834966"/>
                  <a:pt x="4562025" y="3799394"/>
                  <a:pt x="4535942" y="3856777"/>
                </a:cubicBezTo>
                <a:cubicBezTo>
                  <a:pt x="4525644" y="3879432"/>
                  <a:pt x="4523871" y="3905062"/>
                  <a:pt x="4517835" y="3929204"/>
                </a:cubicBezTo>
                <a:cubicBezTo>
                  <a:pt x="4510623" y="3958050"/>
                  <a:pt x="4504327" y="3980789"/>
                  <a:pt x="4499728" y="4010685"/>
                </a:cubicBezTo>
                <a:cubicBezTo>
                  <a:pt x="4496028" y="4034733"/>
                  <a:pt x="4499710" y="4060523"/>
                  <a:pt x="4490674" y="4083113"/>
                </a:cubicBezTo>
                <a:cubicBezTo>
                  <a:pt x="4486633" y="4093216"/>
                  <a:pt x="4471873" y="4094254"/>
                  <a:pt x="4463514" y="4101220"/>
                </a:cubicBezTo>
                <a:cubicBezTo>
                  <a:pt x="4453678" y="4109417"/>
                  <a:pt x="4444686" y="4118659"/>
                  <a:pt x="4436354" y="4128380"/>
                </a:cubicBezTo>
                <a:cubicBezTo>
                  <a:pt x="4426534" y="4139837"/>
                  <a:pt x="4419460" y="4153537"/>
                  <a:pt x="4409193" y="4164594"/>
                </a:cubicBezTo>
                <a:cubicBezTo>
                  <a:pt x="4380153" y="4195868"/>
                  <a:pt x="4344266" y="4220987"/>
                  <a:pt x="4318659" y="4255129"/>
                </a:cubicBezTo>
                <a:cubicBezTo>
                  <a:pt x="4309605" y="4267200"/>
                  <a:pt x="4300269" y="4279064"/>
                  <a:pt x="4291498" y="4291343"/>
                </a:cubicBezTo>
                <a:cubicBezTo>
                  <a:pt x="4285174" y="4300197"/>
                  <a:pt x="4281085" y="4310809"/>
                  <a:pt x="4273391" y="4318503"/>
                </a:cubicBezTo>
                <a:cubicBezTo>
                  <a:pt x="4265697" y="4326197"/>
                  <a:pt x="4255284" y="4330574"/>
                  <a:pt x="4246231" y="4336610"/>
                </a:cubicBezTo>
                <a:cubicBezTo>
                  <a:pt x="4111697" y="4302976"/>
                  <a:pt x="4198439" y="4314984"/>
                  <a:pt x="3983680" y="4345664"/>
                </a:cubicBezTo>
                <a:cubicBezTo>
                  <a:pt x="3965573" y="4360753"/>
                  <a:pt x="3947965" y="4376461"/>
                  <a:pt x="3929360" y="4390931"/>
                </a:cubicBezTo>
                <a:cubicBezTo>
                  <a:pt x="3920771" y="4397611"/>
                  <a:pt x="3907966" y="4399811"/>
                  <a:pt x="3902199" y="4409038"/>
                </a:cubicBezTo>
                <a:cubicBezTo>
                  <a:pt x="3892083" y="4425223"/>
                  <a:pt x="3884092" y="4463359"/>
                  <a:pt x="3884092" y="4463359"/>
                </a:cubicBezTo>
                <a:cubicBezTo>
                  <a:pt x="3879891" y="4543189"/>
                  <a:pt x="3914409" y="4618183"/>
                  <a:pt x="3847878" y="4662535"/>
                </a:cubicBezTo>
                <a:cubicBezTo>
                  <a:pt x="3839938" y="4667828"/>
                  <a:pt x="3829771" y="4668570"/>
                  <a:pt x="3820718" y="4671588"/>
                </a:cubicBezTo>
                <a:cubicBezTo>
                  <a:pt x="3793558" y="4665552"/>
                  <a:pt x="3765439" y="4662839"/>
                  <a:pt x="3739237" y="4653481"/>
                </a:cubicBezTo>
                <a:cubicBezTo>
                  <a:pt x="3722666" y="4647563"/>
                  <a:pt x="3709709" y="4634190"/>
                  <a:pt x="3693970" y="4626321"/>
                </a:cubicBezTo>
                <a:cubicBezTo>
                  <a:pt x="3685434" y="4622053"/>
                  <a:pt x="3675863" y="4620286"/>
                  <a:pt x="3666809" y="4617268"/>
                </a:cubicBezTo>
                <a:cubicBezTo>
                  <a:pt x="3657756" y="4611232"/>
                  <a:pt x="3650530" y="4599161"/>
                  <a:pt x="3639649" y="4599161"/>
                </a:cubicBezTo>
                <a:cubicBezTo>
                  <a:pt x="3570542" y="4599161"/>
                  <a:pt x="3597763" y="4707905"/>
                  <a:pt x="3594381" y="4734963"/>
                </a:cubicBezTo>
                <a:cubicBezTo>
                  <a:pt x="3593197" y="4744432"/>
                  <a:pt x="3588346" y="4753070"/>
                  <a:pt x="3585328" y="4762123"/>
                </a:cubicBezTo>
                <a:cubicBezTo>
                  <a:pt x="3573257" y="4759105"/>
                  <a:pt x="3560765" y="4757439"/>
                  <a:pt x="3549114" y="4753070"/>
                </a:cubicBezTo>
                <a:cubicBezTo>
                  <a:pt x="3536477" y="4748331"/>
                  <a:pt x="3526396" y="4734963"/>
                  <a:pt x="3512900" y="4734963"/>
                </a:cubicBezTo>
                <a:cubicBezTo>
                  <a:pt x="3479160" y="4734963"/>
                  <a:pt x="3446508" y="4747034"/>
                  <a:pt x="3413312" y="4753070"/>
                </a:cubicBezTo>
                <a:cubicBezTo>
                  <a:pt x="3404259" y="4762123"/>
                  <a:pt x="3393594" y="4769811"/>
                  <a:pt x="3386152" y="4780230"/>
                </a:cubicBezTo>
                <a:cubicBezTo>
                  <a:pt x="3378308" y="4791212"/>
                  <a:pt x="3376828" y="4806197"/>
                  <a:pt x="3368045" y="4816444"/>
                </a:cubicBezTo>
                <a:cubicBezTo>
                  <a:pt x="3342863" y="4845823"/>
                  <a:pt x="3329164" y="4844271"/>
                  <a:pt x="3295617" y="4852658"/>
                </a:cubicBezTo>
                <a:cubicBezTo>
                  <a:pt x="3280528" y="4864729"/>
                  <a:pt x="3263277" y="4874509"/>
                  <a:pt x="3250350" y="4888872"/>
                </a:cubicBezTo>
                <a:cubicBezTo>
                  <a:pt x="3187763" y="4958413"/>
                  <a:pt x="3246381" y="4935130"/>
                  <a:pt x="3177922" y="4952246"/>
                </a:cubicBezTo>
                <a:cubicBezTo>
                  <a:pt x="3126435" y="4900757"/>
                  <a:pt x="3167914" y="4950335"/>
                  <a:pt x="3141708" y="4897925"/>
                </a:cubicBezTo>
                <a:cubicBezTo>
                  <a:pt x="3134597" y="4883704"/>
                  <a:pt x="3103273" y="4844116"/>
                  <a:pt x="3096441" y="4834551"/>
                </a:cubicBezTo>
                <a:cubicBezTo>
                  <a:pt x="3090117" y="4825697"/>
                  <a:pt x="3087561" y="4813157"/>
                  <a:pt x="3078334" y="4807390"/>
                </a:cubicBezTo>
                <a:cubicBezTo>
                  <a:pt x="3062149" y="4797274"/>
                  <a:pt x="3024013" y="4789283"/>
                  <a:pt x="3024013" y="4789283"/>
                </a:cubicBezTo>
                <a:cubicBezTo>
                  <a:pt x="3005906" y="4795319"/>
                  <a:pt x="2986763" y="4798854"/>
                  <a:pt x="2969692" y="4807390"/>
                </a:cubicBezTo>
                <a:cubicBezTo>
                  <a:pt x="2956196" y="4814138"/>
                  <a:pt x="2945840" y="4825898"/>
                  <a:pt x="2933478" y="4834551"/>
                </a:cubicBezTo>
                <a:cubicBezTo>
                  <a:pt x="2909113" y="4851607"/>
                  <a:pt x="2867092" y="4876796"/>
                  <a:pt x="2842944" y="4897925"/>
                </a:cubicBezTo>
                <a:cubicBezTo>
                  <a:pt x="2781933" y="4951309"/>
                  <a:pt x="2834058" y="4920475"/>
                  <a:pt x="2770516" y="4952246"/>
                </a:cubicBezTo>
                <a:cubicBezTo>
                  <a:pt x="2764480" y="4961299"/>
                  <a:pt x="2763206" y="4978056"/>
                  <a:pt x="2752409" y="4979406"/>
                </a:cubicBezTo>
                <a:cubicBezTo>
                  <a:pt x="2745648" y="4980251"/>
                  <a:pt x="2662187" y="4947875"/>
                  <a:pt x="2652821" y="4943192"/>
                </a:cubicBezTo>
                <a:cubicBezTo>
                  <a:pt x="2643089" y="4938326"/>
                  <a:pt x="2634714" y="4931121"/>
                  <a:pt x="2625661" y="4925085"/>
                </a:cubicBezTo>
                <a:cubicBezTo>
                  <a:pt x="2565304" y="4928103"/>
                  <a:pt x="2504515" y="4926323"/>
                  <a:pt x="2444591" y="4934139"/>
                </a:cubicBezTo>
                <a:cubicBezTo>
                  <a:pt x="2433802" y="4935546"/>
                  <a:pt x="2428312" y="4952246"/>
                  <a:pt x="2417431" y="4952246"/>
                </a:cubicBezTo>
                <a:cubicBezTo>
                  <a:pt x="2251341" y="4952246"/>
                  <a:pt x="2085470" y="4940175"/>
                  <a:pt x="1919490" y="4934139"/>
                </a:cubicBezTo>
                <a:cubicBezTo>
                  <a:pt x="1910437" y="4925086"/>
                  <a:pt x="1899772" y="4917398"/>
                  <a:pt x="1892330" y="4906979"/>
                </a:cubicBezTo>
                <a:cubicBezTo>
                  <a:pt x="1883420" y="4894505"/>
                  <a:pt x="1870371" y="4855008"/>
                  <a:pt x="1856116" y="4843604"/>
                </a:cubicBezTo>
                <a:cubicBezTo>
                  <a:pt x="1848664" y="4837642"/>
                  <a:pt x="1838009" y="4837569"/>
                  <a:pt x="1828956" y="4834551"/>
                </a:cubicBezTo>
                <a:cubicBezTo>
                  <a:pt x="1819902" y="4840587"/>
                  <a:pt x="1810057" y="4859739"/>
                  <a:pt x="1801795" y="4852658"/>
                </a:cubicBezTo>
                <a:cubicBezTo>
                  <a:pt x="1781301" y="4835092"/>
                  <a:pt x="1765581" y="4780230"/>
                  <a:pt x="1765581" y="4780230"/>
                </a:cubicBezTo>
                <a:cubicBezTo>
                  <a:pt x="1744456" y="4695731"/>
                  <a:pt x="1771617" y="4713838"/>
                  <a:pt x="1711261" y="4698749"/>
                </a:cubicBezTo>
                <a:cubicBezTo>
                  <a:pt x="1646587" y="4741865"/>
                  <a:pt x="1678052" y="4740241"/>
                  <a:pt x="1620726" y="4725909"/>
                </a:cubicBezTo>
                <a:lnTo>
                  <a:pt x="1566405" y="4671588"/>
                </a:lnTo>
                <a:cubicBezTo>
                  <a:pt x="1557352" y="4662535"/>
                  <a:pt x="1546347" y="4655081"/>
                  <a:pt x="1539245" y="4644428"/>
                </a:cubicBezTo>
                <a:cubicBezTo>
                  <a:pt x="1533209" y="4635375"/>
                  <a:pt x="1529497" y="4624234"/>
                  <a:pt x="1521138" y="4617268"/>
                </a:cubicBezTo>
                <a:cubicBezTo>
                  <a:pt x="1510770" y="4608628"/>
                  <a:pt x="1496642" y="4605857"/>
                  <a:pt x="1484924" y="4599161"/>
                </a:cubicBezTo>
                <a:cubicBezTo>
                  <a:pt x="1475477" y="4593763"/>
                  <a:pt x="1466817" y="4587090"/>
                  <a:pt x="1457764" y="4581054"/>
                </a:cubicBezTo>
                <a:cubicBezTo>
                  <a:pt x="1402252" y="4588984"/>
                  <a:pt x="1341005" y="4602543"/>
                  <a:pt x="1285748" y="4581054"/>
                </a:cubicBezTo>
                <a:cubicBezTo>
                  <a:pt x="1190533" y="4544026"/>
                  <a:pt x="1264601" y="4530742"/>
                  <a:pt x="1204267" y="4490519"/>
                </a:cubicBezTo>
                <a:cubicBezTo>
                  <a:pt x="1188386" y="4479932"/>
                  <a:pt x="1167667" y="4479500"/>
                  <a:pt x="1149946" y="4472412"/>
                </a:cubicBezTo>
                <a:cubicBezTo>
                  <a:pt x="1134857" y="4466376"/>
                  <a:pt x="1119895" y="4460011"/>
                  <a:pt x="1104678" y="4454305"/>
                </a:cubicBezTo>
                <a:cubicBezTo>
                  <a:pt x="1095743" y="4450954"/>
                  <a:pt x="1086977" y="4446513"/>
                  <a:pt x="1077518" y="4445252"/>
                </a:cubicBezTo>
                <a:cubicBezTo>
                  <a:pt x="1041497" y="4440449"/>
                  <a:pt x="1005090" y="4439216"/>
                  <a:pt x="968876" y="4436198"/>
                </a:cubicBezTo>
                <a:cubicBezTo>
                  <a:pt x="959823" y="4421109"/>
                  <a:pt x="951042" y="4405853"/>
                  <a:pt x="941716" y="4390931"/>
                </a:cubicBezTo>
                <a:cubicBezTo>
                  <a:pt x="935949" y="4381704"/>
                  <a:pt x="929007" y="4373218"/>
                  <a:pt x="923609" y="4363771"/>
                </a:cubicBezTo>
                <a:cubicBezTo>
                  <a:pt x="916913" y="4352053"/>
                  <a:pt x="912198" y="4339275"/>
                  <a:pt x="905502" y="4327557"/>
                </a:cubicBezTo>
                <a:cubicBezTo>
                  <a:pt x="897313" y="4313227"/>
                  <a:pt x="868563" y="4273898"/>
                  <a:pt x="860235" y="4264182"/>
                </a:cubicBezTo>
                <a:cubicBezTo>
                  <a:pt x="851903" y="4254461"/>
                  <a:pt x="842128" y="4246075"/>
                  <a:pt x="833074" y="4237022"/>
                </a:cubicBezTo>
                <a:cubicBezTo>
                  <a:pt x="817985" y="4240040"/>
                  <a:pt x="801258" y="4253549"/>
                  <a:pt x="787807" y="4246076"/>
                </a:cubicBezTo>
                <a:cubicBezTo>
                  <a:pt x="768784" y="4235508"/>
                  <a:pt x="766981" y="4207143"/>
                  <a:pt x="751593" y="4191755"/>
                </a:cubicBezTo>
                <a:cubicBezTo>
                  <a:pt x="717222" y="4157384"/>
                  <a:pt x="673107" y="4116263"/>
                  <a:pt x="652005" y="4074060"/>
                </a:cubicBezTo>
                <a:cubicBezTo>
                  <a:pt x="629032" y="4028114"/>
                  <a:pt x="641384" y="4049076"/>
                  <a:pt x="615791" y="4010685"/>
                </a:cubicBezTo>
                <a:cubicBezTo>
                  <a:pt x="598203" y="3957918"/>
                  <a:pt x="611006" y="3992061"/>
                  <a:pt x="570524" y="3911097"/>
                </a:cubicBezTo>
                <a:lnTo>
                  <a:pt x="552417" y="3874883"/>
                </a:lnTo>
                <a:cubicBezTo>
                  <a:pt x="549399" y="3862812"/>
                  <a:pt x="551137" y="3848386"/>
                  <a:pt x="543364" y="3838670"/>
                </a:cubicBezTo>
                <a:cubicBezTo>
                  <a:pt x="537402" y="3831218"/>
                  <a:pt x="525519" y="3831686"/>
                  <a:pt x="516203" y="3829616"/>
                </a:cubicBezTo>
                <a:cubicBezTo>
                  <a:pt x="498283" y="3825634"/>
                  <a:pt x="479831" y="3824409"/>
                  <a:pt x="461882" y="3820563"/>
                </a:cubicBezTo>
                <a:cubicBezTo>
                  <a:pt x="437549" y="3815349"/>
                  <a:pt x="389455" y="3802456"/>
                  <a:pt x="389455" y="3802456"/>
                </a:cubicBezTo>
                <a:cubicBezTo>
                  <a:pt x="380401" y="3796420"/>
                  <a:pt x="369988" y="3792043"/>
                  <a:pt x="362294" y="3784349"/>
                </a:cubicBezTo>
                <a:cubicBezTo>
                  <a:pt x="346422" y="3768477"/>
                  <a:pt x="341025" y="3750646"/>
                  <a:pt x="335134" y="3730028"/>
                </a:cubicBezTo>
                <a:cubicBezTo>
                  <a:pt x="331716" y="3718064"/>
                  <a:pt x="328779" y="3705961"/>
                  <a:pt x="326080" y="3693814"/>
                </a:cubicBezTo>
                <a:cubicBezTo>
                  <a:pt x="322742" y="3678793"/>
                  <a:pt x="324661" y="3661907"/>
                  <a:pt x="317027" y="3648547"/>
                </a:cubicBezTo>
                <a:cubicBezTo>
                  <a:pt x="311629" y="3639100"/>
                  <a:pt x="298226" y="3637406"/>
                  <a:pt x="289867" y="3630440"/>
                </a:cubicBezTo>
                <a:cubicBezTo>
                  <a:pt x="220166" y="3572356"/>
                  <a:pt x="302971" y="3630122"/>
                  <a:pt x="235546" y="3585173"/>
                </a:cubicBezTo>
                <a:cubicBezTo>
                  <a:pt x="201148" y="3447589"/>
                  <a:pt x="236300" y="3599118"/>
                  <a:pt x="217439" y="3250194"/>
                </a:cubicBezTo>
                <a:cubicBezTo>
                  <a:pt x="216767" y="3237769"/>
                  <a:pt x="213287" y="3225417"/>
                  <a:pt x="208385" y="3213980"/>
                </a:cubicBezTo>
                <a:cubicBezTo>
                  <a:pt x="204099" y="3203979"/>
                  <a:pt x="196314" y="3195873"/>
                  <a:pt x="190278" y="3186820"/>
                </a:cubicBezTo>
                <a:cubicBezTo>
                  <a:pt x="172763" y="3134273"/>
                  <a:pt x="191478" y="3183874"/>
                  <a:pt x="154065" y="3114392"/>
                </a:cubicBezTo>
                <a:cubicBezTo>
                  <a:pt x="141268" y="3090626"/>
                  <a:pt x="129922" y="3066107"/>
                  <a:pt x="117851" y="3041965"/>
                </a:cubicBezTo>
                <a:cubicBezTo>
                  <a:pt x="106783" y="3019829"/>
                  <a:pt x="97632" y="2997784"/>
                  <a:pt x="81637" y="2978590"/>
                </a:cubicBezTo>
                <a:cubicBezTo>
                  <a:pt x="73440" y="2968754"/>
                  <a:pt x="63530" y="2960483"/>
                  <a:pt x="54476" y="2951430"/>
                </a:cubicBezTo>
                <a:cubicBezTo>
                  <a:pt x="-54295" y="2625106"/>
                  <a:pt x="29154" y="2885275"/>
                  <a:pt x="54476" y="1973656"/>
                </a:cubicBezTo>
                <a:cubicBezTo>
                  <a:pt x="54778" y="1962779"/>
                  <a:pt x="67184" y="1955942"/>
                  <a:pt x="72583" y="1946495"/>
                </a:cubicBezTo>
                <a:cubicBezTo>
                  <a:pt x="79279" y="1934777"/>
                  <a:pt x="84654" y="1922352"/>
                  <a:pt x="90690" y="1910281"/>
                </a:cubicBezTo>
                <a:cubicBezTo>
                  <a:pt x="107028" y="1812263"/>
                  <a:pt x="90969" y="1891200"/>
                  <a:pt x="108797" y="1828800"/>
                </a:cubicBezTo>
                <a:cubicBezTo>
                  <a:pt x="112215" y="1816836"/>
                  <a:pt x="112949" y="1804023"/>
                  <a:pt x="117851" y="1792586"/>
                </a:cubicBezTo>
                <a:cubicBezTo>
                  <a:pt x="122137" y="1782585"/>
                  <a:pt x="129922" y="1774479"/>
                  <a:pt x="135958" y="1765426"/>
                </a:cubicBezTo>
                <a:cubicBezTo>
                  <a:pt x="138976" y="1756373"/>
                  <a:pt x="140743" y="1746802"/>
                  <a:pt x="145011" y="1738266"/>
                </a:cubicBezTo>
                <a:cubicBezTo>
                  <a:pt x="149877" y="1728534"/>
                  <a:pt x="158832" y="1721106"/>
                  <a:pt x="163118" y="1711105"/>
                </a:cubicBezTo>
                <a:cubicBezTo>
                  <a:pt x="168020" y="1699668"/>
                  <a:pt x="167271" y="1686328"/>
                  <a:pt x="172172" y="1674891"/>
                </a:cubicBezTo>
                <a:cubicBezTo>
                  <a:pt x="176458" y="1664890"/>
                  <a:pt x="185412" y="1657463"/>
                  <a:pt x="190278" y="1647731"/>
                </a:cubicBezTo>
                <a:cubicBezTo>
                  <a:pt x="227759" y="1572768"/>
                  <a:pt x="165549" y="1671246"/>
                  <a:pt x="217439" y="1593410"/>
                </a:cubicBezTo>
                <a:cubicBezTo>
                  <a:pt x="236500" y="1536226"/>
                  <a:pt x="235546" y="1558175"/>
                  <a:pt x="235546" y="1530036"/>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4755638" y="2705944"/>
            <a:ext cx="1184940" cy="646331"/>
          </a:xfrm>
          <a:prstGeom prst="rect">
            <a:avLst/>
          </a:prstGeom>
        </p:spPr>
        <p:txBody>
          <a:bodyPr wrap="none">
            <a:spAutoFit/>
          </a:bodyPr>
          <a:lstStyle/>
          <a:p>
            <a:pPr lvl="0"/>
            <a:r>
              <a:rPr lang="en-US" sz="3600" b="1" dirty="0">
                <a:solidFill>
                  <a:srgbClr val="0070C0"/>
                </a:solidFill>
                <a:latin typeface="Arial" panose="020B0604020202020204" pitchFamily="34" charset="0"/>
                <a:cs typeface="Arial" panose="020B0604020202020204" pitchFamily="34" charset="0"/>
              </a:rPr>
              <a:t>0 dB</a:t>
            </a:r>
          </a:p>
        </p:txBody>
      </p:sp>
      <p:sp>
        <p:nvSpPr>
          <p:cNvPr id="17" name="Flowchart: Summing Junction 16"/>
          <p:cNvSpPr/>
          <p:nvPr/>
        </p:nvSpPr>
        <p:spPr>
          <a:xfrm>
            <a:off x="2918931" y="4113669"/>
            <a:ext cx="1333276" cy="1321806"/>
          </a:xfrm>
          <a:prstGeom prst="flowChartSummingJunction">
            <a:avLst/>
          </a:prstGeom>
          <a:solidFill>
            <a:schemeClr val="accent1">
              <a:alpha val="5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p:cNvSpPr/>
          <p:nvPr/>
        </p:nvSpPr>
        <p:spPr>
          <a:xfrm>
            <a:off x="220816" y="2920262"/>
            <a:ext cx="1932914" cy="1042645"/>
          </a:xfrm>
          <a:prstGeom prst="rightArrow">
            <a:avLst/>
          </a:prstGeom>
          <a:solidFill>
            <a:srgbClr val="92D05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RX SIGNAL FROM WF</a:t>
            </a:r>
          </a:p>
        </p:txBody>
      </p:sp>
      <p:sp>
        <p:nvSpPr>
          <p:cNvPr id="39" name="Right Arrow 38"/>
          <p:cNvSpPr/>
          <p:nvPr/>
        </p:nvSpPr>
        <p:spPr>
          <a:xfrm>
            <a:off x="243906" y="5249669"/>
            <a:ext cx="1932914" cy="1042645"/>
          </a:xfrm>
          <a:prstGeom prst="rightArrow">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COMMON MODE NOISE</a:t>
            </a:r>
          </a:p>
        </p:txBody>
      </p:sp>
      <p:sp>
        <p:nvSpPr>
          <p:cNvPr id="40" name="Right Arrow 39"/>
          <p:cNvSpPr/>
          <p:nvPr/>
        </p:nvSpPr>
        <p:spPr>
          <a:xfrm>
            <a:off x="243906" y="4026943"/>
            <a:ext cx="1932914" cy="1042645"/>
          </a:xfrm>
          <a:prstGeom prst="rightArrow">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TX ANTENNA SIGNAL</a:t>
            </a:r>
          </a:p>
        </p:txBody>
      </p:sp>
      <p:sp>
        <p:nvSpPr>
          <p:cNvPr id="19" name="Right Brace 18"/>
          <p:cNvSpPr/>
          <p:nvPr/>
        </p:nvSpPr>
        <p:spPr>
          <a:xfrm>
            <a:off x="2130640" y="3166964"/>
            <a:ext cx="497940" cy="3215215"/>
          </a:xfrm>
          <a:prstGeom prst="rightBrace">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TextBox 19"/>
          <p:cNvSpPr txBox="1"/>
          <p:nvPr/>
        </p:nvSpPr>
        <p:spPr>
          <a:xfrm>
            <a:off x="532071" y="1394824"/>
            <a:ext cx="4829280" cy="369332"/>
          </a:xfrm>
          <a:prstGeom prst="rect">
            <a:avLst/>
          </a:prstGeom>
          <a:solidFill>
            <a:srgbClr val="FFFF00"/>
          </a:solidFill>
          <a:ln w="38100">
            <a:solidFill>
              <a:srgbClr val="FF0000"/>
            </a:solidFill>
          </a:ln>
        </p:spPr>
        <p:txBody>
          <a:bodyPr wrap="square" rtlCol="0">
            <a:spAutoFit/>
          </a:bodyPr>
          <a:lstStyle/>
          <a:p>
            <a:pPr algn="ctr"/>
            <a:r>
              <a:rPr lang="en-US" b="1" dirty="0"/>
              <a:t>ALL SIGNAL MIXING AT PREAMPLIFIER INPUT</a:t>
            </a:r>
          </a:p>
        </p:txBody>
      </p:sp>
      <p:sp>
        <p:nvSpPr>
          <p:cNvPr id="21" name="Right Arrow 20"/>
          <p:cNvSpPr/>
          <p:nvPr/>
        </p:nvSpPr>
        <p:spPr>
          <a:xfrm>
            <a:off x="4322143" y="4594272"/>
            <a:ext cx="744717" cy="3606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532071" y="2127564"/>
            <a:ext cx="6302046" cy="369332"/>
          </a:xfrm>
          <a:prstGeom prst="rect">
            <a:avLst/>
          </a:prstGeom>
          <a:solidFill>
            <a:srgbClr val="FFFF00"/>
          </a:solidFill>
          <a:ln w="38100">
            <a:solidFill>
              <a:srgbClr val="FF0000"/>
            </a:solidFill>
          </a:ln>
        </p:spPr>
        <p:txBody>
          <a:bodyPr wrap="none" rtlCol="0">
            <a:spAutoFit/>
          </a:bodyPr>
          <a:lstStyle/>
          <a:p>
            <a:r>
              <a:rPr lang="en-US" b="1" dirty="0"/>
              <a:t>OPEN FRAME RELAY – PLASTIC BOX -OPEN SHIELD CONNECTOR</a:t>
            </a:r>
          </a:p>
        </p:txBody>
      </p:sp>
      <p:sp>
        <p:nvSpPr>
          <p:cNvPr id="22" name="TextBox 21"/>
          <p:cNvSpPr txBox="1"/>
          <p:nvPr/>
        </p:nvSpPr>
        <p:spPr>
          <a:xfrm>
            <a:off x="2769290" y="5961719"/>
            <a:ext cx="5954130" cy="369332"/>
          </a:xfrm>
          <a:prstGeom prst="rect">
            <a:avLst/>
          </a:prstGeom>
          <a:solidFill>
            <a:srgbClr val="FFFF00"/>
          </a:solidFill>
          <a:ln w="38100">
            <a:solidFill>
              <a:srgbClr val="FF0000"/>
            </a:solidFill>
          </a:ln>
        </p:spPr>
        <p:txBody>
          <a:bodyPr wrap="none" rtlCol="0">
            <a:spAutoFit/>
          </a:bodyPr>
          <a:lstStyle/>
          <a:p>
            <a:r>
              <a:rPr lang="en-US" b="1" dirty="0"/>
              <a:t>PREAMPLIFIER IS PART OF THE RADIO - NOT THE ANTENNA</a:t>
            </a:r>
          </a:p>
        </p:txBody>
      </p:sp>
    </p:spTree>
    <p:extLst>
      <p:ext uri="{BB962C8B-B14F-4D97-AF65-F5344CB8AC3E}">
        <p14:creationId xmlns:p14="http://schemas.microsoft.com/office/powerpoint/2010/main" val="361085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ppt_x"/>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ppt_x"/>
                                          </p:val>
                                        </p:tav>
                                        <p:tav tm="100000">
                                          <p:val>
                                            <p:strVal val="#ppt_x"/>
                                          </p:val>
                                        </p:tav>
                                      </p:tavLst>
                                    </p:anim>
                                    <p:anim calcmode="lin" valueType="num">
                                      <p:cBhvr additive="base">
                                        <p:cTn id="5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12" grpId="0"/>
      <p:bldP spid="13" grpId="0" animBg="1"/>
      <p:bldP spid="34" grpId="0"/>
      <p:bldP spid="17" grpId="0" animBg="1"/>
      <p:bldP spid="18" grpId="0" animBg="1"/>
      <p:bldP spid="39" grpId="0" animBg="1"/>
      <p:bldP spid="40" grpId="0" animBg="1"/>
      <p:bldP spid="19" grpId="0" animBg="1"/>
      <p:bldP spid="20" grpId="0" animBg="1"/>
      <p:bldP spid="21" grpId="0" animBg="1"/>
      <p:bldP spid="6"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dirty="0"/>
              <a:t>2/16/2017</a:t>
            </a:r>
          </a:p>
        </p:txBody>
      </p:sp>
      <p:sp>
        <p:nvSpPr>
          <p:cNvPr id="6" name="Footer Placeholder 5"/>
          <p:cNvSpPr>
            <a:spLocks noGrp="1"/>
          </p:cNvSpPr>
          <p:nvPr>
            <p:ph type="ftr" sz="quarter" idx="11"/>
          </p:nvPr>
        </p:nvSpPr>
        <p:spPr/>
        <p:txBody>
          <a:bodyPr/>
          <a:lstStyle/>
          <a:p>
            <a:pPr>
              <a:defRPr/>
            </a:pPr>
            <a:r>
              <a:rPr lang="en-US" dirty="0"/>
              <a:t>World Wide Radio Operators Foundation                        Copyright   ©   Reserved  N4IS JC DASILVA</a:t>
            </a:r>
          </a:p>
        </p:txBody>
      </p:sp>
      <p:sp>
        <p:nvSpPr>
          <p:cNvPr id="7" name="Slide Number Placeholder 6"/>
          <p:cNvSpPr>
            <a:spLocks noGrp="1"/>
          </p:cNvSpPr>
          <p:nvPr>
            <p:ph type="sldNum" sz="quarter" idx="12"/>
          </p:nvPr>
        </p:nvSpPr>
        <p:spPr/>
        <p:txBody>
          <a:bodyPr/>
          <a:lstStyle/>
          <a:p>
            <a:pPr>
              <a:defRPr/>
            </a:pPr>
            <a:fld id="{2D55A884-972E-43AB-BF2D-4F054B21FA56}" type="slidenum">
              <a:rPr lang="en-US" altLang="en-US" smtClean="0"/>
              <a:pPr>
                <a:defRPr/>
              </a:pPr>
              <a:t>36</a:t>
            </a:fld>
            <a:endParaRPr lang="en-US" altLang="en-US" dirty="0"/>
          </a:p>
        </p:txBody>
      </p:sp>
      <p:pic>
        <p:nvPicPr>
          <p:cNvPr id="8" name="Picture 7"/>
          <p:cNvPicPr>
            <a:picLocks noChangeAspect="1"/>
          </p:cNvPicPr>
          <p:nvPr/>
        </p:nvPicPr>
        <p:blipFill>
          <a:blip r:embed="rId2"/>
          <a:stretch>
            <a:fillRect/>
          </a:stretch>
        </p:blipFill>
        <p:spPr>
          <a:xfrm>
            <a:off x="609600" y="1600041"/>
            <a:ext cx="3584759" cy="3657917"/>
          </a:xfrm>
          <a:prstGeom prst="rect">
            <a:avLst/>
          </a:prstGeom>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154" y="1597542"/>
            <a:ext cx="405765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stretch>
            <a:fillRect/>
          </a:stretch>
        </p:blipFill>
        <p:spPr>
          <a:xfrm>
            <a:off x="7534305" y="1538275"/>
            <a:ext cx="4048095" cy="4115157"/>
          </a:xfrm>
          <a:prstGeom prst="rect">
            <a:avLst/>
          </a:prstGeom>
        </p:spPr>
      </p:pic>
      <p:pic>
        <p:nvPicPr>
          <p:cNvPr id="12" name="Picture 11"/>
          <p:cNvPicPr>
            <a:picLocks noChangeAspect="1"/>
          </p:cNvPicPr>
          <p:nvPr/>
        </p:nvPicPr>
        <p:blipFill>
          <a:blip r:embed="rId5"/>
          <a:stretch>
            <a:fillRect/>
          </a:stretch>
        </p:blipFill>
        <p:spPr>
          <a:xfrm>
            <a:off x="4535288" y="1597542"/>
            <a:ext cx="2839179" cy="2073932"/>
          </a:xfrm>
          <a:prstGeom prst="rect">
            <a:avLst/>
          </a:prstGeom>
        </p:spPr>
      </p:pic>
      <p:pic>
        <p:nvPicPr>
          <p:cNvPr id="13" name="Picture 12"/>
          <p:cNvPicPr>
            <a:picLocks noChangeAspect="1"/>
          </p:cNvPicPr>
          <p:nvPr/>
        </p:nvPicPr>
        <p:blipFill>
          <a:blip r:embed="rId6"/>
          <a:stretch>
            <a:fillRect/>
          </a:stretch>
        </p:blipFill>
        <p:spPr>
          <a:xfrm>
            <a:off x="4535288" y="3671474"/>
            <a:ext cx="2839179" cy="2074206"/>
          </a:xfrm>
          <a:prstGeom prst="rect">
            <a:avLst/>
          </a:prstGeom>
        </p:spPr>
      </p:pic>
      <p:sp>
        <p:nvSpPr>
          <p:cNvPr id="14" name="Left-Right Arrow 13"/>
          <p:cNvSpPr/>
          <p:nvPr/>
        </p:nvSpPr>
        <p:spPr>
          <a:xfrm>
            <a:off x="4809067" y="4282145"/>
            <a:ext cx="1744133" cy="662388"/>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60 Ft</a:t>
            </a:r>
          </a:p>
        </p:txBody>
      </p:sp>
      <p:sp>
        <p:nvSpPr>
          <p:cNvPr id="15" name="TextBox 14"/>
          <p:cNvSpPr txBox="1"/>
          <p:nvPr/>
        </p:nvSpPr>
        <p:spPr>
          <a:xfrm>
            <a:off x="1202223" y="5987018"/>
            <a:ext cx="2425664" cy="369332"/>
          </a:xfrm>
          <a:prstGeom prst="rect">
            <a:avLst/>
          </a:prstGeom>
          <a:solidFill>
            <a:srgbClr val="FFFF00"/>
          </a:solidFill>
        </p:spPr>
        <p:txBody>
          <a:bodyPr wrap="none" rtlCol="0">
            <a:spAutoFit/>
          </a:bodyPr>
          <a:lstStyle/>
          <a:p>
            <a:r>
              <a:rPr lang="en-US" b="1" dirty="0"/>
              <a:t>TX ANTENNA DETUNED</a:t>
            </a:r>
          </a:p>
        </p:txBody>
      </p:sp>
      <p:sp>
        <p:nvSpPr>
          <p:cNvPr id="16" name="TextBox 15"/>
          <p:cNvSpPr txBox="1"/>
          <p:nvPr/>
        </p:nvSpPr>
        <p:spPr>
          <a:xfrm>
            <a:off x="8178800" y="5987018"/>
            <a:ext cx="2939972" cy="369332"/>
          </a:xfrm>
          <a:prstGeom prst="rect">
            <a:avLst/>
          </a:prstGeom>
          <a:solidFill>
            <a:srgbClr val="FFFF00"/>
          </a:solidFill>
        </p:spPr>
        <p:txBody>
          <a:bodyPr wrap="none" rtlCol="0">
            <a:spAutoFit/>
          </a:bodyPr>
          <a:lstStyle/>
          <a:p>
            <a:r>
              <a:rPr lang="en-US" dirty="0"/>
              <a:t>TX </a:t>
            </a:r>
            <a:r>
              <a:rPr lang="en-US" b="1" dirty="0"/>
              <a:t>ANTENNA</a:t>
            </a:r>
            <a:r>
              <a:rPr lang="en-US" dirty="0"/>
              <a:t>  </a:t>
            </a:r>
            <a:r>
              <a:rPr lang="en-US" b="1" dirty="0">
                <a:solidFill>
                  <a:srgbClr val="FF0000"/>
                </a:solidFill>
              </a:rPr>
              <a:t>NOT DETUNED</a:t>
            </a:r>
          </a:p>
        </p:txBody>
      </p:sp>
      <p:sp>
        <p:nvSpPr>
          <p:cNvPr id="17" name="Rectangle 2"/>
          <p:cNvSpPr>
            <a:spLocks noGrp="1" noChangeArrowheads="1"/>
          </p:cNvSpPr>
          <p:nvPr>
            <p:ph type="title"/>
          </p:nvPr>
        </p:nvSpPr>
        <p:spPr>
          <a:xfrm>
            <a:off x="373154" y="347663"/>
            <a:ext cx="11197175" cy="681485"/>
          </a:xfrm>
          <a:solidFill>
            <a:srgbClr val="FFFF00">
              <a:alpha val="58038"/>
            </a:srgbClr>
          </a:solidFill>
          <a:ln w="38100">
            <a:solidFill>
              <a:srgbClr val="FF0000"/>
            </a:solidFill>
            <a:miter lim="800000"/>
            <a:headEnd/>
            <a:tailEnd/>
          </a:ln>
        </p:spPr>
        <p:txBody>
          <a:bodyPr>
            <a:noAutofit/>
          </a:bodyPr>
          <a:lstStyle/>
          <a:p>
            <a:pPr lvl="0" algn="ctr">
              <a:lnSpc>
                <a:spcPct val="100000"/>
              </a:lnSpc>
            </a:pPr>
            <a:r>
              <a:rPr lang="en-US" altLang="en-US" sz="2400" b="1" dirty="0">
                <a:solidFill>
                  <a:prstClr val="black"/>
                </a:solidFill>
                <a:latin typeface="Calibri" panose="020F0502020204030204"/>
                <a:ea typeface="+mn-ea"/>
                <a:cs typeface="+mn-cs"/>
              </a:rPr>
              <a:t>DEGRADED RADIATION PATTERN</a:t>
            </a:r>
          </a:p>
        </p:txBody>
      </p:sp>
    </p:spTree>
    <p:extLst>
      <p:ext uri="{BB962C8B-B14F-4D97-AF65-F5344CB8AC3E}">
        <p14:creationId xmlns:p14="http://schemas.microsoft.com/office/powerpoint/2010/main" val="4238684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dirty="0"/>
              <a:t>2/16/2017</a:t>
            </a:r>
          </a:p>
        </p:txBody>
      </p:sp>
      <p:sp>
        <p:nvSpPr>
          <p:cNvPr id="6" name="Footer Placeholder 5"/>
          <p:cNvSpPr>
            <a:spLocks noGrp="1"/>
          </p:cNvSpPr>
          <p:nvPr>
            <p:ph type="ftr" sz="quarter" idx="11"/>
          </p:nvPr>
        </p:nvSpPr>
        <p:spPr/>
        <p:txBody>
          <a:bodyPr/>
          <a:lstStyle/>
          <a:p>
            <a:pPr>
              <a:defRPr/>
            </a:pPr>
            <a:r>
              <a:rPr lang="en-US" dirty="0"/>
              <a:t>World Wide Radio Operators Foundation                        Copyright   ©   Reserved  N4IS JC DASILVA</a:t>
            </a:r>
          </a:p>
        </p:txBody>
      </p:sp>
      <p:sp>
        <p:nvSpPr>
          <p:cNvPr id="7" name="Slide Number Placeholder 6"/>
          <p:cNvSpPr>
            <a:spLocks noGrp="1"/>
          </p:cNvSpPr>
          <p:nvPr>
            <p:ph type="sldNum" sz="quarter" idx="12"/>
          </p:nvPr>
        </p:nvSpPr>
        <p:spPr/>
        <p:txBody>
          <a:bodyPr/>
          <a:lstStyle/>
          <a:p>
            <a:pPr>
              <a:defRPr/>
            </a:pPr>
            <a:fld id="{2D55A884-972E-43AB-BF2D-4F054B21FA56}" type="slidenum">
              <a:rPr lang="en-US" altLang="en-US" smtClean="0"/>
              <a:pPr>
                <a:defRPr/>
              </a:pPr>
              <a:t>37</a:t>
            </a:fld>
            <a:endParaRPr lang="en-US" altLang="en-US" dirty="0"/>
          </a:p>
        </p:txBody>
      </p:sp>
      <p:pic>
        <p:nvPicPr>
          <p:cNvPr id="8" name="Picture 7"/>
          <p:cNvPicPr>
            <a:picLocks noChangeAspect="1"/>
          </p:cNvPicPr>
          <p:nvPr/>
        </p:nvPicPr>
        <p:blipFill>
          <a:blip r:embed="rId3"/>
          <a:stretch>
            <a:fillRect/>
          </a:stretch>
        </p:blipFill>
        <p:spPr>
          <a:xfrm>
            <a:off x="609600" y="1631950"/>
            <a:ext cx="1310640" cy="4724400"/>
          </a:xfrm>
          <a:prstGeom prst="rect">
            <a:avLst/>
          </a:prstGeom>
        </p:spPr>
      </p:pic>
      <p:sp>
        <p:nvSpPr>
          <p:cNvPr id="9" name="Rectangle 8"/>
          <p:cNvSpPr/>
          <p:nvPr/>
        </p:nvSpPr>
        <p:spPr>
          <a:xfrm>
            <a:off x="1960040" y="2573285"/>
            <a:ext cx="4669933" cy="369332"/>
          </a:xfrm>
          <a:prstGeom prst="rect">
            <a:avLst/>
          </a:prstGeom>
        </p:spPr>
        <p:txBody>
          <a:bodyPr wrap="none">
            <a:spAutoFit/>
          </a:bodyPr>
          <a:lstStyle/>
          <a:p>
            <a:r>
              <a:rPr lang="en-US" b="1" dirty="0">
                <a:solidFill>
                  <a:srgbClr val="0070C0"/>
                </a:solidFill>
              </a:rPr>
              <a:t>http://ncjweb.com/features/novdec05feat.pdf</a:t>
            </a:r>
          </a:p>
        </p:txBody>
      </p:sp>
      <p:sp>
        <p:nvSpPr>
          <p:cNvPr id="10" name="TextBox 9"/>
          <p:cNvSpPr txBox="1"/>
          <p:nvPr/>
        </p:nvSpPr>
        <p:spPr>
          <a:xfrm>
            <a:off x="1926590" y="2155623"/>
            <a:ext cx="4669612" cy="369332"/>
          </a:xfrm>
          <a:prstGeom prst="rect">
            <a:avLst/>
          </a:prstGeom>
          <a:solidFill>
            <a:srgbClr val="FFFF00"/>
          </a:solidFill>
        </p:spPr>
        <p:txBody>
          <a:bodyPr wrap="none" rtlCol="0">
            <a:spAutoFit/>
          </a:bodyPr>
          <a:lstStyle/>
          <a:p>
            <a:r>
              <a:rPr lang="en-US" dirty="0"/>
              <a:t>How to detune the tower : by Jay </a:t>
            </a:r>
            <a:r>
              <a:rPr lang="en-US" dirty="0" err="1"/>
              <a:t>Terleski</a:t>
            </a:r>
            <a:r>
              <a:rPr lang="en-US" dirty="0"/>
              <a:t> WX0B</a:t>
            </a:r>
          </a:p>
        </p:txBody>
      </p:sp>
      <p:sp>
        <p:nvSpPr>
          <p:cNvPr id="11" name="Rectangle 2"/>
          <p:cNvSpPr txBox="1">
            <a:spLocks noChangeArrowheads="1"/>
          </p:cNvSpPr>
          <p:nvPr/>
        </p:nvSpPr>
        <p:spPr>
          <a:xfrm>
            <a:off x="609600" y="274638"/>
            <a:ext cx="10972800" cy="658812"/>
          </a:xfrm>
          <a:prstGeom prst="rect">
            <a:avLst/>
          </a:prstGeom>
          <a:solidFill>
            <a:srgbClr val="FFFF00">
              <a:alpha val="58038"/>
            </a:srgbClr>
          </a:solidFill>
          <a:ln w="28575">
            <a:solidFill>
              <a:srgbClr val="FF0000"/>
            </a:solidFill>
            <a:miter lim="800000"/>
            <a:headEnd/>
            <a:tailEn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latin typeface="Arial" panose="020B0604020202020204" pitchFamily="34" charset="0"/>
                <a:cs typeface="Arial" panose="020B0604020202020204" pitchFamily="34" charset="0"/>
              </a:rPr>
              <a:t>Detuning the tower  &amp; Folded Unipole</a:t>
            </a:r>
          </a:p>
        </p:txBody>
      </p:sp>
      <p:sp>
        <p:nvSpPr>
          <p:cNvPr id="12" name="Rectangle 11"/>
          <p:cNvSpPr/>
          <p:nvPr/>
        </p:nvSpPr>
        <p:spPr>
          <a:xfrm>
            <a:off x="3982668" y="3053741"/>
            <a:ext cx="4542334" cy="369332"/>
          </a:xfrm>
          <a:prstGeom prst="rect">
            <a:avLst/>
          </a:prstGeom>
        </p:spPr>
        <p:txBody>
          <a:bodyPr wrap="none">
            <a:spAutoFit/>
          </a:bodyPr>
          <a:lstStyle/>
          <a:p>
            <a:r>
              <a:rPr lang="en-US" b="1" dirty="0">
                <a:solidFill>
                  <a:srgbClr val="0070C0"/>
                </a:solidFill>
              </a:rPr>
              <a:t>https://www.w8ji.com/detuning_towers.htm</a:t>
            </a:r>
          </a:p>
        </p:txBody>
      </p:sp>
      <p:sp>
        <p:nvSpPr>
          <p:cNvPr id="13" name="Rectangle 12"/>
          <p:cNvSpPr/>
          <p:nvPr/>
        </p:nvSpPr>
        <p:spPr>
          <a:xfrm>
            <a:off x="1920240" y="3022418"/>
            <a:ext cx="2112245" cy="369332"/>
          </a:xfrm>
          <a:prstGeom prst="rect">
            <a:avLst/>
          </a:prstGeom>
          <a:solidFill>
            <a:srgbClr val="FFFF00"/>
          </a:solidFill>
        </p:spPr>
        <p:txBody>
          <a:bodyPr wrap="none">
            <a:spAutoFit/>
          </a:bodyPr>
          <a:lstStyle/>
          <a:p>
            <a:r>
              <a:rPr lang="en-US" dirty="0"/>
              <a:t>: by Tom Rauch W8JI</a:t>
            </a:r>
          </a:p>
        </p:txBody>
      </p:sp>
      <p:cxnSp>
        <p:nvCxnSpPr>
          <p:cNvPr id="54" name="Straight Connector 53"/>
          <p:cNvCxnSpPr/>
          <p:nvPr/>
        </p:nvCxnSpPr>
        <p:spPr>
          <a:xfrm>
            <a:off x="9839325" y="1726188"/>
            <a:ext cx="0" cy="50800"/>
          </a:xfrm>
          <a:prstGeom prst="line">
            <a:avLst/>
          </a:prstGeom>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7506267" y="5405366"/>
            <a:ext cx="2007281" cy="707886"/>
          </a:xfrm>
          <a:prstGeom prst="rect">
            <a:avLst/>
          </a:prstGeom>
          <a:solidFill>
            <a:schemeClr val="accent1">
              <a:lumMod val="20000"/>
              <a:lumOff val="80000"/>
            </a:schemeClr>
          </a:solidFill>
        </p:spPr>
        <p:txBody>
          <a:bodyPr wrap="none" rtlCol="0">
            <a:spAutoFit/>
          </a:bodyPr>
          <a:lstStyle/>
          <a:p>
            <a:pPr marL="228600" indent="-228600">
              <a:buFont typeface="+mj-lt"/>
              <a:buAutoNum type="arabicPeriod"/>
            </a:pPr>
            <a:r>
              <a:rPr lang="en-US" sz="1000" dirty="0">
                <a:latin typeface="Arial" panose="020B0604020202020204" pitchFamily="34" charset="0"/>
                <a:cs typeface="Arial" panose="020B0604020202020204" pitchFamily="34" charset="0"/>
              </a:rPr>
              <a:t>Open the jumper</a:t>
            </a:r>
          </a:p>
          <a:p>
            <a:pPr marL="228600" indent="-228600">
              <a:buFont typeface="+mj-lt"/>
              <a:buAutoNum type="arabicPeriod"/>
            </a:pPr>
            <a:r>
              <a:rPr lang="en-US" sz="1000" dirty="0">
                <a:latin typeface="Arial" panose="020B0604020202020204" pitchFamily="34" charset="0"/>
                <a:cs typeface="Arial" panose="020B0604020202020204" pitchFamily="34" charset="0"/>
              </a:rPr>
              <a:t>Antenna Analyzer to PL-259</a:t>
            </a:r>
          </a:p>
          <a:p>
            <a:pPr marL="228600" indent="-228600">
              <a:buFont typeface="+mj-lt"/>
              <a:buAutoNum type="arabicPeriod"/>
            </a:pPr>
            <a:r>
              <a:rPr lang="en-US" sz="1000" dirty="0">
                <a:latin typeface="Arial" panose="020B0604020202020204" pitchFamily="34" charset="0"/>
                <a:cs typeface="Arial" panose="020B0604020202020204" pitchFamily="34" charset="0"/>
              </a:rPr>
              <a:t>Tune C for R=0 </a:t>
            </a:r>
          </a:p>
          <a:p>
            <a:pPr marL="228600" indent="-228600">
              <a:buFont typeface="+mj-lt"/>
              <a:buAutoNum type="arabicPeriod"/>
            </a:pPr>
            <a:r>
              <a:rPr lang="en-US" sz="1000" dirty="0">
                <a:latin typeface="Arial" panose="020B0604020202020204" pitchFamily="34" charset="0"/>
                <a:cs typeface="Arial" panose="020B0604020202020204" pitchFamily="34" charset="0"/>
              </a:rPr>
              <a:t>Reconnect the jumper</a:t>
            </a:r>
          </a:p>
        </p:txBody>
      </p:sp>
      <p:grpSp>
        <p:nvGrpSpPr>
          <p:cNvPr id="160" name="Group 159"/>
          <p:cNvGrpSpPr/>
          <p:nvPr/>
        </p:nvGrpSpPr>
        <p:grpSpPr>
          <a:xfrm>
            <a:off x="7664450" y="1117062"/>
            <a:ext cx="3330575" cy="5447206"/>
            <a:chOff x="7664450" y="1117062"/>
            <a:chExt cx="3330575" cy="5447206"/>
          </a:xfrm>
        </p:grpSpPr>
        <p:cxnSp>
          <p:nvCxnSpPr>
            <p:cNvPr id="64" name="Straight Connector 63"/>
            <p:cNvCxnSpPr/>
            <p:nvPr/>
          </p:nvCxnSpPr>
          <p:spPr>
            <a:xfrm flipH="1">
              <a:off x="9839325" y="5889642"/>
              <a:ext cx="7144" cy="12735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9" name="Group 158"/>
            <p:cNvGrpSpPr/>
            <p:nvPr/>
          </p:nvGrpSpPr>
          <p:grpSpPr>
            <a:xfrm>
              <a:off x="7664450" y="1117062"/>
              <a:ext cx="3330575" cy="5447206"/>
              <a:chOff x="7664450" y="1117062"/>
              <a:chExt cx="3330575" cy="5447206"/>
            </a:xfrm>
          </p:grpSpPr>
          <p:sp>
            <p:nvSpPr>
              <p:cNvPr id="86" name="Left Arrow 85"/>
              <p:cNvSpPr/>
              <p:nvPr/>
            </p:nvSpPr>
            <p:spPr>
              <a:xfrm rot="17446259">
                <a:off x="10006949" y="5387833"/>
                <a:ext cx="819658" cy="36995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JUMPER</a:t>
                </a:r>
              </a:p>
            </p:txBody>
          </p:sp>
          <p:grpSp>
            <p:nvGrpSpPr>
              <p:cNvPr id="157" name="Group 156"/>
              <p:cNvGrpSpPr/>
              <p:nvPr/>
            </p:nvGrpSpPr>
            <p:grpSpPr>
              <a:xfrm>
                <a:off x="7664450" y="1117062"/>
                <a:ext cx="3330575" cy="5447206"/>
                <a:chOff x="7664450" y="1117062"/>
                <a:chExt cx="3330575" cy="5447206"/>
              </a:xfrm>
            </p:grpSpPr>
            <p:cxnSp>
              <p:nvCxnSpPr>
                <p:cNvPr id="51" name="Straight Connector 50"/>
                <p:cNvCxnSpPr/>
                <p:nvPr/>
              </p:nvCxnSpPr>
              <p:spPr>
                <a:xfrm>
                  <a:off x="9839325" y="1726188"/>
                  <a:ext cx="8382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56" name="Group 155"/>
                <p:cNvGrpSpPr/>
                <p:nvPr/>
              </p:nvGrpSpPr>
              <p:grpSpPr>
                <a:xfrm>
                  <a:off x="9829403" y="6013825"/>
                  <a:ext cx="397272" cy="99427"/>
                  <a:chOff x="9829403" y="6013825"/>
                  <a:chExt cx="397272" cy="99427"/>
                </a:xfrm>
              </p:grpSpPr>
              <p:cxnSp>
                <p:nvCxnSpPr>
                  <p:cNvPr id="76" name="Straight Connector 75"/>
                  <p:cNvCxnSpPr/>
                  <p:nvPr/>
                </p:nvCxnSpPr>
                <p:spPr>
                  <a:xfrm>
                    <a:off x="9829403" y="6013825"/>
                    <a:ext cx="397272" cy="63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0019901" y="6016944"/>
                    <a:ext cx="3970" cy="963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5" name="Group 154"/>
                <p:cNvGrpSpPr/>
                <p:nvPr/>
              </p:nvGrpSpPr>
              <p:grpSpPr>
                <a:xfrm>
                  <a:off x="7664450" y="1117062"/>
                  <a:ext cx="3330575" cy="5447206"/>
                  <a:chOff x="7664450" y="1117062"/>
                  <a:chExt cx="3330575" cy="5447206"/>
                </a:xfrm>
              </p:grpSpPr>
              <p:grpSp>
                <p:nvGrpSpPr>
                  <p:cNvPr id="49" name="Group 48"/>
                  <p:cNvGrpSpPr/>
                  <p:nvPr/>
                </p:nvGrpSpPr>
                <p:grpSpPr>
                  <a:xfrm>
                    <a:off x="10614025" y="1631950"/>
                    <a:ext cx="381000" cy="4549775"/>
                    <a:chOff x="10614025" y="1631950"/>
                    <a:chExt cx="381000" cy="4549775"/>
                  </a:xfrm>
                </p:grpSpPr>
                <p:cxnSp>
                  <p:nvCxnSpPr>
                    <p:cNvPr id="15" name="Straight Connector 14"/>
                    <p:cNvCxnSpPr/>
                    <p:nvPr/>
                  </p:nvCxnSpPr>
                  <p:spPr>
                    <a:xfrm>
                      <a:off x="10639425" y="1631950"/>
                      <a:ext cx="19050" cy="45497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956925" y="1631950"/>
                      <a:ext cx="19050" cy="45497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0633075" y="1776988"/>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0614025" y="2107302"/>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0620375" y="2487176"/>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0626725" y="2855337"/>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0639425" y="3228469"/>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0633075" y="3598426"/>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0652125" y="5466685"/>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0639425" y="5091390"/>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0620375" y="4716810"/>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0671175" y="4346853"/>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0639425" y="3973006"/>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10664825" y="5842531"/>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0656888" y="1776990"/>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0648950" y="2151893"/>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0681494" y="5827397"/>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0684669" y="5473035"/>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0650537" y="2519482"/>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0677525" y="2856951"/>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10671175" y="3223525"/>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0661651" y="3614050"/>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0663239" y="4000274"/>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0662444" y="4386498"/>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0662444" y="4716810"/>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0658475" y="5112305"/>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52" name="Straight Connector 51"/>
                  <p:cNvCxnSpPr/>
                  <p:nvPr/>
                </p:nvCxnSpPr>
                <p:spPr>
                  <a:xfrm>
                    <a:off x="9839325" y="6155066"/>
                    <a:ext cx="8382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9839325" y="1726187"/>
                    <a:ext cx="7144" cy="40835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9744075" y="5713036"/>
                    <a:ext cx="222250" cy="214594"/>
                    <a:chOff x="9744075" y="5713036"/>
                    <a:chExt cx="222250" cy="214594"/>
                  </a:xfrm>
                </p:grpSpPr>
                <p:cxnSp>
                  <p:nvCxnSpPr>
                    <p:cNvPr id="63" name="Straight Connector 62"/>
                    <p:cNvCxnSpPr/>
                    <p:nvPr/>
                  </p:nvCxnSpPr>
                  <p:spPr>
                    <a:xfrm>
                      <a:off x="9744075" y="5809697"/>
                      <a:ext cx="22225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116" name="Group 115"/>
                    <p:cNvGrpSpPr/>
                    <p:nvPr/>
                  </p:nvGrpSpPr>
                  <p:grpSpPr>
                    <a:xfrm>
                      <a:off x="9744075" y="5713036"/>
                      <a:ext cx="222250" cy="214594"/>
                      <a:chOff x="9744075" y="5713036"/>
                      <a:chExt cx="222250" cy="214594"/>
                    </a:xfrm>
                  </p:grpSpPr>
                  <p:cxnSp>
                    <p:nvCxnSpPr>
                      <p:cNvPr id="60" name="Straight Connector 59"/>
                      <p:cNvCxnSpPr/>
                      <p:nvPr/>
                    </p:nvCxnSpPr>
                    <p:spPr>
                      <a:xfrm>
                        <a:off x="9744075" y="5870152"/>
                        <a:ext cx="22225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9772650" y="5713036"/>
                        <a:ext cx="193674" cy="214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74" name="Rounded Rectangle 73"/>
                  <p:cNvSpPr/>
                  <p:nvPr/>
                </p:nvSpPr>
                <p:spPr>
                  <a:xfrm>
                    <a:off x="9982200" y="6083300"/>
                    <a:ext cx="101600" cy="152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1" name="Straight Connector 80"/>
                  <p:cNvCxnSpPr/>
                  <p:nvPr/>
                </p:nvCxnSpPr>
                <p:spPr>
                  <a:xfrm>
                    <a:off x="10229453" y="6013825"/>
                    <a:ext cx="3572" cy="1518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Right Arrow 84"/>
                  <p:cNvSpPr/>
                  <p:nvPr/>
                </p:nvSpPr>
                <p:spPr>
                  <a:xfrm rot="20220866">
                    <a:off x="9176829" y="6305929"/>
                    <a:ext cx="692658" cy="2583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PL-259</a:t>
                    </a:r>
                  </a:p>
                </p:txBody>
              </p:sp>
              <p:cxnSp>
                <p:nvCxnSpPr>
                  <p:cNvPr id="88" name="Straight Arrow Connector 87"/>
                  <p:cNvCxnSpPr/>
                  <p:nvPr/>
                </p:nvCxnSpPr>
                <p:spPr>
                  <a:xfrm flipV="1">
                    <a:off x="9844384" y="1440919"/>
                    <a:ext cx="764581" cy="44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9978540" y="1117062"/>
                    <a:ext cx="559769" cy="369332"/>
                  </a:xfrm>
                  <a:prstGeom prst="rect">
                    <a:avLst/>
                  </a:prstGeom>
                  <a:noFill/>
                </p:spPr>
                <p:txBody>
                  <a:bodyPr wrap="none" rtlCol="0">
                    <a:spAutoFit/>
                  </a:bodyPr>
                  <a:lstStyle/>
                  <a:p>
                    <a:r>
                      <a:rPr lang="en-US" dirty="0"/>
                      <a:t>2 ft.</a:t>
                    </a:r>
                  </a:p>
                </p:txBody>
              </p:sp>
              <p:sp>
                <p:nvSpPr>
                  <p:cNvPr id="92" name="TextBox 91"/>
                  <p:cNvSpPr txBox="1"/>
                  <p:nvPr/>
                </p:nvSpPr>
                <p:spPr>
                  <a:xfrm rot="5400000" flipV="1">
                    <a:off x="8593929" y="3296418"/>
                    <a:ext cx="1761433" cy="369332"/>
                  </a:xfrm>
                  <a:prstGeom prst="rect">
                    <a:avLst/>
                  </a:prstGeom>
                  <a:noFill/>
                </p:spPr>
                <p:txBody>
                  <a:bodyPr wrap="square" rtlCol="0">
                    <a:spAutoFit/>
                  </a:bodyPr>
                  <a:lstStyle/>
                  <a:p>
                    <a:r>
                      <a:rPr lang="en-US" dirty="0"/>
                      <a:t>30 to &lt; 120 ft.</a:t>
                    </a:r>
                  </a:p>
                </p:txBody>
              </p:sp>
              <p:sp>
                <p:nvSpPr>
                  <p:cNvPr id="94" name="TextBox 93"/>
                  <p:cNvSpPr txBox="1"/>
                  <p:nvPr/>
                </p:nvSpPr>
                <p:spPr>
                  <a:xfrm>
                    <a:off x="7664450" y="4616450"/>
                    <a:ext cx="1931298" cy="646331"/>
                  </a:xfrm>
                  <a:prstGeom prst="rect">
                    <a:avLst/>
                  </a:prstGeom>
                  <a:noFill/>
                </p:spPr>
                <p:txBody>
                  <a:bodyPr wrap="none" rtlCol="0">
                    <a:spAutoFit/>
                  </a:bodyPr>
                  <a:lstStyle/>
                  <a:p>
                    <a:r>
                      <a:rPr lang="en-US" dirty="0"/>
                      <a:t>C = 500 to 1000 pF</a:t>
                    </a:r>
                  </a:p>
                  <a:p>
                    <a:r>
                      <a:rPr lang="en-US" dirty="0"/>
                      <a:t>Receiver capacitor</a:t>
                    </a:r>
                  </a:p>
                </p:txBody>
              </p:sp>
            </p:grpSp>
          </p:grpSp>
        </p:grpSp>
      </p:grpSp>
      <p:cxnSp>
        <p:nvCxnSpPr>
          <p:cNvPr id="127" name="Straight Connector 126"/>
          <p:cNvCxnSpPr/>
          <p:nvPr/>
        </p:nvCxnSpPr>
        <p:spPr>
          <a:xfrm flipV="1">
            <a:off x="2410978" y="6686506"/>
            <a:ext cx="110256" cy="1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58" name="Group 157"/>
          <p:cNvGrpSpPr/>
          <p:nvPr/>
        </p:nvGrpSpPr>
        <p:grpSpPr>
          <a:xfrm>
            <a:off x="1663430" y="5189922"/>
            <a:ext cx="3929107" cy="1435853"/>
            <a:chOff x="1663430" y="5189922"/>
            <a:chExt cx="3929107" cy="1435853"/>
          </a:xfrm>
        </p:grpSpPr>
        <p:cxnSp>
          <p:nvCxnSpPr>
            <p:cNvPr id="103" name="Straight Connector 102"/>
            <p:cNvCxnSpPr/>
            <p:nvPr/>
          </p:nvCxnSpPr>
          <p:spPr>
            <a:xfrm>
              <a:off x="2466106" y="5972496"/>
              <a:ext cx="0" cy="34605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54" name="Group 153"/>
            <p:cNvGrpSpPr/>
            <p:nvPr/>
          </p:nvGrpSpPr>
          <p:grpSpPr>
            <a:xfrm>
              <a:off x="1663430" y="5189922"/>
              <a:ext cx="3929107" cy="1435853"/>
              <a:chOff x="1663430" y="5189922"/>
              <a:chExt cx="3929107" cy="1435853"/>
            </a:xfrm>
          </p:grpSpPr>
          <p:cxnSp>
            <p:nvCxnSpPr>
              <p:cNvPr id="137" name="Straight Connector 136"/>
              <p:cNvCxnSpPr/>
              <p:nvPr/>
            </p:nvCxnSpPr>
            <p:spPr>
              <a:xfrm>
                <a:off x="3131067" y="5395785"/>
                <a:ext cx="612965" cy="1661"/>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53" name="Group 152"/>
              <p:cNvGrpSpPr/>
              <p:nvPr/>
            </p:nvGrpSpPr>
            <p:grpSpPr>
              <a:xfrm>
                <a:off x="1663430" y="5286321"/>
                <a:ext cx="1557947" cy="1339454"/>
                <a:chOff x="1663430" y="5286321"/>
                <a:chExt cx="1557947" cy="1339454"/>
              </a:xfrm>
            </p:grpSpPr>
            <p:cxnSp>
              <p:nvCxnSpPr>
                <p:cNvPr id="97" name="Straight Connector 96"/>
                <p:cNvCxnSpPr/>
                <p:nvPr/>
              </p:nvCxnSpPr>
              <p:spPr>
                <a:xfrm>
                  <a:off x="1663430" y="5713036"/>
                  <a:ext cx="44747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2072036" y="5638628"/>
                  <a:ext cx="140042" cy="1488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0" name="Straight Arrow Connector 99"/>
                <p:cNvCxnSpPr/>
                <p:nvPr/>
              </p:nvCxnSpPr>
              <p:spPr>
                <a:xfrm>
                  <a:off x="2192553" y="5750088"/>
                  <a:ext cx="232628" cy="1546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4" name="Oval 103"/>
                <p:cNvSpPr/>
                <p:nvPr/>
              </p:nvSpPr>
              <p:spPr>
                <a:xfrm>
                  <a:off x="2418413" y="5330958"/>
                  <a:ext cx="140042" cy="1488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p:cNvSpPr/>
                <p:nvPr/>
              </p:nvSpPr>
              <p:spPr>
                <a:xfrm>
                  <a:off x="2416354" y="5865640"/>
                  <a:ext cx="140042" cy="1488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1" name="Group 120"/>
                <p:cNvGrpSpPr/>
                <p:nvPr/>
              </p:nvGrpSpPr>
              <p:grpSpPr>
                <a:xfrm>
                  <a:off x="2354981" y="6220504"/>
                  <a:ext cx="222250" cy="214594"/>
                  <a:chOff x="9744075" y="5713036"/>
                  <a:chExt cx="222250" cy="214594"/>
                </a:xfrm>
              </p:grpSpPr>
              <p:cxnSp>
                <p:nvCxnSpPr>
                  <p:cNvPr id="122" name="Straight Connector 121"/>
                  <p:cNvCxnSpPr/>
                  <p:nvPr/>
                </p:nvCxnSpPr>
                <p:spPr>
                  <a:xfrm>
                    <a:off x="9744075" y="5809697"/>
                    <a:ext cx="22225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123" name="Group 122"/>
                  <p:cNvGrpSpPr/>
                  <p:nvPr/>
                </p:nvGrpSpPr>
                <p:grpSpPr>
                  <a:xfrm>
                    <a:off x="9744075" y="5713036"/>
                    <a:ext cx="222250" cy="214594"/>
                    <a:chOff x="9744075" y="5713036"/>
                    <a:chExt cx="222250" cy="214594"/>
                  </a:xfrm>
                </p:grpSpPr>
                <p:cxnSp>
                  <p:nvCxnSpPr>
                    <p:cNvPr id="124" name="Straight Connector 123"/>
                    <p:cNvCxnSpPr/>
                    <p:nvPr/>
                  </p:nvCxnSpPr>
                  <p:spPr>
                    <a:xfrm>
                      <a:off x="9744075" y="5870152"/>
                      <a:ext cx="22225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V="1">
                      <a:off x="9772650" y="5713036"/>
                      <a:ext cx="193674" cy="214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cxnSp>
              <p:nvCxnSpPr>
                <p:cNvPr id="126" name="Straight Connector 125"/>
                <p:cNvCxnSpPr/>
                <p:nvPr/>
              </p:nvCxnSpPr>
              <p:spPr>
                <a:xfrm>
                  <a:off x="2466106" y="6365883"/>
                  <a:ext cx="0" cy="1730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284551" y="6550659"/>
                  <a:ext cx="36311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2383556" y="6625086"/>
                  <a:ext cx="187533" cy="68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8" name="Straight Connector 137"/>
                <p:cNvCxnSpPr>
                  <a:endCxn id="104" idx="6"/>
                </p:cNvCxnSpPr>
                <p:nvPr/>
              </p:nvCxnSpPr>
              <p:spPr>
                <a:xfrm flipH="1">
                  <a:off x="2558455" y="5405365"/>
                  <a:ext cx="498173" cy="1"/>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rot="5400000">
                  <a:off x="3002955" y="5290149"/>
                  <a:ext cx="222250" cy="214594"/>
                  <a:chOff x="9744075" y="5713036"/>
                  <a:chExt cx="222250" cy="214594"/>
                </a:xfrm>
              </p:grpSpPr>
              <p:cxnSp>
                <p:nvCxnSpPr>
                  <p:cNvPr id="143" name="Straight Connector 142"/>
                  <p:cNvCxnSpPr/>
                  <p:nvPr/>
                </p:nvCxnSpPr>
                <p:spPr>
                  <a:xfrm>
                    <a:off x="9744075" y="5809697"/>
                    <a:ext cx="22225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144" name="Group 143"/>
                  <p:cNvGrpSpPr/>
                  <p:nvPr/>
                </p:nvGrpSpPr>
                <p:grpSpPr>
                  <a:xfrm>
                    <a:off x="9744075" y="5713036"/>
                    <a:ext cx="222250" cy="214594"/>
                    <a:chOff x="9744075" y="5713036"/>
                    <a:chExt cx="222250" cy="214594"/>
                  </a:xfrm>
                </p:grpSpPr>
                <p:cxnSp>
                  <p:nvCxnSpPr>
                    <p:cNvPr id="145" name="Straight Connector 144"/>
                    <p:cNvCxnSpPr/>
                    <p:nvPr/>
                  </p:nvCxnSpPr>
                  <p:spPr>
                    <a:xfrm>
                      <a:off x="9744075" y="5870152"/>
                      <a:ext cx="22225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flipV="1">
                      <a:off x="9772650" y="5713036"/>
                      <a:ext cx="193674" cy="214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sp>
            <p:nvSpPr>
              <p:cNvPr id="151" name="TextBox 150"/>
              <p:cNvSpPr txBox="1"/>
              <p:nvPr/>
            </p:nvSpPr>
            <p:spPr>
              <a:xfrm>
                <a:off x="3885531" y="5189922"/>
                <a:ext cx="1707006" cy="923330"/>
              </a:xfrm>
              <a:prstGeom prst="rect">
                <a:avLst/>
              </a:prstGeom>
              <a:solidFill>
                <a:srgbClr val="FFFF00"/>
              </a:solidFill>
            </p:spPr>
            <p:txBody>
              <a:bodyPr wrap="none" rtlCol="0">
                <a:spAutoFit/>
              </a:bodyPr>
              <a:lstStyle/>
              <a:p>
                <a:r>
                  <a:rPr lang="en-US" dirty="0"/>
                  <a:t>200 ohms</a:t>
                </a:r>
              </a:p>
              <a:p>
                <a:r>
                  <a:rPr lang="en-US" dirty="0"/>
                  <a:t>4:1 transformer </a:t>
                </a:r>
              </a:p>
              <a:p>
                <a:r>
                  <a:rPr lang="en-US" dirty="0"/>
                  <a:t>or   L-C Tuner </a:t>
                </a:r>
              </a:p>
            </p:txBody>
          </p:sp>
        </p:grpSp>
      </p:grpSp>
      <p:sp>
        <p:nvSpPr>
          <p:cNvPr id="152" name="TextBox 151"/>
          <p:cNvSpPr txBox="1"/>
          <p:nvPr/>
        </p:nvSpPr>
        <p:spPr>
          <a:xfrm>
            <a:off x="1854231" y="3734980"/>
            <a:ext cx="6909392" cy="830997"/>
          </a:xfrm>
          <a:prstGeom prst="rect">
            <a:avLst/>
          </a:prstGeom>
          <a:solidFill>
            <a:srgbClr val="FF0000"/>
          </a:solid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ALL CABLES MUST BE INSIDE THE TOWER </a:t>
            </a:r>
          </a:p>
          <a:p>
            <a:pPr algn="ctr"/>
            <a:r>
              <a:rPr lang="en-US" sz="2400" b="1" dirty="0">
                <a:solidFill>
                  <a:schemeClr val="bg1"/>
                </a:solidFill>
                <a:latin typeface="Arial" panose="020B0604020202020204" pitchFamily="34" charset="0"/>
                <a:cs typeface="Arial" panose="020B0604020202020204" pitchFamily="34" charset="0"/>
              </a:rPr>
              <a:t>AND GROUNDED AT THE TOP AND BOTTTON</a:t>
            </a:r>
          </a:p>
        </p:txBody>
      </p:sp>
      <p:sp>
        <p:nvSpPr>
          <p:cNvPr id="161" name="TextBox 160"/>
          <p:cNvSpPr txBox="1"/>
          <p:nvPr/>
        </p:nvSpPr>
        <p:spPr>
          <a:xfrm>
            <a:off x="7754597" y="1567799"/>
            <a:ext cx="2018053" cy="646331"/>
          </a:xfrm>
          <a:prstGeom prst="rect">
            <a:avLst/>
          </a:prstGeom>
          <a:solidFill>
            <a:srgbClr val="FFFF00"/>
          </a:solidFill>
        </p:spPr>
        <p:txBody>
          <a:bodyPr wrap="none" rtlCol="0">
            <a:spAutoFit/>
          </a:bodyPr>
          <a:lstStyle/>
          <a:p>
            <a:r>
              <a:rPr lang="en-US" dirty="0"/>
              <a:t>SAME MATERIAL &gt;&gt;</a:t>
            </a:r>
          </a:p>
          <a:p>
            <a:r>
              <a:rPr lang="en-US" dirty="0"/>
              <a:t>Galvanized steel</a:t>
            </a:r>
          </a:p>
        </p:txBody>
      </p:sp>
      <p:sp>
        <p:nvSpPr>
          <p:cNvPr id="2" name="Rectangle 1"/>
          <p:cNvSpPr/>
          <p:nvPr/>
        </p:nvSpPr>
        <p:spPr>
          <a:xfrm>
            <a:off x="1926590" y="1625426"/>
            <a:ext cx="4945841" cy="369332"/>
          </a:xfrm>
          <a:prstGeom prst="rect">
            <a:avLst/>
          </a:prstGeom>
          <a:solidFill>
            <a:srgbClr val="FFFF00"/>
          </a:solidFill>
          <a:ln w="38100">
            <a:solidFill>
              <a:srgbClr val="00B0F0"/>
            </a:solidFill>
          </a:ln>
        </p:spPr>
        <p:txBody>
          <a:bodyPr wrap="none">
            <a:spAutoFit/>
          </a:bodyPr>
          <a:lstStyle/>
          <a:p>
            <a:r>
              <a:rPr lang="en-US" dirty="0"/>
              <a:t>https://www.youtube.com/watch?v=sk6PVl7uaBM</a:t>
            </a:r>
          </a:p>
        </p:txBody>
      </p:sp>
      <p:sp>
        <p:nvSpPr>
          <p:cNvPr id="4" name="Rectangle 3"/>
          <p:cNvSpPr/>
          <p:nvPr/>
        </p:nvSpPr>
        <p:spPr>
          <a:xfrm>
            <a:off x="566070" y="1052530"/>
            <a:ext cx="7087181" cy="369332"/>
          </a:xfrm>
          <a:prstGeom prst="rect">
            <a:avLst/>
          </a:prstGeom>
          <a:solidFill>
            <a:srgbClr val="FFFF00"/>
          </a:solidFill>
          <a:ln w="28575">
            <a:solidFill>
              <a:srgbClr val="00B0F0"/>
            </a:solidFill>
          </a:ln>
        </p:spPr>
        <p:txBody>
          <a:bodyPr wrap="square">
            <a:spAutoFit/>
          </a:bodyPr>
          <a:lstStyle/>
          <a:p>
            <a:r>
              <a:rPr lang="en-US" dirty="0">
                <a:solidFill>
                  <a:srgbClr val="000000"/>
                </a:solidFill>
                <a:latin typeface="Roboto"/>
              </a:rPr>
              <a:t>N8PR -TX antenna Detuning Effects on receive antenna signals</a:t>
            </a:r>
            <a:endParaRPr lang="en-US" dirty="0"/>
          </a:p>
        </p:txBody>
      </p:sp>
    </p:spTree>
    <p:extLst>
      <p:ext uri="{BB962C8B-B14F-4D97-AF65-F5344CB8AC3E}">
        <p14:creationId xmlns:p14="http://schemas.microsoft.com/office/powerpoint/2010/main" val="96876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52" grpId="0" animBg="1"/>
      <p:bldP spid="161" grpId="0" animBg="1"/>
      <p:bldP spid="2"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dirty="0"/>
              <a:t>2/16/2017</a:t>
            </a:r>
          </a:p>
        </p:txBody>
      </p:sp>
      <p:sp>
        <p:nvSpPr>
          <p:cNvPr id="6" name="Footer Placeholder 5"/>
          <p:cNvSpPr>
            <a:spLocks noGrp="1"/>
          </p:cNvSpPr>
          <p:nvPr>
            <p:ph type="ftr" sz="quarter" idx="11"/>
          </p:nvPr>
        </p:nvSpPr>
        <p:spPr/>
        <p:txBody>
          <a:bodyPr/>
          <a:lstStyle/>
          <a:p>
            <a:pPr>
              <a:defRPr/>
            </a:pPr>
            <a:r>
              <a:rPr lang="en-US" dirty="0"/>
              <a:t>World Wide Radio Operators Foundation                        Copyright   ©   Reserved  N4IS JC DASILVA</a:t>
            </a:r>
          </a:p>
        </p:txBody>
      </p:sp>
      <p:sp>
        <p:nvSpPr>
          <p:cNvPr id="7" name="Slide Number Placeholder 6"/>
          <p:cNvSpPr>
            <a:spLocks noGrp="1"/>
          </p:cNvSpPr>
          <p:nvPr>
            <p:ph type="sldNum" sz="quarter" idx="12"/>
          </p:nvPr>
        </p:nvSpPr>
        <p:spPr/>
        <p:txBody>
          <a:bodyPr/>
          <a:lstStyle/>
          <a:p>
            <a:pPr>
              <a:defRPr/>
            </a:pPr>
            <a:fld id="{2D55A884-972E-43AB-BF2D-4F054B21FA56}" type="slidenum">
              <a:rPr lang="en-US" altLang="en-US" smtClean="0"/>
              <a:pPr>
                <a:defRPr/>
              </a:pPr>
              <a:t>38</a:t>
            </a:fld>
            <a:endParaRPr lang="en-US" altLang="en-US" dirty="0"/>
          </a:p>
        </p:txBody>
      </p:sp>
      <p:pic>
        <p:nvPicPr>
          <p:cNvPr id="8" name="Picture 7"/>
          <p:cNvPicPr>
            <a:picLocks noChangeAspect="1"/>
          </p:cNvPicPr>
          <p:nvPr/>
        </p:nvPicPr>
        <p:blipFill>
          <a:blip r:embed="rId3"/>
          <a:stretch>
            <a:fillRect/>
          </a:stretch>
        </p:blipFill>
        <p:spPr>
          <a:xfrm>
            <a:off x="609600" y="1631950"/>
            <a:ext cx="1310640" cy="4724400"/>
          </a:xfrm>
          <a:prstGeom prst="rect">
            <a:avLst/>
          </a:prstGeom>
        </p:spPr>
      </p:pic>
      <p:sp>
        <p:nvSpPr>
          <p:cNvPr id="9" name="Rectangle 8"/>
          <p:cNvSpPr/>
          <p:nvPr/>
        </p:nvSpPr>
        <p:spPr>
          <a:xfrm>
            <a:off x="1960040" y="2573285"/>
            <a:ext cx="4669933" cy="369332"/>
          </a:xfrm>
          <a:prstGeom prst="rect">
            <a:avLst/>
          </a:prstGeom>
        </p:spPr>
        <p:txBody>
          <a:bodyPr wrap="none">
            <a:spAutoFit/>
          </a:bodyPr>
          <a:lstStyle/>
          <a:p>
            <a:r>
              <a:rPr lang="en-US" b="1" dirty="0">
                <a:solidFill>
                  <a:srgbClr val="0070C0"/>
                </a:solidFill>
              </a:rPr>
              <a:t>http://ncjweb.com/features/novdec05feat.pdf</a:t>
            </a:r>
          </a:p>
        </p:txBody>
      </p:sp>
      <p:sp>
        <p:nvSpPr>
          <p:cNvPr id="10" name="TextBox 9"/>
          <p:cNvSpPr txBox="1"/>
          <p:nvPr/>
        </p:nvSpPr>
        <p:spPr>
          <a:xfrm>
            <a:off x="1926590" y="2155623"/>
            <a:ext cx="4669612" cy="369332"/>
          </a:xfrm>
          <a:prstGeom prst="rect">
            <a:avLst/>
          </a:prstGeom>
          <a:solidFill>
            <a:srgbClr val="FFFF00"/>
          </a:solidFill>
        </p:spPr>
        <p:txBody>
          <a:bodyPr wrap="none" rtlCol="0">
            <a:spAutoFit/>
          </a:bodyPr>
          <a:lstStyle/>
          <a:p>
            <a:r>
              <a:rPr lang="en-US" dirty="0"/>
              <a:t>How to detune the tower : by Jay Terleski W0XB</a:t>
            </a:r>
          </a:p>
        </p:txBody>
      </p:sp>
      <p:sp>
        <p:nvSpPr>
          <p:cNvPr id="11" name="Rectangle 2"/>
          <p:cNvSpPr txBox="1">
            <a:spLocks noChangeArrowheads="1"/>
          </p:cNvSpPr>
          <p:nvPr/>
        </p:nvSpPr>
        <p:spPr>
          <a:xfrm>
            <a:off x="609600" y="274638"/>
            <a:ext cx="10972800" cy="658812"/>
          </a:xfrm>
          <a:prstGeom prst="rect">
            <a:avLst/>
          </a:prstGeom>
          <a:solidFill>
            <a:srgbClr val="FFFF00">
              <a:alpha val="58038"/>
            </a:srgbClr>
          </a:solidFill>
          <a:ln w="28575">
            <a:solidFill>
              <a:srgbClr val="FF0000"/>
            </a:solidFill>
            <a:miter lim="800000"/>
            <a:headEnd/>
            <a:tailEn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latin typeface="Arial" panose="020B0604020202020204" pitchFamily="34" charset="0"/>
                <a:cs typeface="Arial" panose="020B0604020202020204" pitchFamily="34" charset="0"/>
              </a:rPr>
              <a:t>Detuning the tower  &amp; Folded Unipole</a:t>
            </a:r>
          </a:p>
        </p:txBody>
      </p:sp>
      <p:sp>
        <p:nvSpPr>
          <p:cNvPr id="12" name="Rectangle 11"/>
          <p:cNvSpPr/>
          <p:nvPr/>
        </p:nvSpPr>
        <p:spPr>
          <a:xfrm>
            <a:off x="3982668" y="3053741"/>
            <a:ext cx="4542334" cy="369332"/>
          </a:xfrm>
          <a:prstGeom prst="rect">
            <a:avLst/>
          </a:prstGeom>
        </p:spPr>
        <p:txBody>
          <a:bodyPr wrap="none">
            <a:spAutoFit/>
          </a:bodyPr>
          <a:lstStyle/>
          <a:p>
            <a:r>
              <a:rPr lang="en-US" b="1" dirty="0">
                <a:solidFill>
                  <a:srgbClr val="0070C0"/>
                </a:solidFill>
              </a:rPr>
              <a:t>https://www.w8ji.com/detuning_towers.htm</a:t>
            </a:r>
          </a:p>
        </p:txBody>
      </p:sp>
      <p:sp>
        <p:nvSpPr>
          <p:cNvPr id="13" name="Rectangle 12"/>
          <p:cNvSpPr/>
          <p:nvPr/>
        </p:nvSpPr>
        <p:spPr>
          <a:xfrm>
            <a:off x="1920240" y="3022418"/>
            <a:ext cx="2049728" cy="369332"/>
          </a:xfrm>
          <a:prstGeom prst="rect">
            <a:avLst/>
          </a:prstGeom>
          <a:solidFill>
            <a:srgbClr val="FFFF00"/>
          </a:solidFill>
        </p:spPr>
        <p:txBody>
          <a:bodyPr wrap="none">
            <a:spAutoFit/>
          </a:bodyPr>
          <a:lstStyle/>
          <a:p>
            <a:r>
              <a:rPr lang="en-US" dirty="0"/>
              <a:t>: by Ton Ranch W8JI</a:t>
            </a:r>
          </a:p>
        </p:txBody>
      </p:sp>
      <p:cxnSp>
        <p:nvCxnSpPr>
          <p:cNvPr id="54" name="Straight Connector 53"/>
          <p:cNvCxnSpPr/>
          <p:nvPr/>
        </p:nvCxnSpPr>
        <p:spPr>
          <a:xfrm>
            <a:off x="9839325" y="1726188"/>
            <a:ext cx="0" cy="50800"/>
          </a:xfrm>
          <a:prstGeom prst="line">
            <a:avLst/>
          </a:prstGeom>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7506267" y="5405366"/>
            <a:ext cx="2007281" cy="707886"/>
          </a:xfrm>
          <a:prstGeom prst="rect">
            <a:avLst/>
          </a:prstGeom>
          <a:solidFill>
            <a:schemeClr val="accent1">
              <a:lumMod val="20000"/>
              <a:lumOff val="80000"/>
            </a:schemeClr>
          </a:solidFill>
        </p:spPr>
        <p:txBody>
          <a:bodyPr wrap="none" rtlCol="0">
            <a:spAutoFit/>
          </a:bodyPr>
          <a:lstStyle/>
          <a:p>
            <a:pPr marL="228600" indent="-228600">
              <a:buFont typeface="+mj-lt"/>
              <a:buAutoNum type="arabicPeriod"/>
            </a:pPr>
            <a:r>
              <a:rPr lang="en-US" sz="1000" dirty="0">
                <a:latin typeface="Arial" panose="020B0604020202020204" pitchFamily="34" charset="0"/>
                <a:cs typeface="Arial" panose="020B0604020202020204" pitchFamily="34" charset="0"/>
              </a:rPr>
              <a:t>Open the jumper</a:t>
            </a:r>
          </a:p>
          <a:p>
            <a:pPr marL="228600" indent="-228600">
              <a:buFont typeface="+mj-lt"/>
              <a:buAutoNum type="arabicPeriod"/>
            </a:pPr>
            <a:r>
              <a:rPr lang="en-US" sz="1000" dirty="0">
                <a:latin typeface="Arial" panose="020B0604020202020204" pitchFamily="34" charset="0"/>
                <a:cs typeface="Arial" panose="020B0604020202020204" pitchFamily="34" charset="0"/>
              </a:rPr>
              <a:t>Antenna Analyzer to PL-259</a:t>
            </a:r>
          </a:p>
          <a:p>
            <a:pPr marL="228600" indent="-228600">
              <a:buFont typeface="+mj-lt"/>
              <a:buAutoNum type="arabicPeriod"/>
            </a:pPr>
            <a:r>
              <a:rPr lang="en-US" sz="1000" dirty="0">
                <a:latin typeface="Arial" panose="020B0604020202020204" pitchFamily="34" charset="0"/>
                <a:cs typeface="Arial" panose="020B0604020202020204" pitchFamily="34" charset="0"/>
              </a:rPr>
              <a:t>Tune C for R=0 </a:t>
            </a:r>
          </a:p>
          <a:p>
            <a:pPr marL="228600" indent="-228600">
              <a:buFont typeface="+mj-lt"/>
              <a:buAutoNum type="arabicPeriod"/>
            </a:pPr>
            <a:r>
              <a:rPr lang="en-US" sz="1000" dirty="0">
                <a:latin typeface="Arial" panose="020B0604020202020204" pitchFamily="34" charset="0"/>
                <a:cs typeface="Arial" panose="020B0604020202020204" pitchFamily="34" charset="0"/>
              </a:rPr>
              <a:t>Reconnect the jumper</a:t>
            </a:r>
          </a:p>
        </p:txBody>
      </p:sp>
      <p:grpSp>
        <p:nvGrpSpPr>
          <p:cNvPr id="160" name="Group 159"/>
          <p:cNvGrpSpPr/>
          <p:nvPr/>
        </p:nvGrpSpPr>
        <p:grpSpPr>
          <a:xfrm>
            <a:off x="7664450" y="1117062"/>
            <a:ext cx="3330575" cy="5447206"/>
            <a:chOff x="7664450" y="1117062"/>
            <a:chExt cx="3330575" cy="5447206"/>
          </a:xfrm>
        </p:grpSpPr>
        <p:cxnSp>
          <p:nvCxnSpPr>
            <p:cNvPr id="64" name="Straight Connector 63"/>
            <p:cNvCxnSpPr/>
            <p:nvPr/>
          </p:nvCxnSpPr>
          <p:spPr>
            <a:xfrm flipH="1">
              <a:off x="9839325" y="5889642"/>
              <a:ext cx="7144" cy="12735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9" name="Group 158"/>
            <p:cNvGrpSpPr/>
            <p:nvPr/>
          </p:nvGrpSpPr>
          <p:grpSpPr>
            <a:xfrm>
              <a:off x="7664450" y="1117062"/>
              <a:ext cx="3330575" cy="5447206"/>
              <a:chOff x="7664450" y="1117062"/>
              <a:chExt cx="3330575" cy="5447206"/>
            </a:xfrm>
          </p:grpSpPr>
          <p:sp>
            <p:nvSpPr>
              <p:cNvPr id="86" name="Left Arrow 85"/>
              <p:cNvSpPr/>
              <p:nvPr/>
            </p:nvSpPr>
            <p:spPr>
              <a:xfrm rot="17446259">
                <a:off x="10006949" y="5387833"/>
                <a:ext cx="819658" cy="36995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JUMPER</a:t>
                </a:r>
              </a:p>
            </p:txBody>
          </p:sp>
          <p:grpSp>
            <p:nvGrpSpPr>
              <p:cNvPr id="157" name="Group 156"/>
              <p:cNvGrpSpPr/>
              <p:nvPr/>
            </p:nvGrpSpPr>
            <p:grpSpPr>
              <a:xfrm>
                <a:off x="7664450" y="1117062"/>
                <a:ext cx="3330575" cy="5447206"/>
                <a:chOff x="7664450" y="1117062"/>
                <a:chExt cx="3330575" cy="5447206"/>
              </a:xfrm>
            </p:grpSpPr>
            <p:cxnSp>
              <p:nvCxnSpPr>
                <p:cNvPr id="51" name="Straight Connector 50"/>
                <p:cNvCxnSpPr/>
                <p:nvPr/>
              </p:nvCxnSpPr>
              <p:spPr>
                <a:xfrm>
                  <a:off x="9839325" y="1726188"/>
                  <a:ext cx="8382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56" name="Group 155"/>
                <p:cNvGrpSpPr/>
                <p:nvPr/>
              </p:nvGrpSpPr>
              <p:grpSpPr>
                <a:xfrm>
                  <a:off x="9829403" y="6013825"/>
                  <a:ext cx="397272" cy="99427"/>
                  <a:chOff x="9829403" y="6013825"/>
                  <a:chExt cx="397272" cy="99427"/>
                </a:xfrm>
              </p:grpSpPr>
              <p:cxnSp>
                <p:nvCxnSpPr>
                  <p:cNvPr id="76" name="Straight Connector 75"/>
                  <p:cNvCxnSpPr/>
                  <p:nvPr/>
                </p:nvCxnSpPr>
                <p:spPr>
                  <a:xfrm>
                    <a:off x="9829403" y="6013825"/>
                    <a:ext cx="397272" cy="63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0019901" y="6016944"/>
                    <a:ext cx="3970" cy="963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5" name="Group 154"/>
                <p:cNvGrpSpPr/>
                <p:nvPr/>
              </p:nvGrpSpPr>
              <p:grpSpPr>
                <a:xfrm>
                  <a:off x="7664450" y="1117062"/>
                  <a:ext cx="3330575" cy="5447206"/>
                  <a:chOff x="7664450" y="1117062"/>
                  <a:chExt cx="3330575" cy="5447206"/>
                </a:xfrm>
              </p:grpSpPr>
              <p:grpSp>
                <p:nvGrpSpPr>
                  <p:cNvPr id="49" name="Group 48"/>
                  <p:cNvGrpSpPr/>
                  <p:nvPr/>
                </p:nvGrpSpPr>
                <p:grpSpPr>
                  <a:xfrm>
                    <a:off x="10614025" y="1631950"/>
                    <a:ext cx="381000" cy="4549775"/>
                    <a:chOff x="10614025" y="1631950"/>
                    <a:chExt cx="381000" cy="4549775"/>
                  </a:xfrm>
                </p:grpSpPr>
                <p:cxnSp>
                  <p:nvCxnSpPr>
                    <p:cNvPr id="15" name="Straight Connector 14"/>
                    <p:cNvCxnSpPr/>
                    <p:nvPr/>
                  </p:nvCxnSpPr>
                  <p:spPr>
                    <a:xfrm>
                      <a:off x="10639425" y="1631950"/>
                      <a:ext cx="19050" cy="45497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956925" y="1631950"/>
                      <a:ext cx="19050" cy="45497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0633075" y="1776988"/>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0614025" y="2107302"/>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0620375" y="2487176"/>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0626725" y="2855337"/>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0639425" y="3228469"/>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0633075" y="3598426"/>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0652125" y="5466685"/>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0639425" y="5091390"/>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0620375" y="4716810"/>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0671175" y="4346853"/>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0639425" y="3973006"/>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10664825" y="5842531"/>
                      <a:ext cx="323850" cy="6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0656888" y="1776990"/>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0648950" y="2151893"/>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0681494" y="5827397"/>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0684669" y="5473035"/>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0650537" y="2519482"/>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0677525" y="2856951"/>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10671175" y="3223525"/>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0661651" y="3614050"/>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0663239" y="4000274"/>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0662444" y="4386498"/>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0662444" y="4716810"/>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0658475" y="5112305"/>
                      <a:ext cx="296862" cy="336662"/>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52" name="Straight Connector 51"/>
                  <p:cNvCxnSpPr/>
                  <p:nvPr/>
                </p:nvCxnSpPr>
                <p:spPr>
                  <a:xfrm>
                    <a:off x="9839325" y="6155066"/>
                    <a:ext cx="8382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9839325" y="1726187"/>
                    <a:ext cx="7144" cy="40835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9744075" y="5713036"/>
                    <a:ext cx="222250" cy="214594"/>
                    <a:chOff x="9744075" y="5713036"/>
                    <a:chExt cx="222250" cy="214594"/>
                  </a:xfrm>
                </p:grpSpPr>
                <p:cxnSp>
                  <p:nvCxnSpPr>
                    <p:cNvPr id="63" name="Straight Connector 62"/>
                    <p:cNvCxnSpPr/>
                    <p:nvPr/>
                  </p:nvCxnSpPr>
                  <p:spPr>
                    <a:xfrm>
                      <a:off x="9744075" y="5809697"/>
                      <a:ext cx="22225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116" name="Group 115"/>
                    <p:cNvGrpSpPr/>
                    <p:nvPr/>
                  </p:nvGrpSpPr>
                  <p:grpSpPr>
                    <a:xfrm>
                      <a:off x="9744075" y="5713036"/>
                      <a:ext cx="222250" cy="214594"/>
                      <a:chOff x="9744075" y="5713036"/>
                      <a:chExt cx="222250" cy="214594"/>
                    </a:xfrm>
                  </p:grpSpPr>
                  <p:cxnSp>
                    <p:nvCxnSpPr>
                      <p:cNvPr id="60" name="Straight Connector 59"/>
                      <p:cNvCxnSpPr/>
                      <p:nvPr/>
                    </p:nvCxnSpPr>
                    <p:spPr>
                      <a:xfrm>
                        <a:off x="9744075" y="5870152"/>
                        <a:ext cx="22225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9772650" y="5713036"/>
                        <a:ext cx="193674" cy="214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74" name="Rounded Rectangle 73"/>
                  <p:cNvSpPr/>
                  <p:nvPr/>
                </p:nvSpPr>
                <p:spPr>
                  <a:xfrm>
                    <a:off x="9982200" y="6083300"/>
                    <a:ext cx="101600" cy="152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1" name="Straight Connector 80"/>
                  <p:cNvCxnSpPr/>
                  <p:nvPr/>
                </p:nvCxnSpPr>
                <p:spPr>
                  <a:xfrm>
                    <a:off x="10229453" y="6013825"/>
                    <a:ext cx="3572" cy="1518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Right Arrow 84"/>
                  <p:cNvSpPr/>
                  <p:nvPr/>
                </p:nvSpPr>
                <p:spPr>
                  <a:xfrm rot="20220866">
                    <a:off x="9176829" y="6305929"/>
                    <a:ext cx="692658" cy="2583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PL-259</a:t>
                    </a:r>
                  </a:p>
                </p:txBody>
              </p:sp>
              <p:cxnSp>
                <p:nvCxnSpPr>
                  <p:cNvPr id="88" name="Straight Arrow Connector 87"/>
                  <p:cNvCxnSpPr/>
                  <p:nvPr/>
                </p:nvCxnSpPr>
                <p:spPr>
                  <a:xfrm flipV="1">
                    <a:off x="9844384" y="1440919"/>
                    <a:ext cx="764581" cy="44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9978540" y="1117062"/>
                    <a:ext cx="559769" cy="369332"/>
                  </a:xfrm>
                  <a:prstGeom prst="rect">
                    <a:avLst/>
                  </a:prstGeom>
                  <a:noFill/>
                </p:spPr>
                <p:txBody>
                  <a:bodyPr wrap="none" rtlCol="0">
                    <a:spAutoFit/>
                  </a:bodyPr>
                  <a:lstStyle/>
                  <a:p>
                    <a:r>
                      <a:rPr lang="en-US" dirty="0"/>
                      <a:t>2 ft.</a:t>
                    </a:r>
                  </a:p>
                </p:txBody>
              </p:sp>
              <p:sp>
                <p:nvSpPr>
                  <p:cNvPr id="92" name="TextBox 91"/>
                  <p:cNvSpPr txBox="1"/>
                  <p:nvPr/>
                </p:nvSpPr>
                <p:spPr>
                  <a:xfrm rot="5400000" flipV="1">
                    <a:off x="8593929" y="3296418"/>
                    <a:ext cx="1761433" cy="369332"/>
                  </a:xfrm>
                  <a:prstGeom prst="rect">
                    <a:avLst/>
                  </a:prstGeom>
                  <a:noFill/>
                </p:spPr>
                <p:txBody>
                  <a:bodyPr wrap="square" rtlCol="0">
                    <a:spAutoFit/>
                  </a:bodyPr>
                  <a:lstStyle/>
                  <a:p>
                    <a:r>
                      <a:rPr lang="en-US" dirty="0"/>
                      <a:t>30 to &lt; 120 ft.</a:t>
                    </a:r>
                  </a:p>
                </p:txBody>
              </p:sp>
              <p:sp>
                <p:nvSpPr>
                  <p:cNvPr id="94" name="TextBox 93"/>
                  <p:cNvSpPr txBox="1"/>
                  <p:nvPr/>
                </p:nvSpPr>
                <p:spPr>
                  <a:xfrm>
                    <a:off x="7664450" y="4616450"/>
                    <a:ext cx="1931298" cy="646331"/>
                  </a:xfrm>
                  <a:prstGeom prst="rect">
                    <a:avLst/>
                  </a:prstGeom>
                  <a:noFill/>
                </p:spPr>
                <p:txBody>
                  <a:bodyPr wrap="none" rtlCol="0">
                    <a:spAutoFit/>
                  </a:bodyPr>
                  <a:lstStyle/>
                  <a:p>
                    <a:r>
                      <a:rPr lang="en-US" dirty="0"/>
                      <a:t>C = 500 to 1000 pF</a:t>
                    </a:r>
                  </a:p>
                  <a:p>
                    <a:r>
                      <a:rPr lang="en-US" dirty="0"/>
                      <a:t>Receiver capacitor</a:t>
                    </a:r>
                  </a:p>
                </p:txBody>
              </p:sp>
            </p:grpSp>
          </p:grpSp>
        </p:grpSp>
      </p:grpSp>
      <p:cxnSp>
        <p:nvCxnSpPr>
          <p:cNvPr id="127" name="Straight Connector 126"/>
          <p:cNvCxnSpPr/>
          <p:nvPr/>
        </p:nvCxnSpPr>
        <p:spPr>
          <a:xfrm flipV="1">
            <a:off x="2410978" y="6686506"/>
            <a:ext cx="110256" cy="1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58" name="Group 157"/>
          <p:cNvGrpSpPr/>
          <p:nvPr/>
        </p:nvGrpSpPr>
        <p:grpSpPr>
          <a:xfrm>
            <a:off x="1663430" y="5189922"/>
            <a:ext cx="3929107" cy="1435853"/>
            <a:chOff x="1663430" y="5189922"/>
            <a:chExt cx="3929107" cy="1435853"/>
          </a:xfrm>
        </p:grpSpPr>
        <p:cxnSp>
          <p:nvCxnSpPr>
            <p:cNvPr id="103" name="Straight Connector 102"/>
            <p:cNvCxnSpPr/>
            <p:nvPr/>
          </p:nvCxnSpPr>
          <p:spPr>
            <a:xfrm>
              <a:off x="2466106" y="5972496"/>
              <a:ext cx="0" cy="34605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54" name="Group 153"/>
            <p:cNvGrpSpPr/>
            <p:nvPr/>
          </p:nvGrpSpPr>
          <p:grpSpPr>
            <a:xfrm>
              <a:off x="1663430" y="5189922"/>
              <a:ext cx="3929107" cy="1435853"/>
              <a:chOff x="1663430" y="5189922"/>
              <a:chExt cx="3929107" cy="1435853"/>
            </a:xfrm>
          </p:grpSpPr>
          <p:cxnSp>
            <p:nvCxnSpPr>
              <p:cNvPr id="137" name="Straight Connector 136"/>
              <p:cNvCxnSpPr/>
              <p:nvPr/>
            </p:nvCxnSpPr>
            <p:spPr>
              <a:xfrm>
                <a:off x="3131067" y="5395785"/>
                <a:ext cx="612965" cy="1661"/>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53" name="Group 152"/>
              <p:cNvGrpSpPr/>
              <p:nvPr/>
            </p:nvGrpSpPr>
            <p:grpSpPr>
              <a:xfrm>
                <a:off x="1663430" y="5286321"/>
                <a:ext cx="1557947" cy="1339454"/>
                <a:chOff x="1663430" y="5286321"/>
                <a:chExt cx="1557947" cy="1339454"/>
              </a:xfrm>
            </p:grpSpPr>
            <p:cxnSp>
              <p:nvCxnSpPr>
                <p:cNvPr id="97" name="Straight Connector 96"/>
                <p:cNvCxnSpPr/>
                <p:nvPr/>
              </p:nvCxnSpPr>
              <p:spPr>
                <a:xfrm>
                  <a:off x="1663430" y="5713036"/>
                  <a:ext cx="44747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2072036" y="5638628"/>
                  <a:ext cx="140042" cy="1488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0" name="Straight Arrow Connector 99"/>
                <p:cNvCxnSpPr/>
                <p:nvPr/>
              </p:nvCxnSpPr>
              <p:spPr>
                <a:xfrm>
                  <a:off x="2192553" y="5750088"/>
                  <a:ext cx="232628" cy="1546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4" name="Oval 103"/>
                <p:cNvSpPr/>
                <p:nvPr/>
              </p:nvSpPr>
              <p:spPr>
                <a:xfrm>
                  <a:off x="2418413" y="5330958"/>
                  <a:ext cx="140042" cy="1488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p:cNvSpPr/>
                <p:nvPr/>
              </p:nvSpPr>
              <p:spPr>
                <a:xfrm>
                  <a:off x="2416354" y="5865640"/>
                  <a:ext cx="140042" cy="1488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1" name="Group 120"/>
                <p:cNvGrpSpPr/>
                <p:nvPr/>
              </p:nvGrpSpPr>
              <p:grpSpPr>
                <a:xfrm>
                  <a:off x="2354981" y="6220504"/>
                  <a:ext cx="222250" cy="214594"/>
                  <a:chOff x="9744075" y="5713036"/>
                  <a:chExt cx="222250" cy="214594"/>
                </a:xfrm>
              </p:grpSpPr>
              <p:cxnSp>
                <p:nvCxnSpPr>
                  <p:cNvPr id="122" name="Straight Connector 121"/>
                  <p:cNvCxnSpPr/>
                  <p:nvPr/>
                </p:nvCxnSpPr>
                <p:spPr>
                  <a:xfrm>
                    <a:off x="9744075" y="5809697"/>
                    <a:ext cx="22225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123" name="Group 122"/>
                  <p:cNvGrpSpPr/>
                  <p:nvPr/>
                </p:nvGrpSpPr>
                <p:grpSpPr>
                  <a:xfrm>
                    <a:off x="9744075" y="5713036"/>
                    <a:ext cx="222250" cy="214594"/>
                    <a:chOff x="9744075" y="5713036"/>
                    <a:chExt cx="222250" cy="214594"/>
                  </a:xfrm>
                </p:grpSpPr>
                <p:cxnSp>
                  <p:nvCxnSpPr>
                    <p:cNvPr id="124" name="Straight Connector 123"/>
                    <p:cNvCxnSpPr/>
                    <p:nvPr/>
                  </p:nvCxnSpPr>
                  <p:spPr>
                    <a:xfrm>
                      <a:off x="9744075" y="5870152"/>
                      <a:ext cx="22225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V="1">
                      <a:off x="9772650" y="5713036"/>
                      <a:ext cx="193674" cy="214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cxnSp>
              <p:nvCxnSpPr>
                <p:cNvPr id="126" name="Straight Connector 125"/>
                <p:cNvCxnSpPr/>
                <p:nvPr/>
              </p:nvCxnSpPr>
              <p:spPr>
                <a:xfrm>
                  <a:off x="2466106" y="6365883"/>
                  <a:ext cx="0" cy="1730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284551" y="6550659"/>
                  <a:ext cx="36311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2383556" y="6625086"/>
                  <a:ext cx="187533" cy="68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8" name="Straight Connector 137"/>
                <p:cNvCxnSpPr>
                  <a:endCxn id="104" idx="6"/>
                </p:cNvCxnSpPr>
                <p:nvPr/>
              </p:nvCxnSpPr>
              <p:spPr>
                <a:xfrm flipH="1">
                  <a:off x="2558455" y="5405365"/>
                  <a:ext cx="498173" cy="1"/>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rot="5400000">
                  <a:off x="3002955" y="5290149"/>
                  <a:ext cx="222250" cy="214594"/>
                  <a:chOff x="9744075" y="5713036"/>
                  <a:chExt cx="222250" cy="214594"/>
                </a:xfrm>
              </p:grpSpPr>
              <p:cxnSp>
                <p:nvCxnSpPr>
                  <p:cNvPr id="143" name="Straight Connector 142"/>
                  <p:cNvCxnSpPr/>
                  <p:nvPr/>
                </p:nvCxnSpPr>
                <p:spPr>
                  <a:xfrm>
                    <a:off x="9744075" y="5809697"/>
                    <a:ext cx="22225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144" name="Group 143"/>
                  <p:cNvGrpSpPr/>
                  <p:nvPr/>
                </p:nvGrpSpPr>
                <p:grpSpPr>
                  <a:xfrm>
                    <a:off x="9744075" y="5713036"/>
                    <a:ext cx="222250" cy="214594"/>
                    <a:chOff x="9744075" y="5713036"/>
                    <a:chExt cx="222250" cy="214594"/>
                  </a:xfrm>
                </p:grpSpPr>
                <p:cxnSp>
                  <p:nvCxnSpPr>
                    <p:cNvPr id="145" name="Straight Connector 144"/>
                    <p:cNvCxnSpPr/>
                    <p:nvPr/>
                  </p:nvCxnSpPr>
                  <p:spPr>
                    <a:xfrm>
                      <a:off x="9744075" y="5870152"/>
                      <a:ext cx="22225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flipV="1">
                      <a:off x="9772650" y="5713036"/>
                      <a:ext cx="193674" cy="214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sp>
            <p:nvSpPr>
              <p:cNvPr id="151" name="TextBox 150"/>
              <p:cNvSpPr txBox="1"/>
              <p:nvPr/>
            </p:nvSpPr>
            <p:spPr>
              <a:xfrm>
                <a:off x="3885531" y="5189922"/>
                <a:ext cx="1707006" cy="923330"/>
              </a:xfrm>
              <a:prstGeom prst="rect">
                <a:avLst/>
              </a:prstGeom>
              <a:solidFill>
                <a:srgbClr val="FFFF00"/>
              </a:solidFill>
            </p:spPr>
            <p:txBody>
              <a:bodyPr wrap="none" rtlCol="0">
                <a:spAutoFit/>
              </a:bodyPr>
              <a:lstStyle/>
              <a:p>
                <a:r>
                  <a:rPr lang="en-US" dirty="0"/>
                  <a:t>200 ohms</a:t>
                </a:r>
              </a:p>
              <a:p>
                <a:r>
                  <a:rPr lang="en-US" dirty="0"/>
                  <a:t>4:1 transformer </a:t>
                </a:r>
              </a:p>
              <a:p>
                <a:r>
                  <a:rPr lang="en-US" dirty="0"/>
                  <a:t>or   L-C Tuner </a:t>
                </a:r>
              </a:p>
            </p:txBody>
          </p:sp>
        </p:grpSp>
      </p:grpSp>
      <p:sp>
        <p:nvSpPr>
          <p:cNvPr id="152" name="TextBox 151"/>
          <p:cNvSpPr txBox="1"/>
          <p:nvPr/>
        </p:nvSpPr>
        <p:spPr>
          <a:xfrm>
            <a:off x="1854231" y="3734980"/>
            <a:ext cx="6909392" cy="830997"/>
          </a:xfrm>
          <a:prstGeom prst="rect">
            <a:avLst/>
          </a:prstGeom>
          <a:solidFill>
            <a:srgbClr val="FF0000"/>
          </a:solid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ALL CABLES MUST BE INSIDE THE TOWER </a:t>
            </a:r>
          </a:p>
          <a:p>
            <a:pPr algn="ctr"/>
            <a:r>
              <a:rPr lang="en-US" sz="2400" b="1" dirty="0">
                <a:solidFill>
                  <a:schemeClr val="bg1"/>
                </a:solidFill>
                <a:latin typeface="Arial" panose="020B0604020202020204" pitchFamily="34" charset="0"/>
                <a:cs typeface="Arial" panose="020B0604020202020204" pitchFamily="34" charset="0"/>
              </a:rPr>
              <a:t>AND GROUNDED AT THE TOP AND BOTTTON</a:t>
            </a:r>
          </a:p>
        </p:txBody>
      </p:sp>
      <p:sp>
        <p:nvSpPr>
          <p:cNvPr id="161" name="TextBox 160"/>
          <p:cNvSpPr txBox="1"/>
          <p:nvPr/>
        </p:nvSpPr>
        <p:spPr>
          <a:xfrm>
            <a:off x="7754597" y="1567799"/>
            <a:ext cx="2018053" cy="646331"/>
          </a:xfrm>
          <a:prstGeom prst="rect">
            <a:avLst/>
          </a:prstGeom>
          <a:solidFill>
            <a:srgbClr val="FFFF00"/>
          </a:solidFill>
        </p:spPr>
        <p:txBody>
          <a:bodyPr wrap="none" rtlCol="0">
            <a:spAutoFit/>
          </a:bodyPr>
          <a:lstStyle/>
          <a:p>
            <a:r>
              <a:rPr lang="en-US" dirty="0"/>
              <a:t>SAME MATERIAL &gt;&gt;</a:t>
            </a:r>
          </a:p>
          <a:p>
            <a:r>
              <a:rPr lang="en-US" dirty="0"/>
              <a:t>Galvanized steel</a:t>
            </a:r>
          </a:p>
        </p:txBody>
      </p:sp>
      <p:sp>
        <p:nvSpPr>
          <p:cNvPr id="2" name="Rectangle 1"/>
          <p:cNvSpPr/>
          <p:nvPr/>
        </p:nvSpPr>
        <p:spPr>
          <a:xfrm>
            <a:off x="1926590" y="1625426"/>
            <a:ext cx="4945841" cy="369332"/>
          </a:xfrm>
          <a:prstGeom prst="rect">
            <a:avLst/>
          </a:prstGeom>
          <a:solidFill>
            <a:srgbClr val="FFFF00"/>
          </a:solidFill>
          <a:ln w="38100">
            <a:solidFill>
              <a:srgbClr val="00B0F0"/>
            </a:solidFill>
          </a:ln>
        </p:spPr>
        <p:txBody>
          <a:bodyPr wrap="none">
            <a:spAutoFit/>
          </a:bodyPr>
          <a:lstStyle/>
          <a:p>
            <a:r>
              <a:rPr lang="en-US" dirty="0"/>
              <a:t>https://www.youtube.com/watch?v=sk6PVl7uaBM</a:t>
            </a:r>
          </a:p>
        </p:txBody>
      </p:sp>
      <p:sp>
        <p:nvSpPr>
          <p:cNvPr id="4" name="Rectangle 3"/>
          <p:cNvSpPr/>
          <p:nvPr/>
        </p:nvSpPr>
        <p:spPr>
          <a:xfrm>
            <a:off x="566070" y="1052530"/>
            <a:ext cx="7087181" cy="369332"/>
          </a:xfrm>
          <a:prstGeom prst="rect">
            <a:avLst/>
          </a:prstGeom>
          <a:solidFill>
            <a:srgbClr val="FFFF00"/>
          </a:solidFill>
          <a:ln w="28575">
            <a:solidFill>
              <a:srgbClr val="00B0F0"/>
            </a:solidFill>
          </a:ln>
        </p:spPr>
        <p:txBody>
          <a:bodyPr wrap="square">
            <a:spAutoFit/>
          </a:bodyPr>
          <a:lstStyle/>
          <a:p>
            <a:r>
              <a:rPr lang="en-US" dirty="0">
                <a:solidFill>
                  <a:srgbClr val="000000"/>
                </a:solidFill>
                <a:latin typeface="Roboto"/>
              </a:rPr>
              <a:t>N8PR -TX antenna Detuning Effects on receive antenna signals</a:t>
            </a:r>
            <a:endParaRPr lang="en-US" dirty="0"/>
          </a:p>
        </p:txBody>
      </p:sp>
      <p:pic>
        <p:nvPicPr>
          <p:cNvPr id="3" name="Picture 2"/>
          <p:cNvPicPr>
            <a:picLocks noChangeAspect="1"/>
          </p:cNvPicPr>
          <p:nvPr/>
        </p:nvPicPr>
        <p:blipFill>
          <a:blip r:embed="rId4"/>
          <a:stretch>
            <a:fillRect/>
          </a:stretch>
        </p:blipFill>
        <p:spPr>
          <a:xfrm>
            <a:off x="1939148" y="2053560"/>
            <a:ext cx="5028843" cy="2843411"/>
          </a:xfrm>
          <a:prstGeom prst="rect">
            <a:avLst/>
          </a:prstGeom>
        </p:spPr>
      </p:pic>
    </p:spTree>
    <p:extLst>
      <p:ext uri="{BB962C8B-B14F-4D97-AF65-F5344CB8AC3E}">
        <p14:creationId xmlns:p14="http://schemas.microsoft.com/office/powerpoint/2010/main" val="4180521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42797" y="347663"/>
            <a:ext cx="10927532" cy="681485"/>
          </a:xfrm>
          <a:solidFill>
            <a:srgbClr val="FFFF00">
              <a:alpha val="58038"/>
            </a:srgbClr>
          </a:solidFill>
          <a:ln w="38100">
            <a:solidFill>
              <a:srgbClr val="FF0000"/>
            </a:solidFill>
            <a:miter lim="800000"/>
            <a:headEnd/>
            <a:tailEnd/>
          </a:ln>
        </p:spPr>
        <p:txBody>
          <a:bodyPr>
            <a:noAutofit/>
          </a:bodyPr>
          <a:lstStyle/>
          <a:p>
            <a:pPr algn="ctr" eaLnBrk="1" hangingPunct="1"/>
            <a:r>
              <a:rPr lang="en-US" altLang="en-US" sz="2400" b="1" dirty="0">
                <a:latin typeface="Arial" panose="020B0604020202020204" pitchFamily="34" charset="0"/>
                <a:cs typeface="Arial" panose="020B0604020202020204" pitchFamily="34" charset="0"/>
              </a:rPr>
              <a:t>TX antenna is not the only resonant element in your station</a:t>
            </a:r>
          </a:p>
        </p:txBody>
      </p:sp>
      <p:pic>
        <p:nvPicPr>
          <p:cNvPr id="552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678" y="3281363"/>
            <a:ext cx="2724150" cy="240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Line 4"/>
          <p:cNvSpPr>
            <a:spLocks noChangeShapeType="1"/>
          </p:cNvSpPr>
          <p:nvPr/>
        </p:nvSpPr>
        <p:spPr bwMode="auto">
          <a:xfrm>
            <a:off x="7772400" y="2133600"/>
            <a:ext cx="0" cy="2895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pic>
        <p:nvPicPr>
          <p:cNvPr id="553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576" y="1295401"/>
            <a:ext cx="4010025"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 Box 6"/>
          <p:cNvSpPr txBox="1">
            <a:spLocks noChangeArrowheads="1"/>
          </p:cNvSpPr>
          <p:nvPr/>
        </p:nvSpPr>
        <p:spPr bwMode="auto">
          <a:xfrm>
            <a:off x="6096000" y="4906964"/>
            <a:ext cx="4381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dirty="0"/>
              <a:t>Z in</a:t>
            </a:r>
          </a:p>
        </p:txBody>
      </p:sp>
      <p:sp>
        <p:nvSpPr>
          <p:cNvPr id="55303" name="Text Box 7"/>
          <p:cNvSpPr txBox="1">
            <a:spLocks noChangeArrowheads="1"/>
          </p:cNvSpPr>
          <p:nvPr/>
        </p:nvSpPr>
        <p:spPr bwMode="auto">
          <a:xfrm>
            <a:off x="8077201" y="1825625"/>
            <a:ext cx="5318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dirty="0"/>
              <a:t>Z out</a:t>
            </a:r>
          </a:p>
        </p:txBody>
      </p:sp>
      <p:sp>
        <p:nvSpPr>
          <p:cNvPr id="55304" name="Text Box 8"/>
          <p:cNvSpPr txBox="1">
            <a:spLocks noChangeArrowheads="1"/>
          </p:cNvSpPr>
          <p:nvPr/>
        </p:nvSpPr>
        <p:spPr bwMode="auto">
          <a:xfrm>
            <a:off x="609929" y="1735123"/>
            <a:ext cx="5558827" cy="1569660"/>
          </a:xfrm>
          <a:prstGeom prst="rect">
            <a:avLst/>
          </a:prstGeom>
          <a:solidFill>
            <a:srgbClr val="99FF6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t>ALL CABLES, FEED LINES, ROTOR CABLE AND METAL  STRUCTURES MUST BE DETUNED TO PREVENT DEGRADED RADIATION PATTERN</a:t>
            </a:r>
          </a:p>
        </p:txBody>
      </p:sp>
      <p:sp>
        <p:nvSpPr>
          <p:cNvPr id="55305" name="Text Box 9"/>
          <p:cNvSpPr txBox="1">
            <a:spLocks noChangeArrowheads="1"/>
          </p:cNvSpPr>
          <p:nvPr/>
        </p:nvSpPr>
        <p:spPr bwMode="auto">
          <a:xfrm>
            <a:off x="932126" y="4039470"/>
            <a:ext cx="16232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120FT = 40 m</a:t>
            </a:r>
          </a:p>
        </p:txBody>
      </p:sp>
      <p:sp>
        <p:nvSpPr>
          <p:cNvPr id="55306" name="Text Box 10"/>
          <p:cNvSpPr txBox="1">
            <a:spLocks noChangeArrowheads="1"/>
          </p:cNvSpPr>
          <p:nvPr/>
        </p:nvSpPr>
        <p:spPr bwMode="auto">
          <a:xfrm>
            <a:off x="607810" y="5466055"/>
            <a:ext cx="5135766" cy="707886"/>
          </a:xfrm>
          <a:prstGeom prst="rect">
            <a:avLst/>
          </a:prstGeom>
          <a:solidFill>
            <a:srgbClr val="F9F045"/>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dirty="0"/>
              <a:t>Changing the impedance   Zin or Zout</a:t>
            </a:r>
          </a:p>
          <a:p>
            <a:pPr algn="ctr" eaLnBrk="1" hangingPunct="1">
              <a:spcBef>
                <a:spcPct val="0"/>
              </a:spcBef>
              <a:buFontTx/>
              <a:buNone/>
            </a:pPr>
            <a:r>
              <a:rPr lang="en-US" altLang="en-US" sz="2000" dirty="0"/>
              <a:t>does not detune the feedline cable</a:t>
            </a:r>
          </a:p>
        </p:txBody>
      </p:sp>
      <p:sp>
        <p:nvSpPr>
          <p:cNvPr id="55307" name="AutoShape 11"/>
          <p:cNvSpPr>
            <a:spLocks noChangeArrowheads="1"/>
          </p:cNvSpPr>
          <p:nvPr/>
        </p:nvSpPr>
        <p:spPr bwMode="auto">
          <a:xfrm>
            <a:off x="7924801" y="3048001"/>
            <a:ext cx="485775" cy="976313"/>
          </a:xfrm>
          <a:prstGeom prst="downArrow">
            <a:avLst>
              <a:gd name="adj1" fmla="val 50000"/>
              <a:gd name="adj2" fmla="val 50245"/>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55308" name="Text Box 12"/>
          <p:cNvSpPr txBox="1">
            <a:spLocks noChangeArrowheads="1"/>
          </p:cNvSpPr>
          <p:nvPr/>
        </p:nvSpPr>
        <p:spPr bwMode="auto">
          <a:xfrm>
            <a:off x="8315326" y="2960688"/>
            <a:ext cx="180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a:t>Common mode </a:t>
            </a:r>
          </a:p>
          <a:p>
            <a:pPr algn="ctr" eaLnBrk="1" hangingPunct="1">
              <a:spcBef>
                <a:spcPct val="0"/>
              </a:spcBef>
              <a:buFontTx/>
              <a:buNone/>
            </a:pPr>
            <a:r>
              <a:rPr lang="en-US" altLang="en-US" sz="1800" dirty="0"/>
              <a:t>current</a:t>
            </a:r>
          </a:p>
        </p:txBody>
      </p:sp>
      <p:grpSp>
        <p:nvGrpSpPr>
          <p:cNvPr id="55309" name="Group 13"/>
          <p:cNvGrpSpPr>
            <a:grpSpLocks/>
          </p:cNvGrpSpPr>
          <p:nvPr/>
        </p:nvGrpSpPr>
        <p:grpSpPr bwMode="auto">
          <a:xfrm>
            <a:off x="8077201" y="4057652"/>
            <a:ext cx="2362200" cy="914400"/>
            <a:chOff x="4176" y="1920"/>
            <a:chExt cx="1488" cy="576"/>
          </a:xfrm>
        </p:grpSpPr>
        <p:sp>
          <p:nvSpPr>
            <p:cNvPr id="55311" name="Arc 14"/>
            <p:cNvSpPr>
              <a:spLocks/>
            </p:cNvSpPr>
            <p:nvPr/>
          </p:nvSpPr>
          <p:spPr bwMode="auto">
            <a:xfrm rot="2725339">
              <a:off x="4176" y="1920"/>
              <a:ext cx="576" cy="57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55312" name="Arc 15"/>
            <p:cNvSpPr>
              <a:spLocks/>
            </p:cNvSpPr>
            <p:nvPr/>
          </p:nvSpPr>
          <p:spPr bwMode="auto">
            <a:xfrm rot="2725339">
              <a:off x="4368" y="1920"/>
              <a:ext cx="576" cy="57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55313" name="Arc 16"/>
            <p:cNvSpPr>
              <a:spLocks/>
            </p:cNvSpPr>
            <p:nvPr/>
          </p:nvSpPr>
          <p:spPr bwMode="auto">
            <a:xfrm rot="2725339">
              <a:off x="4608" y="1920"/>
              <a:ext cx="576" cy="57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55314" name="Arc 17"/>
            <p:cNvSpPr>
              <a:spLocks/>
            </p:cNvSpPr>
            <p:nvPr/>
          </p:nvSpPr>
          <p:spPr bwMode="auto">
            <a:xfrm rot="2725339">
              <a:off x="4848" y="1920"/>
              <a:ext cx="576" cy="57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55315" name="Arc 18"/>
            <p:cNvSpPr>
              <a:spLocks/>
            </p:cNvSpPr>
            <p:nvPr/>
          </p:nvSpPr>
          <p:spPr bwMode="auto">
            <a:xfrm rot="2725339">
              <a:off x="5088" y="1920"/>
              <a:ext cx="576" cy="57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pSp>
      <p:sp>
        <p:nvSpPr>
          <p:cNvPr id="55310" name="Text Box 19"/>
          <p:cNvSpPr txBox="1">
            <a:spLocks noChangeArrowheads="1"/>
          </p:cNvSpPr>
          <p:nvPr/>
        </p:nvSpPr>
        <p:spPr bwMode="auto">
          <a:xfrm>
            <a:off x="8518525" y="4379913"/>
            <a:ext cx="1339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re-radiation</a:t>
            </a:r>
          </a:p>
        </p:txBody>
      </p:sp>
      <p:sp>
        <p:nvSpPr>
          <p:cNvPr id="2" name="Date Placeholder 1"/>
          <p:cNvSpPr>
            <a:spLocks noGrp="1"/>
          </p:cNvSpPr>
          <p:nvPr>
            <p:ph type="dt" sz="half" idx="10"/>
          </p:nvPr>
        </p:nvSpPr>
        <p:spPr/>
        <p:txBody>
          <a:bodyPr/>
          <a:lstStyle/>
          <a:p>
            <a:pPr>
              <a:defRPr/>
            </a:pPr>
            <a:r>
              <a:rPr lang="en-US" dirty="0"/>
              <a:t>2/16/2017</a:t>
            </a:r>
          </a:p>
        </p:txBody>
      </p:sp>
      <p:sp>
        <p:nvSpPr>
          <p:cNvPr id="3" name="Footer Placeholder 2"/>
          <p:cNvSpPr>
            <a:spLocks noGrp="1"/>
          </p:cNvSpPr>
          <p:nvPr>
            <p:ph type="ftr" sz="quarter" idx="11"/>
          </p:nvPr>
        </p:nvSpPr>
        <p:spPr/>
        <p:txBody>
          <a:bodyPr/>
          <a:lstStyle/>
          <a:p>
            <a:pPr>
              <a:defRPr/>
            </a:pPr>
            <a:r>
              <a:rPr lang="en-US" dirty="0"/>
              <a:t>World Wide Radio Operators Foundation                        Copyright   ©   Reserved  N4IS JC DASILVA</a:t>
            </a:r>
          </a:p>
        </p:txBody>
      </p:sp>
      <p:sp>
        <p:nvSpPr>
          <p:cNvPr id="4" name="Slide Number Placeholder 3"/>
          <p:cNvSpPr>
            <a:spLocks noGrp="1"/>
          </p:cNvSpPr>
          <p:nvPr>
            <p:ph type="sldNum" sz="quarter" idx="12"/>
          </p:nvPr>
        </p:nvSpPr>
        <p:spPr/>
        <p:txBody>
          <a:bodyPr/>
          <a:lstStyle/>
          <a:p>
            <a:pPr>
              <a:defRPr/>
            </a:pPr>
            <a:fld id="{2D55A884-972E-43AB-BF2D-4F054B21FA56}" type="slidenum">
              <a:rPr lang="en-US" altLang="en-US" smtClean="0"/>
              <a:pPr>
                <a:defRPr/>
              </a:pPr>
              <a:t>39</a:t>
            </a:fld>
            <a:endParaRPr lang="en-US" altLang="en-US" dirty="0"/>
          </a:p>
        </p:txBody>
      </p:sp>
      <p:sp>
        <p:nvSpPr>
          <p:cNvPr id="23" name="Text Box 10"/>
          <p:cNvSpPr txBox="1">
            <a:spLocks noChangeArrowheads="1"/>
          </p:cNvSpPr>
          <p:nvPr/>
        </p:nvSpPr>
        <p:spPr bwMode="auto">
          <a:xfrm>
            <a:off x="6271318" y="5450419"/>
            <a:ext cx="5135766" cy="707886"/>
          </a:xfrm>
          <a:prstGeom prst="rect">
            <a:avLst/>
          </a:prstGeom>
          <a:solidFill>
            <a:srgbClr val="F9F045"/>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dirty="0"/>
              <a:t>Easy way to kill all your RX antennas is;</a:t>
            </a:r>
          </a:p>
          <a:p>
            <a:pPr algn="ctr" eaLnBrk="1" hangingPunct="1">
              <a:spcBef>
                <a:spcPct val="0"/>
              </a:spcBef>
              <a:buFontTx/>
              <a:buNone/>
            </a:pPr>
            <a:r>
              <a:rPr lang="en-US" altLang="en-US" sz="2000" dirty="0"/>
              <a:t>Low dipole and ¼ wave elevated radials</a:t>
            </a:r>
          </a:p>
        </p:txBody>
      </p:sp>
    </p:spTree>
    <p:extLst>
      <p:ext uri="{BB962C8B-B14F-4D97-AF65-F5344CB8AC3E}">
        <p14:creationId xmlns:p14="http://schemas.microsoft.com/office/powerpoint/2010/main" val="201420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3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3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3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3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3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3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4" grpId="0" animBg="1"/>
      <p:bldP spid="55306" grpId="0" animBg="1"/>
      <p:bldP spid="55307" grpId="0" animBg="1"/>
      <p:bldP spid="55308" grpId="0"/>
      <p:bldP spid="55310" grpId="0"/>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7" name="Rectangle 2"/>
          <p:cNvSpPr>
            <a:spLocks noGrp="1" noChangeArrowheads="1"/>
          </p:cNvSpPr>
          <p:nvPr>
            <p:ph type="title"/>
          </p:nvPr>
        </p:nvSpPr>
        <p:spPr>
          <a:xfrm>
            <a:off x="632298" y="340757"/>
            <a:ext cx="10972800" cy="706992"/>
          </a:xfrm>
          <a:solidFill>
            <a:srgbClr val="FFFF00">
              <a:alpha val="58038"/>
            </a:srgbClr>
          </a:solidFill>
          <a:ln w="28575">
            <a:solidFill>
              <a:srgbClr val="FF0000"/>
            </a:solidFill>
            <a:miter lim="800000"/>
            <a:headEnd/>
            <a:tailEnd/>
          </a:ln>
        </p:spPr>
        <p:txBody>
          <a:bodyPr>
            <a:normAutofit/>
          </a:bodyPr>
          <a:lstStyle/>
          <a:p>
            <a:pPr algn="ctr"/>
            <a:r>
              <a:rPr lang="en-US" altLang="en-US" sz="2800" b="1" dirty="0">
                <a:latin typeface="Arial" panose="020B0604020202020204" pitchFamily="34" charset="0"/>
                <a:cs typeface="Arial" panose="020B0604020202020204" pitchFamily="34" charset="0"/>
              </a:rPr>
              <a:t>What is a Waller Flag</a:t>
            </a:r>
          </a:p>
        </p:txBody>
      </p:sp>
      <p:sp>
        <p:nvSpPr>
          <p:cNvPr id="2" name="Date Placeholder 1"/>
          <p:cNvSpPr>
            <a:spLocks noGrp="1"/>
          </p:cNvSpPr>
          <p:nvPr>
            <p:ph type="dt" sz="half" idx="10"/>
          </p:nvPr>
        </p:nvSpPr>
        <p:spPr/>
        <p:txBody>
          <a:bodyPr/>
          <a:lstStyle/>
          <a:p>
            <a:pPr>
              <a:defRPr/>
            </a:pPr>
            <a:r>
              <a:rPr lang="en-US" dirty="0"/>
              <a:t>2/16/2017</a:t>
            </a:r>
          </a:p>
        </p:txBody>
      </p:sp>
      <p:sp>
        <p:nvSpPr>
          <p:cNvPr id="3" name="Footer Placeholder 2"/>
          <p:cNvSpPr>
            <a:spLocks noGrp="1"/>
          </p:cNvSpPr>
          <p:nvPr>
            <p:ph type="ftr" sz="quarter" idx="11"/>
          </p:nvPr>
        </p:nvSpPr>
        <p:spPr/>
        <p:txBody>
          <a:bodyPr/>
          <a:lstStyle/>
          <a:p>
            <a:pPr>
              <a:defRPr/>
            </a:pPr>
            <a:r>
              <a:rPr lang="en-US" dirty="0"/>
              <a:t>World Wide Radio Operators Foundation                        Copyright   ©   Reserved  N4IS JC DASILVA</a:t>
            </a:r>
          </a:p>
        </p:txBody>
      </p:sp>
      <p:sp>
        <p:nvSpPr>
          <p:cNvPr id="4" name="Slide Number Placeholder 3"/>
          <p:cNvSpPr>
            <a:spLocks noGrp="1"/>
          </p:cNvSpPr>
          <p:nvPr>
            <p:ph type="sldNum" sz="quarter" idx="12"/>
          </p:nvPr>
        </p:nvSpPr>
        <p:spPr/>
        <p:txBody>
          <a:bodyPr/>
          <a:lstStyle/>
          <a:p>
            <a:pPr>
              <a:defRPr/>
            </a:pPr>
            <a:fld id="{2D55A884-972E-43AB-BF2D-4F054B21FA56}" type="slidenum">
              <a:rPr lang="en-US" altLang="en-US" smtClean="0"/>
              <a:pPr>
                <a:defRPr/>
              </a:pPr>
              <a:t>4</a:t>
            </a:fld>
            <a:endParaRPr lang="en-US" altLang="en-US" dirty="0"/>
          </a:p>
        </p:txBody>
      </p:sp>
      <p:sp>
        <p:nvSpPr>
          <p:cNvPr id="5" name="Text Placeholder 4"/>
          <p:cNvSpPr>
            <a:spLocks noGrp="1"/>
          </p:cNvSpPr>
          <p:nvPr>
            <p:ph type="body" sz="half" idx="1"/>
          </p:nvPr>
        </p:nvSpPr>
        <p:spPr>
          <a:xfrm>
            <a:off x="6748441" y="1574566"/>
            <a:ext cx="5266577" cy="2185988"/>
          </a:xfrm>
        </p:spPr>
        <p:txBody>
          <a:bodyPr/>
          <a:lstStyle/>
          <a:p>
            <a:r>
              <a:rPr lang="en-US" dirty="0"/>
              <a:t>The Waller Flag is a receiving antenna with two electrically small terminated loops phased end fire.</a:t>
            </a:r>
          </a:p>
        </p:txBody>
      </p:sp>
      <p:sp>
        <p:nvSpPr>
          <p:cNvPr id="18" name="Parallelogram 17"/>
          <p:cNvSpPr/>
          <p:nvPr/>
        </p:nvSpPr>
        <p:spPr>
          <a:xfrm>
            <a:off x="2344285" y="2988984"/>
            <a:ext cx="2276876" cy="1285592"/>
          </a:xfrm>
          <a:prstGeom prst="parallelogram">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Arrow 18"/>
          <p:cNvSpPr/>
          <p:nvPr/>
        </p:nvSpPr>
        <p:spPr>
          <a:xfrm>
            <a:off x="5520943" y="3073709"/>
            <a:ext cx="1227499" cy="108585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Arrow 19"/>
          <p:cNvSpPr/>
          <p:nvPr/>
        </p:nvSpPr>
        <p:spPr>
          <a:xfrm flipH="1">
            <a:off x="86278" y="3036785"/>
            <a:ext cx="1175442" cy="108585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e 20"/>
          <p:cNvSpPr/>
          <p:nvPr/>
        </p:nvSpPr>
        <p:spPr>
          <a:xfrm rot="5400000">
            <a:off x="1787669" y="2475127"/>
            <a:ext cx="1389731" cy="2209674"/>
          </a:xfrm>
          <a:prstGeom prst="pie">
            <a:avLst>
              <a:gd name="adj1" fmla="val 976987"/>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Pie 21"/>
          <p:cNvSpPr/>
          <p:nvPr/>
        </p:nvSpPr>
        <p:spPr>
          <a:xfrm rot="5400000" flipV="1">
            <a:off x="3825208" y="2672379"/>
            <a:ext cx="1389731" cy="1814665"/>
          </a:xfrm>
          <a:prstGeom prst="pie">
            <a:avLst>
              <a:gd name="adj1" fmla="val 20697852"/>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Right Arrow 22"/>
          <p:cNvSpPr/>
          <p:nvPr/>
        </p:nvSpPr>
        <p:spPr>
          <a:xfrm rot="16200000">
            <a:off x="2967651" y="4397018"/>
            <a:ext cx="1227499" cy="1085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Arrow 23"/>
          <p:cNvSpPr/>
          <p:nvPr/>
        </p:nvSpPr>
        <p:spPr>
          <a:xfrm rot="5400000">
            <a:off x="2967650" y="1645391"/>
            <a:ext cx="1227499" cy="1085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4"/>
          <p:cNvPicPr>
            <a:picLocks noChangeAspect="1" noChangeArrowheads="1"/>
          </p:cNvPicPr>
          <p:nvPr/>
        </p:nvPicPr>
        <p:blipFill>
          <a:blip r:embed="rId3" cstate="print"/>
          <a:srcRect/>
          <a:stretch>
            <a:fillRect/>
          </a:stretch>
        </p:blipFill>
        <p:spPr bwMode="auto">
          <a:xfrm>
            <a:off x="7241517" y="4017329"/>
            <a:ext cx="4076700" cy="2057400"/>
          </a:xfrm>
          <a:prstGeom prst="rect">
            <a:avLst/>
          </a:prstGeom>
          <a:noFill/>
        </p:spPr>
      </p:pic>
      <p:sp>
        <p:nvSpPr>
          <p:cNvPr id="27" name="Rectangle 25"/>
          <p:cNvSpPr>
            <a:spLocks noChangeArrowheads="1"/>
          </p:cNvSpPr>
          <p:nvPr/>
        </p:nvSpPr>
        <p:spPr bwMode="auto">
          <a:xfrm>
            <a:off x="10518117" y="4855529"/>
            <a:ext cx="228600" cy="228600"/>
          </a:xfrm>
          <a:prstGeom prst="rect">
            <a:avLst/>
          </a:prstGeom>
          <a:solidFill>
            <a:schemeClr val="accent1"/>
          </a:solidFill>
          <a:ln w="9525">
            <a:solidFill>
              <a:schemeClr val="tx1"/>
            </a:solidFill>
            <a:miter lim="800000"/>
            <a:headEnd/>
            <a:tailEnd/>
          </a:ln>
          <a:effectLst/>
        </p:spPr>
        <p:txBody>
          <a:bodyPr wrap="none" anchor="ctr"/>
          <a:lstStyle/>
          <a:p>
            <a:endParaRPr lang="en-US" dirty="0"/>
          </a:p>
        </p:txBody>
      </p:sp>
      <p:sp>
        <p:nvSpPr>
          <p:cNvPr id="28" name="Text Box 26"/>
          <p:cNvSpPr txBox="1">
            <a:spLocks noChangeArrowheads="1"/>
          </p:cNvSpPr>
          <p:nvPr/>
        </p:nvSpPr>
        <p:spPr bwMode="auto">
          <a:xfrm>
            <a:off x="10899117" y="4779329"/>
            <a:ext cx="927626" cy="369332"/>
          </a:xfrm>
          <a:prstGeom prst="rect">
            <a:avLst/>
          </a:prstGeom>
          <a:noFill/>
          <a:ln w="9525">
            <a:noFill/>
            <a:miter lim="800000"/>
            <a:headEnd/>
            <a:tailEnd/>
          </a:ln>
          <a:effectLst/>
        </p:spPr>
        <p:txBody>
          <a:bodyPr wrap="none">
            <a:spAutoFit/>
          </a:bodyPr>
          <a:lstStyle/>
          <a:p>
            <a:r>
              <a:rPr lang="en-US" dirty="0"/>
              <a:t>Resistor</a:t>
            </a:r>
          </a:p>
        </p:txBody>
      </p:sp>
      <p:sp>
        <p:nvSpPr>
          <p:cNvPr id="29" name="Oval 27"/>
          <p:cNvSpPr>
            <a:spLocks noChangeArrowheads="1"/>
          </p:cNvSpPr>
          <p:nvPr/>
        </p:nvSpPr>
        <p:spPr bwMode="auto">
          <a:xfrm>
            <a:off x="10518117" y="4245929"/>
            <a:ext cx="228600" cy="228600"/>
          </a:xfrm>
          <a:prstGeom prst="ellipse">
            <a:avLst/>
          </a:prstGeom>
          <a:solidFill>
            <a:schemeClr val="accent1"/>
          </a:solidFill>
          <a:ln w="9525">
            <a:solidFill>
              <a:schemeClr val="tx1"/>
            </a:solidFill>
            <a:round/>
            <a:headEnd/>
            <a:tailEnd/>
          </a:ln>
          <a:effectLst/>
        </p:spPr>
        <p:txBody>
          <a:bodyPr wrap="none" anchor="ctr"/>
          <a:lstStyle/>
          <a:p>
            <a:endParaRPr lang="en-US" dirty="0"/>
          </a:p>
        </p:txBody>
      </p:sp>
      <p:sp>
        <p:nvSpPr>
          <p:cNvPr id="30" name="AutoShape 29"/>
          <p:cNvSpPr>
            <a:spLocks noChangeArrowheads="1"/>
          </p:cNvSpPr>
          <p:nvPr/>
        </p:nvSpPr>
        <p:spPr bwMode="auto">
          <a:xfrm rot="-585799">
            <a:off x="7012917" y="4779330"/>
            <a:ext cx="685800" cy="409575"/>
          </a:xfrm>
          <a:prstGeom prst="rightArrow">
            <a:avLst>
              <a:gd name="adj1" fmla="val 50000"/>
              <a:gd name="adj2" fmla="val 41860"/>
            </a:avLst>
          </a:prstGeom>
          <a:solidFill>
            <a:schemeClr val="accent1"/>
          </a:solidFill>
          <a:ln w="9525">
            <a:solidFill>
              <a:schemeClr val="tx1"/>
            </a:solidFill>
            <a:miter lim="800000"/>
            <a:headEnd/>
            <a:tailEnd/>
          </a:ln>
          <a:effectLst/>
        </p:spPr>
        <p:txBody>
          <a:bodyPr wrap="none" anchor="ctr"/>
          <a:lstStyle/>
          <a:p>
            <a:endParaRPr lang="en-US" dirty="0"/>
          </a:p>
        </p:txBody>
      </p:sp>
      <p:sp>
        <p:nvSpPr>
          <p:cNvPr id="31" name="Text Box 30"/>
          <p:cNvSpPr txBox="1">
            <a:spLocks noChangeArrowheads="1"/>
          </p:cNvSpPr>
          <p:nvPr/>
        </p:nvSpPr>
        <p:spPr bwMode="auto">
          <a:xfrm>
            <a:off x="6936717" y="4169729"/>
            <a:ext cx="721672" cy="369332"/>
          </a:xfrm>
          <a:prstGeom prst="rect">
            <a:avLst/>
          </a:prstGeom>
          <a:noFill/>
          <a:ln w="9525">
            <a:noFill/>
            <a:miter lim="800000"/>
            <a:headEnd/>
            <a:tailEnd/>
          </a:ln>
          <a:effectLst/>
        </p:spPr>
        <p:txBody>
          <a:bodyPr wrap="none">
            <a:spAutoFit/>
          </a:bodyPr>
          <a:lstStyle/>
          <a:p>
            <a:r>
              <a:rPr lang="en-US" dirty="0"/>
              <a:t>signal</a:t>
            </a:r>
          </a:p>
        </p:txBody>
      </p:sp>
      <p:sp>
        <p:nvSpPr>
          <p:cNvPr id="32" name="Text Box 23"/>
          <p:cNvSpPr txBox="1">
            <a:spLocks noChangeArrowheads="1"/>
          </p:cNvSpPr>
          <p:nvPr/>
        </p:nvSpPr>
        <p:spPr bwMode="auto">
          <a:xfrm>
            <a:off x="7378042" y="3672842"/>
            <a:ext cx="2938240" cy="369332"/>
          </a:xfrm>
          <a:prstGeom prst="rect">
            <a:avLst/>
          </a:prstGeom>
          <a:noFill/>
          <a:ln w="9525">
            <a:noFill/>
            <a:miter lim="800000"/>
            <a:headEnd/>
            <a:tailEnd/>
          </a:ln>
          <a:effectLst/>
        </p:spPr>
        <p:txBody>
          <a:bodyPr wrap="none">
            <a:spAutoFit/>
          </a:bodyPr>
          <a:lstStyle/>
          <a:p>
            <a:r>
              <a:rPr lang="en-US" dirty="0"/>
              <a:t>Two Flags phased 180 degree</a:t>
            </a:r>
          </a:p>
        </p:txBody>
      </p:sp>
    </p:spTree>
    <p:extLst>
      <p:ext uri="{BB962C8B-B14F-4D97-AF65-F5344CB8AC3E}">
        <p14:creationId xmlns:p14="http://schemas.microsoft.com/office/powerpoint/2010/main" val="187088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t>2/16/2017</a:t>
            </a:r>
            <a:endParaRPr lang="pt-BR"/>
          </a:p>
        </p:txBody>
      </p:sp>
      <p:sp>
        <p:nvSpPr>
          <p:cNvPr id="5" name="Footer Placeholder 4"/>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6" name="Slide Number Placeholder 5"/>
          <p:cNvSpPr>
            <a:spLocks noGrp="1"/>
          </p:cNvSpPr>
          <p:nvPr>
            <p:ph type="sldNum" sz="quarter" idx="12"/>
          </p:nvPr>
        </p:nvSpPr>
        <p:spPr/>
        <p:txBody>
          <a:bodyPr/>
          <a:lstStyle/>
          <a:p>
            <a:fld id="{25EC0662-C021-4444-9065-FE36EB483ADF}" type="slidenum">
              <a:rPr lang="pt-BR" smtClean="0"/>
              <a:t>40</a:t>
            </a:fld>
            <a:endParaRPr lang="pt-BR"/>
          </a:p>
        </p:txBody>
      </p:sp>
      <p:sp>
        <p:nvSpPr>
          <p:cNvPr id="7" name="Rectangle 2"/>
          <p:cNvSpPr>
            <a:spLocks noGrp="1" noChangeArrowheads="1"/>
          </p:cNvSpPr>
          <p:nvPr>
            <p:ph type="title"/>
          </p:nvPr>
        </p:nvSpPr>
        <p:spPr>
          <a:xfrm>
            <a:off x="838200" y="353085"/>
            <a:ext cx="10515600" cy="679011"/>
          </a:xfrm>
          <a:solidFill>
            <a:srgbClr val="FFFF00">
              <a:alpha val="58038"/>
            </a:srgbClr>
          </a:solidFill>
          <a:ln w="38100">
            <a:solidFill>
              <a:srgbClr val="FF0000"/>
            </a:solidFill>
            <a:miter lim="800000"/>
            <a:headEnd/>
            <a:tailEnd/>
          </a:ln>
        </p:spPr>
        <p:txBody>
          <a:bodyPr>
            <a:normAutofit fontScale="90000"/>
          </a:bodyPr>
          <a:lstStyle/>
          <a:p>
            <a:pPr algn="ctr" eaLnBrk="1" hangingPunct="1"/>
            <a:r>
              <a:rPr lang="en-US" altLang="en-US" sz="2800" b="1" dirty="0">
                <a:latin typeface="Arial" panose="020B0604020202020204" pitchFamily="34" charset="0"/>
                <a:cs typeface="Arial" panose="020B0604020202020204" pitchFamily="34" charset="0"/>
              </a:rPr>
              <a:t>HOW TO USE POLAR PLOT USING AM BROADCAST SIGNAL</a:t>
            </a:r>
          </a:p>
        </p:txBody>
      </p:sp>
      <p:sp>
        <p:nvSpPr>
          <p:cNvPr id="3" name="TextBox 2"/>
          <p:cNvSpPr txBox="1"/>
          <p:nvPr/>
        </p:nvSpPr>
        <p:spPr>
          <a:xfrm>
            <a:off x="495268" y="1819762"/>
            <a:ext cx="11569962" cy="3416320"/>
          </a:xfrm>
          <a:prstGeom prst="rect">
            <a:avLst/>
          </a:prstGeom>
          <a:noFill/>
        </p:spPr>
        <p:txBody>
          <a:bodyPr wrap="none" rtlCol="0">
            <a:spAutoFit/>
          </a:bodyPr>
          <a:lstStyle/>
          <a:p>
            <a:pPr marL="342900" indent="-342900">
              <a:buFont typeface="+mj-lt"/>
              <a:buAutoNum type="arabicPeriod"/>
            </a:pPr>
            <a:r>
              <a:rPr lang="en-US" dirty="0"/>
              <a:t>Install Polar Plot</a:t>
            </a:r>
          </a:p>
          <a:p>
            <a:pPr marL="342900" indent="-342900">
              <a:buFont typeface="+mj-lt"/>
              <a:buAutoNum type="arabicPeriod"/>
            </a:pPr>
            <a:r>
              <a:rPr lang="en-US" dirty="0"/>
              <a:t>Measure the radiation pattern near local noon to avoid sky-waves</a:t>
            </a:r>
          </a:p>
          <a:p>
            <a:pPr marL="342900" indent="-342900">
              <a:buFont typeface="+mj-lt"/>
              <a:buAutoNum type="arabicPeriod"/>
            </a:pPr>
            <a:r>
              <a:rPr lang="en-US" dirty="0"/>
              <a:t>Select a vertical signal near as possible 1.8 MHz,   1.6 or 1,7 KHz when available.</a:t>
            </a:r>
          </a:p>
          <a:p>
            <a:pPr marL="342900" indent="-342900">
              <a:buFont typeface="+mj-lt"/>
              <a:buAutoNum type="arabicPeriod"/>
            </a:pPr>
            <a:r>
              <a:rPr lang="en-US" dirty="0"/>
              <a:t>Set up radio for CW 100 HZ BW,  NB and NR are ok to use when you have some noise.</a:t>
            </a:r>
          </a:p>
          <a:p>
            <a:pPr marL="342900" indent="-342900">
              <a:buFont typeface="+mj-lt"/>
              <a:buAutoNum type="arabicPeriod"/>
            </a:pPr>
            <a:r>
              <a:rPr lang="en-US" dirty="0"/>
              <a:t>Turns RF gain very low and </a:t>
            </a:r>
            <a:r>
              <a:rPr lang="en-US" b="1" dirty="0">
                <a:solidFill>
                  <a:srgbClr val="FF0000"/>
                </a:solidFill>
              </a:rPr>
              <a:t>then</a:t>
            </a:r>
            <a:r>
              <a:rPr lang="en-US" dirty="0"/>
              <a:t> turn </a:t>
            </a:r>
            <a:r>
              <a:rPr lang="en-US" b="1" dirty="0">
                <a:solidFill>
                  <a:srgbClr val="FF0000"/>
                </a:solidFill>
              </a:rPr>
              <a:t>AGC OFF</a:t>
            </a:r>
            <a:r>
              <a:rPr lang="en-US" dirty="0"/>
              <a:t>. </a:t>
            </a:r>
          </a:p>
          <a:p>
            <a:pPr marL="342900" indent="-342900">
              <a:buFont typeface="+mj-lt"/>
              <a:buAutoNum type="arabicPeriod"/>
            </a:pPr>
            <a:r>
              <a:rPr lang="en-US" dirty="0"/>
              <a:t>Adjust AF gain to avoid AF overload on the PC.</a:t>
            </a:r>
          </a:p>
          <a:p>
            <a:pPr marL="342900" indent="-342900">
              <a:buFont typeface="+mj-lt"/>
              <a:buAutoNum type="arabicPeriod"/>
            </a:pPr>
            <a:r>
              <a:rPr lang="en-US" dirty="0"/>
              <a:t>Adjust audio to “</a:t>
            </a:r>
            <a:r>
              <a:rPr lang="en-US" b="1" dirty="0">
                <a:solidFill>
                  <a:srgbClr val="FF0000"/>
                </a:solidFill>
              </a:rPr>
              <a:t>Calibrate Input</a:t>
            </a:r>
            <a:r>
              <a:rPr lang="en-US" dirty="0"/>
              <a:t>” and use Radio Attenuator to check the scale and linearity.</a:t>
            </a:r>
          </a:p>
          <a:p>
            <a:pPr marL="342900" indent="-342900">
              <a:buFont typeface="+mj-lt"/>
              <a:buAutoNum type="arabicPeriod"/>
            </a:pPr>
            <a:r>
              <a:rPr lang="en-US" dirty="0"/>
              <a:t>Adjust rotor time  “</a:t>
            </a:r>
            <a:r>
              <a:rPr lang="en-US" b="1" dirty="0">
                <a:solidFill>
                  <a:srgbClr val="FF0000"/>
                </a:solidFill>
              </a:rPr>
              <a:t>Rotation Time</a:t>
            </a:r>
            <a:r>
              <a:rPr lang="en-US" dirty="0"/>
              <a:t>”  on the PolarPlot  to match the number of seconds you rotor turns 360 degree.</a:t>
            </a:r>
          </a:p>
          <a:p>
            <a:pPr marL="342900" indent="-342900">
              <a:buFont typeface="+mj-lt"/>
              <a:buAutoNum type="arabicPeriod"/>
            </a:pPr>
            <a:r>
              <a:rPr lang="en-US" dirty="0"/>
              <a:t>Disconnect TX antenna to avoid signal leak.</a:t>
            </a:r>
          </a:p>
          <a:p>
            <a:pPr marL="342900" indent="-342900">
              <a:buFont typeface="+mj-lt"/>
              <a:buAutoNum type="arabicPeriod"/>
            </a:pPr>
            <a:r>
              <a:rPr lang="en-US" dirty="0"/>
              <a:t>Start the rotor at the same time you click “ </a:t>
            </a:r>
            <a:r>
              <a:rPr lang="en-US" b="1" dirty="0">
                <a:solidFill>
                  <a:srgbClr val="FF0000"/>
                </a:solidFill>
              </a:rPr>
              <a:t>Collect Data</a:t>
            </a:r>
            <a:r>
              <a:rPr lang="en-US" dirty="0"/>
              <a:t>” (SOME ROTORS HAVE DIFFERENT TIME FOR EACH DIRECTION)</a:t>
            </a:r>
          </a:p>
          <a:p>
            <a:pPr marL="342900" indent="-342900">
              <a:buFont typeface="+mj-lt"/>
              <a:buAutoNum type="arabicPeriod"/>
            </a:pPr>
            <a:r>
              <a:rPr lang="en-US" dirty="0"/>
              <a:t>Save file with date, time, frequency and antenna type.</a:t>
            </a:r>
          </a:p>
          <a:p>
            <a:pPr marL="342900" indent="-342900">
              <a:buFont typeface="+mj-lt"/>
              <a:buAutoNum type="arabicPeriod"/>
            </a:pPr>
            <a:endParaRPr lang="en-US" dirty="0"/>
          </a:p>
        </p:txBody>
      </p:sp>
      <p:sp>
        <p:nvSpPr>
          <p:cNvPr id="8" name="TextBox 7"/>
          <p:cNvSpPr txBox="1"/>
          <p:nvPr/>
        </p:nvSpPr>
        <p:spPr>
          <a:xfrm>
            <a:off x="495268" y="1212331"/>
            <a:ext cx="11601483" cy="523220"/>
          </a:xfrm>
          <a:prstGeom prst="rect">
            <a:avLst/>
          </a:prstGeom>
          <a:noFill/>
        </p:spPr>
        <p:txBody>
          <a:bodyPr wrap="square" rtlCol="0">
            <a:spAutoFit/>
          </a:bodyPr>
          <a:lstStyle/>
          <a:p>
            <a:r>
              <a:rPr lang="en-US" sz="2800" dirty="0"/>
              <a:t>Download POLARPLOT and read instructions &gt;&gt;   </a:t>
            </a:r>
            <a:r>
              <a:rPr lang="en-US" altLang="en-US" sz="2800" dirty="0"/>
              <a:t>	</a:t>
            </a:r>
            <a:r>
              <a:rPr lang="en-US" altLang="en-US" sz="2800" dirty="0">
                <a:hlinkClick r:id="rId3"/>
              </a:rPr>
              <a:t>http://www.g4hfq.co.uk/</a:t>
            </a:r>
            <a:endParaRPr lang="en-US" altLang="en-US" sz="2800" dirty="0"/>
          </a:p>
        </p:txBody>
      </p:sp>
      <p:sp>
        <p:nvSpPr>
          <p:cNvPr id="11" name="Rectangle 10"/>
          <p:cNvSpPr/>
          <p:nvPr/>
        </p:nvSpPr>
        <p:spPr>
          <a:xfrm>
            <a:off x="5614038" y="5503828"/>
            <a:ext cx="6347059" cy="584775"/>
          </a:xfrm>
          <a:prstGeom prst="rect">
            <a:avLst/>
          </a:prstGeom>
          <a:solidFill>
            <a:srgbClr val="FFFF00"/>
          </a:solidFill>
          <a:ln w="28575">
            <a:solidFill>
              <a:srgbClr val="00B0F0"/>
            </a:solidFill>
          </a:ln>
        </p:spPr>
        <p:txBody>
          <a:bodyPr wrap="none">
            <a:spAutoFit/>
          </a:bodyPr>
          <a:lstStyle/>
          <a:p>
            <a:r>
              <a:rPr lang="en-US" sz="3200" dirty="0"/>
              <a:t>http://www.w3eee.com/rsgb_1.html</a:t>
            </a:r>
          </a:p>
        </p:txBody>
      </p:sp>
      <p:sp>
        <p:nvSpPr>
          <p:cNvPr id="12" name="Rectangle 11"/>
          <p:cNvSpPr/>
          <p:nvPr/>
        </p:nvSpPr>
        <p:spPr>
          <a:xfrm>
            <a:off x="651632" y="5611550"/>
            <a:ext cx="4722190" cy="369332"/>
          </a:xfrm>
          <a:prstGeom prst="rect">
            <a:avLst/>
          </a:prstGeom>
        </p:spPr>
        <p:txBody>
          <a:bodyPr wrap="none">
            <a:spAutoFit/>
          </a:bodyPr>
          <a:lstStyle/>
          <a:p>
            <a:r>
              <a:rPr lang="en-US" b="1" i="1" dirty="0">
                <a:solidFill>
                  <a:srgbClr val="FF0000"/>
                </a:solidFill>
                <a:latin typeface="Times New Roman" panose="02020603050405020304" pitchFamily="18" charset="0"/>
              </a:rPr>
              <a:t>Evaluating Receive Antennas with a Soundcard</a:t>
            </a:r>
            <a:endParaRPr lang="en-US" b="1" dirty="0">
              <a:solidFill>
                <a:srgbClr val="FF0000"/>
              </a:solidFill>
            </a:endParaRPr>
          </a:p>
        </p:txBody>
      </p:sp>
      <p:sp>
        <p:nvSpPr>
          <p:cNvPr id="13" name="TextBox 12"/>
          <p:cNvSpPr txBox="1"/>
          <p:nvPr/>
        </p:nvSpPr>
        <p:spPr>
          <a:xfrm>
            <a:off x="721964" y="4965219"/>
            <a:ext cx="4581525" cy="646331"/>
          </a:xfrm>
          <a:prstGeom prst="rect">
            <a:avLst/>
          </a:prstGeom>
          <a:solidFill>
            <a:schemeClr val="accent1">
              <a:lumMod val="40000"/>
              <a:lumOff val="60000"/>
            </a:schemeClr>
          </a:solidFill>
        </p:spPr>
        <p:txBody>
          <a:bodyPr wrap="square" rtlCol="0">
            <a:spAutoFit/>
          </a:bodyPr>
          <a:lstStyle/>
          <a:p>
            <a:pPr algn="ctr"/>
            <a:r>
              <a:rPr lang="en-US" dirty="0"/>
              <a:t>A MUST READ WEBSITE  http://www.w3eee.com/ </a:t>
            </a:r>
          </a:p>
        </p:txBody>
      </p:sp>
    </p:spTree>
    <p:extLst>
      <p:ext uri="{BB962C8B-B14F-4D97-AF65-F5344CB8AC3E}">
        <p14:creationId xmlns:p14="http://schemas.microsoft.com/office/powerpoint/2010/main" val="4196227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dirty="0"/>
              <a:t>2/16/2017</a:t>
            </a:r>
          </a:p>
        </p:txBody>
      </p:sp>
      <p:sp>
        <p:nvSpPr>
          <p:cNvPr id="6" name="Footer Placeholder 5"/>
          <p:cNvSpPr>
            <a:spLocks noGrp="1"/>
          </p:cNvSpPr>
          <p:nvPr>
            <p:ph type="ftr" sz="quarter" idx="11"/>
          </p:nvPr>
        </p:nvSpPr>
        <p:spPr/>
        <p:txBody>
          <a:bodyPr/>
          <a:lstStyle/>
          <a:p>
            <a:pPr>
              <a:defRPr/>
            </a:pPr>
            <a:r>
              <a:rPr lang="en-US" dirty="0"/>
              <a:t>World Wide Radio Operators Foundation                        Copyright   ©   Reserved  N4IS JC DASILVA</a:t>
            </a:r>
          </a:p>
        </p:txBody>
      </p:sp>
      <p:sp>
        <p:nvSpPr>
          <p:cNvPr id="7" name="Slide Number Placeholder 6"/>
          <p:cNvSpPr>
            <a:spLocks noGrp="1"/>
          </p:cNvSpPr>
          <p:nvPr>
            <p:ph type="sldNum" sz="quarter" idx="12"/>
          </p:nvPr>
        </p:nvSpPr>
        <p:spPr/>
        <p:txBody>
          <a:bodyPr/>
          <a:lstStyle/>
          <a:p>
            <a:pPr>
              <a:defRPr/>
            </a:pPr>
            <a:fld id="{2D55A884-972E-43AB-BF2D-4F054B21FA56}" type="slidenum">
              <a:rPr lang="en-US" altLang="en-US" smtClean="0"/>
              <a:pPr>
                <a:defRPr/>
              </a:pPr>
              <a:t>41</a:t>
            </a:fld>
            <a:endParaRPr lang="en-US" altLang="en-US" dirty="0"/>
          </a:p>
        </p:txBody>
      </p:sp>
      <p:pic>
        <p:nvPicPr>
          <p:cNvPr id="8" name="Picture 7"/>
          <p:cNvPicPr>
            <a:picLocks noChangeAspect="1"/>
          </p:cNvPicPr>
          <p:nvPr/>
        </p:nvPicPr>
        <p:blipFill>
          <a:blip r:embed="rId2"/>
          <a:stretch>
            <a:fillRect/>
          </a:stretch>
        </p:blipFill>
        <p:spPr>
          <a:xfrm>
            <a:off x="609600" y="1626885"/>
            <a:ext cx="3527921" cy="3604229"/>
          </a:xfrm>
          <a:prstGeom prst="rect">
            <a:avLst/>
          </a:prstGeom>
        </p:spPr>
      </p:pic>
      <p:pic>
        <p:nvPicPr>
          <p:cNvPr id="9" name="Picture 8"/>
          <p:cNvPicPr>
            <a:picLocks noChangeAspect="1"/>
          </p:cNvPicPr>
          <p:nvPr/>
        </p:nvPicPr>
        <p:blipFill>
          <a:blip r:embed="rId3"/>
          <a:stretch>
            <a:fillRect/>
          </a:stretch>
        </p:blipFill>
        <p:spPr>
          <a:xfrm>
            <a:off x="4309533" y="1626884"/>
            <a:ext cx="3572933" cy="3604229"/>
          </a:xfrm>
          <a:prstGeom prst="rect">
            <a:avLst/>
          </a:prstGeom>
        </p:spPr>
      </p:pic>
      <p:pic>
        <p:nvPicPr>
          <p:cNvPr id="10" name="Picture 9"/>
          <p:cNvPicPr>
            <a:picLocks noChangeAspect="1"/>
          </p:cNvPicPr>
          <p:nvPr/>
        </p:nvPicPr>
        <p:blipFill>
          <a:blip r:embed="rId4"/>
          <a:stretch>
            <a:fillRect/>
          </a:stretch>
        </p:blipFill>
        <p:spPr>
          <a:xfrm>
            <a:off x="7985641" y="1626884"/>
            <a:ext cx="3596759" cy="3628495"/>
          </a:xfrm>
          <a:prstGeom prst="rect">
            <a:avLst/>
          </a:prstGeom>
        </p:spPr>
      </p:pic>
      <p:sp>
        <p:nvSpPr>
          <p:cNvPr id="11" name="Rectangle 2"/>
          <p:cNvSpPr>
            <a:spLocks noGrp="1" noChangeArrowheads="1"/>
          </p:cNvSpPr>
          <p:nvPr>
            <p:ph type="title"/>
          </p:nvPr>
        </p:nvSpPr>
        <p:spPr>
          <a:xfrm>
            <a:off x="373154" y="347663"/>
            <a:ext cx="11197175" cy="681485"/>
          </a:xfrm>
          <a:solidFill>
            <a:srgbClr val="FFFF00">
              <a:alpha val="58038"/>
            </a:srgbClr>
          </a:solidFill>
          <a:ln w="38100">
            <a:solidFill>
              <a:srgbClr val="FF0000"/>
            </a:solidFill>
            <a:miter lim="800000"/>
            <a:headEnd/>
            <a:tailEnd/>
          </a:ln>
        </p:spPr>
        <p:txBody>
          <a:bodyPr>
            <a:noAutofit/>
          </a:bodyPr>
          <a:lstStyle/>
          <a:p>
            <a:pPr lvl="0" algn="ctr">
              <a:lnSpc>
                <a:spcPct val="100000"/>
              </a:lnSpc>
            </a:pPr>
            <a:r>
              <a:rPr lang="en-US" altLang="en-US" sz="2400" b="1" dirty="0">
                <a:solidFill>
                  <a:prstClr val="black"/>
                </a:solidFill>
                <a:latin typeface="Calibri" panose="020F0502020204030204"/>
                <a:ea typeface="+mn-ea"/>
                <a:cs typeface="+mn-cs"/>
              </a:rPr>
              <a:t>Measuring the WF with PolarPlot  WWW.G4HFG.CO.UK</a:t>
            </a:r>
          </a:p>
        </p:txBody>
      </p:sp>
      <p:sp>
        <p:nvSpPr>
          <p:cNvPr id="12" name="TextBox 11"/>
          <p:cNvSpPr txBox="1"/>
          <p:nvPr/>
        </p:nvSpPr>
        <p:spPr>
          <a:xfrm>
            <a:off x="646838" y="5609066"/>
            <a:ext cx="3391762" cy="369332"/>
          </a:xfrm>
          <a:prstGeom prst="rect">
            <a:avLst/>
          </a:prstGeom>
          <a:noFill/>
        </p:spPr>
        <p:txBody>
          <a:bodyPr wrap="none" rtlCol="0">
            <a:spAutoFit/>
          </a:bodyPr>
          <a:lstStyle/>
          <a:p>
            <a:r>
              <a:rPr lang="en-US" dirty="0"/>
              <a:t>AUDIO SATURATION NON LINEAR  </a:t>
            </a:r>
          </a:p>
        </p:txBody>
      </p:sp>
      <p:sp>
        <p:nvSpPr>
          <p:cNvPr id="13" name="TextBox 12"/>
          <p:cNvSpPr txBox="1"/>
          <p:nvPr/>
        </p:nvSpPr>
        <p:spPr>
          <a:xfrm>
            <a:off x="4275860" y="5609065"/>
            <a:ext cx="3214470" cy="369332"/>
          </a:xfrm>
          <a:prstGeom prst="rect">
            <a:avLst/>
          </a:prstGeom>
          <a:noFill/>
        </p:spPr>
        <p:txBody>
          <a:bodyPr wrap="none" rtlCol="0">
            <a:spAutoFit/>
          </a:bodyPr>
          <a:lstStyle/>
          <a:p>
            <a:r>
              <a:rPr lang="en-US" dirty="0"/>
              <a:t>SIGNAL FROM TWO DIRECTIONS</a:t>
            </a:r>
          </a:p>
        </p:txBody>
      </p:sp>
      <p:sp>
        <p:nvSpPr>
          <p:cNvPr id="14" name="TextBox 13"/>
          <p:cNvSpPr txBox="1"/>
          <p:nvPr/>
        </p:nvSpPr>
        <p:spPr>
          <a:xfrm>
            <a:off x="8152538" y="5609065"/>
            <a:ext cx="2954911" cy="369332"/>
          </a:xfrm>
          <a:prstGeom prst="rect">
            <a:avLst/>
          </a:prstGeom>
          <a:noFill/>
        </p:spPr>
        <p:txBody>
          <a:bodyPr wrap="none" rtlCol="0">
            <a:spAutoFit/>
          </a:bodyPr>
          <a:lstStyle/>
          <a:p>
            <a:r>
              <a:rPr lang="en-US" dirty="0"/>
              <a:t>COMMON MODE NOISE LEAK</a:t>
            </a:r>
          </a:p>
        </p:txBody>
      </p:sp>
      <p:sp>
        <p:nvSpPr>
          <p:cNvPr id="15" name="Right Arrow 14"/>
          <p:cNvSpPr/>
          <p:nvPr/>
        </p:nvSpPr>
        <p:spPr>
          <a:xfrm>
            <a:off x="2505075" y="3124200"/>
            <a:ext cx="1340358" cy="704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SATURATION</a:t>
            </a:r>
          </a:p>
        </p:txBody>
      </p:sp>
      <p:sp>
        <p:nvSpPr>
          <p:cNvPr id="17" name="Left Arrow 16"/>
          <p:cNvSpPr/>
          <p:nvPr/>
        </p:nvSpPr>
        <p:spPr>
          <a:xfrm rot="1717758">
            <a:off x="6515100" y="3829050"/>
            <a:ext cx="1367366"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REFLECTED</a:t>
            </a:r>
            <a:r>
              <a:rPr lang="en-US" sz="1000" dirty="0"/>
              <a:t> </a:t>
            </a:r>
          </a:p>
        </p:txBody>
      </p:sp>
    </p:spTree>
    <p:extLst>
      <p:ext uri="{BB962C8B-B14F-4D97-AF65-F5344CB8AC3E}">
        <p14:creationId xmlns:p14="http://schemas.microsoft.com/office/powerpoint/2010/main" val="7160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tretch>
            <a:fillRect/>
          </a:stretch>
        </p:blipFill>
        <p:spPr>
          <a:xfrm>
            <a:off x="9253693" y="1419849"/>
            <a:ext cx="2325689" cy="2353766"/>
          </a:xfrm>
          <a:prstGeom prst="rect">
            <a:avLst/>
          </a:prstGeom>
        </p:spPr>
      </p:pic>
      <p:sp>
        <p:nvSpPr>
          <p:cNvPr id="4" name="Date Placeholder 3"/>
          <p:cNvSpPr>
            <a:spLocks noGrp="1"/>
          </p:cNvSpPr>
          <p:nvPr>
            <p:ph type="dt" sz="half" idx="10"/>
          </p:nvPr>
        </p:nvSpPr>
        <p:spPr/>
        <p:txBody>
          <a:bodyPr/>
          <a:lstStyle/>
          <a:p>
            <a:r>
              <a:rPr lang="en-US" dirty="0"/>
              <a:t>2/16/2017</a:t>
            </a:r>
            <a:endParaRPr lang="pt-BR"/>
          </a:p>
        </p:txBody>
      </p:sp>
      <p:sp>
        <p:nvSpPr>
          <p:cNvPr id="5" name="Footer Placeholder 4"/>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6" name="Slide Number Placeholder 5"/>
          <p:cNvSpPr>
            <a:spLocks noGrp="1"/>
          </p:cNvSpPr>
          <p:nvPr>
            <p:ph type="sldNum" sz="quarter" idx="12"/>
          </p:nvPr>
        </p:nvSpPr>
        <p:spPr/>
        <p:txBody>
          <a:bodyPr/>
          <a:lstStyle/>
          <a:p>
            <a:fld id="{25EC0662-C021-4444-9065-FE36EB483ADF}" type="slidenum">
              <a:rPr lang="pt-BR" smtClean="0"/>
              <a:t>42</a:t>
            </a:fld>
            <a:endParaRPr lang="pt-BR"/>
          </a:p>
        </p:txBody>
      </p:sp>
      <p:sp>
        <p:nvSpPr>
          <p:cNvPr id="7" name="Rectangle 2"/>
          <p:cNvSpPr>
            <a:spLocks noGrp="1" noChangeArrowheads="1"/>
          </p:cNvSpPr>
          <p:nvPr>
            <p:ph type="title"/>
          </p:nvPr>
        </p:nvSpPr>
        <p:spPr>
          <a:xfrm>
            <a:off x="597529" y="371192"/>
            <a:ext cx="10981853" cy="651850"/>
          </a:xfrm>
          <a:solidFill>
            <a:srgbClr val="FFFF00">
              <a:alpha val="58038"/>
            </a:srgbClr>
          </a:solidFill>
          <a:ln w="38100">
            <a:solidFill>
              <a:srgbClr val="FF0000"/>
            </a:solidFill>
            <a:miter lim="800000"/>
            <a:headEnd/>
            <a:tailEnd/>
          </a:ln>
        </p:spPr>
        <p:txBody>
          <a:bodyPr>
            <a:normAutofit/>
          </a:bodyPr>
          <a:lstStyle/>
          <a:p>
            <a:pPr algn="ctr" eaLnBrk="1" hangingPunct="1"/>
            <a:r>
              <a:rPr lang="en-US" altLang="en-US" sz="2800" b="1" dirty="0">
                <a:latin typeface="Arial" panose="020B0604020202020204" pitchFamily="34" charset="0"/>
                <a:cs typeface="Arial" panose="020B0604020202020204" pitchFamily="34" charset="0"/>
              </a:rPr>
              <a:t>HWF,  Horizontal Waller Flag Polarplot  40m</a:t>
            </a:r>
          </a:p>
        </p:txBody>
      </p:sp>
      <p:pic>
        <p:nvPicPr>
          <p:cNvPr id="10" name="Picture 9"/>
          <p:cNvPicPr>
            <a:picLocks noChangeAspect="1"/>
          </p:cNvPicPr>
          <p:nvPr/>
        </p:nvPicPr>
        <p:blipFill>
          <a:blip r:embed="rId3"/>
          <a:stretch>
            <a:fillRect/>
          </a:stretch>
        </p:blipFill>
        <p:spPr>
          <a:xfrm>
            <a:off x="9234534" y="3958862"/>
            <a:ext cx="2344848" cy="2397488"/>
          </a:xfrm>
          <a:prstGeom prst="rect">
            <a:avLst/>
          </a:prstGeom>
        </p:spPr>
      </p:pic>
      <p:pic>
        <p:nvPicPr>
          <p:cNvPr id="11" name="Picture 10"/>
          <p:cNvPicPr>
            <a:picLocks noChangeAspect="1"/>
          </p:cNvPicPr>
          <p:nvPr/>
        </p:nvPicPr>
        <p:blipFill>
          <a:blip r:embed="rId4"/>
          <a:stretch>
            <a:fillRect/>
          </a:stretch>
        </p:blipFill>
        <p:spPr>
          <a:xfrm>
            <a:off x="597529" y="1394369"/>
            <a:ext cx="7172325" cy="4629150"/>
          </a:xfrm>
          <a:prstGeom prst="rect">
            <a:avLst/>
          </a:prstGeom>
        </p:spPr>
      </p:pic>
    </p:spTree>
    <p:extLst>
      <p:ext uri="{BB962C8B-B14F-4D97-AF65-F5344CB8AC3E}">
        <p14:creationId xmlns:p14="http://schemas.microsoft.com/office/powerpoint/2010/main" val="25673569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stretch>
            <a:fillRect/>
          </a:stretch>
        </p:blipFill>
        <p:spPr>
          <a:xfrm>
            <a:off x="838200" y="1847850"/>
            <a:ext cx="4342600" cy="4351338"/>
          </a:xfrm>
          <a:prstGeom prst="rect">
            <a:avLst/>
          </a:prstGeom>
        </p:spPr>
      </p:pic>
      <p:sp>
        <p:nvSpPr>
          <p:cNvPr id="4" name="Date Placeholder 3"/>
          <p:cNvSpPr>
            <a:spLocks noGrp="1"/>
          </p:cNvSpPr>
          <p:nvPr>
            <p:ph type="dt" sz="half" idx="10"/>
          </p:nvPr>
        </p:nvSpPr>
        <p:spPr/>
        <p:txBody>
          <a:bodyPr/>
          <a:lstStyle/>
          <a:p>
            <a:r>
              <a:rPr lang="en-US" dirty="0"/>
              <a:t>2/16/2017</a:t>
            </a:r>
            <a:endParaRPr lang="pt-BR"/>
          </a:p>
        </p:txBody>
      </p:sp>
      <p:sp>
        <p:nvSpPr>
          <p:cNvPr id="5" name="Footer Placeholder 4"/>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6" name="Slide Number Placeholder 5"/>
          <p:cNvSpPr>
            <a:spLocks noGrp="1"/>
          </p:cNvSpPr>
          <p:nvPr>
            <p:ph type="sldNum" sz="quarter" idx="12"/>
          </p:nvPr>
        </p:nvSpPr>
        <p:spPr/>
        <p:txBody>
          <a:bodyPr/>
          <a:lstStyle/>
          <a:p>
            <a:fld id="{25EC0662-C021-4444-9065-FE36EB483ADF}" type="slidenum">
              <a:rPr lang="pt-BR" smtClean="0"/>
              <a:t>43</a:t>
            </a:fld>
            <a:endParaRPr lang="pt-BR"/>
          </a:p>
        </p:txBody>
      </p:sp>
      <p:sp>
        <p:nvSpPr>
          <p:cNvPr id="7" name="Rectangle 2"/>
          <p:cNvSpPr>
            <a:spLocks noGrp="1" noChangeArrowheads="1"/>
          </p:cNvSpPr>
          <p:nvPr>
            <p:ph type="title"/>
          </p:nvPr>
        </p:nvSpPr>
        <p:spPr>
          <a:xfrm>
            <a:off x="838200" y="353085"/>
            <a:ext cx="10515600" cy="679011"/>
          </a:xfrm>
          <a:solidFill>
            <a:srgbClr val="FFFF00">
              <a:alpha val="58038"/>
            </a:srgbClr>
          </a:solidFill>
          <a:ln w="38100">
            <a:solidFill>
              <a:srgbClr val="FF0000"/>
            </a:solidFill>
            <a:miter lim="800000"/>
            <a:headEnd/>
            <a:tailEnd/>
          </a:ln>
        </p:spPr>
        <p:txBody>
          <a:bodyPr>
            <a:normAutofit/>
          </a:bodyPr>
          <a:lstStyle/>
          <a:p>
            <a:pPr algn="ctr" eaLnBrk="1" hangingPunct="1"/>
            <a:r>
              <a:rPr lang="en-US" altLang="en-US" sz="2800" b="1" dirty="0">
                <a:latin typeface="Arial" panose="020B0604020202020204" pitchFamily="34" charset="0"/>
                <a:cs typeface="Arial" panose="020B0604020202020204" pitchFamily="34" charset="0"/>
              </a:rPr>
              <a:t>HWF,  Horizontal Waller Flag Polarplot 80m / 160m</a:t>
            </a:r>
          </a:p>
        </p:txBody>
      </p:sp>
      <p:pic>
        <p:nvPicPr>
          <p:cNvPr id="10" name="Picture 9"/>
          <p:cNvPicPr>
            <a:picLocks noChangeAspect="1"/>
          </p:cNvPicPr>
          <p:nvPr/>
        </p:nvPicPr>
        <p:blipFill>
          <a:blip r:embed="rId3"/>
          <a:stretch>
            <a:fillRect/>
          </a:stretch>
        </p:blipFill>
        <p:spPr>
          <a:xfrm>
            <a:off x="7058025" y="1838536"/>
            <a:ext cx="4225468" cy="4302295"/>
          </a:xfrm>
          <a:prstGeom prst="rect">
            <a:avLst/>
          </a:prstGeom>
        </p:spPr>
      </p:pic>
      <p:sp>
        <p:nvSpPr>
          <p:cNvPr id="2" name="TextBox 1"/>
          <p:cNvSpPr txBox="1"/>
          <p:nvPr/>
        </p:nvSpPr>
        <p:spPr>
          <a:xfrm>
            <a:off x="1016486" y="1312042"/>
            <a:ext cx="3986028" cy="369332"/>
          </a:xfrm>
          <a:prstGeom prst="rect">
            <a:avLst/>
          </a:prstGeom>
          <a:noFill/>
        </p:spPr>
        <p:txBody>
          <a:bodyPr wrap="none" rtlCol="0">
            <a:spAutoFit/>
          </a:bodyPr>
          <a:lstStyle/>
          <a:p>
            <a:r>
              <a:rPr lang="en-US" dirty="0"/>
              <a:t>HORIZONAL SIGNAL  &amp; HORIZONTAL  WF</a:t>
            </a:r>
          </a:p>
        </p:txBody>
      </p:sp>
      <p:sp>
        <p:nvSpPr>
          <p:cNvPr id="11" name="TextBox 10"/>
          <p:cNvSpPr txBox="1"/>
          <p:nvPr/>
        </p:nvSpPr>
        <p:spPr>
          <a:xfrm>
            <a:off x="7316982" y="1312042"/>
            <a:ext cx="3707553" cy="369332"/>
          </a:xfrm>
          <a:prstGeom prst="rect">
            <a:avLst/>
          </a:prstGeom>
          <a:noFill/>
        </p:spPr>
        <p:txBody>
          <a:bodyPr wrap="none" rtlCol="0">
            <a:spAutoFit/>
          </a:bodyPr>
          <a:lstStyle/>
          <a:p>
            <a:r>
              <a:rPr lang="en-US" dirty="0"/>
              <a:t>VERTICAL SIGNAL  &amp; HORIZONTAL WF</a:t>
            </a:r>
          </a:p>
        </p:txBody>
      </p:sp>
    </p:spTree>
    <p:extLst>
      <p:ext uri="{BB962C8B-B14F-4D97-AF65-F5344CB8AC3E}">
        <p14:creationId xmlns:p14="http://schemas.microsoft.com/office/powerpoint/2010/main" val="195946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t>2/16/2017</a:t>
            </a:r>
            <a:endParaRPr lang="pt-BR"/>
          </a:p>
        </p:txBody>
      </p:sp>
      <p:sp>
        <p:nvSpPr>
          <p:cNvPr id="5" name="Footer Placeholder 4"/>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6" name="Slide Number Placeholder 5"/>
          <p:cNvSpPr>
            <a:spLocks noGrp="1"/>
          </p:cNvSpPr>
          <p:nvPr>
            <p:ph type="sldNum" sz="quarter" idx="12"/>
          </p:nvPr>
        </p:nvSpPr>
        <p:spPr/>
        <p:txBody>
          <a:bodyPr/>
          <a:lstStyle/>
          <a:p>
            <a:fld id="{25EC0662-C021-4444-9065-FE36EB483ADF}" type="slidenum">
              <a:rPr lang="pt-BR" smtClean="0"/>
              <a:t>44</a:t>
            </a:fld>
            <a:endParaRPr lang="pt-BR"/>
          </a:p>
        </p:txBody>
      </p:sp>
      <p:sp>
        <p:nvSpPr>
          <p:cNvPr id="8" name="Rectangle 2"/>
          <p:cNvSpPr txBox="1">
            <a:spLocks noChangeArrowheads="1"/>
          </p:cNvSpPr>
          <p:nvPr/>
        </p:nvSpPr>
        <p:spPr>
          <a:xfrm>
            <a:off x="838200" y="353085"/>
            <a:ext cx="10515600" cy="679011"/>
          </a:xfrm>
          <a:prstGeom prst="rect">
            <a:avLst/>
          </a:prstGeom>
          <a:solidFill>
            <a:srgbClr val="FFFF00">
              <a:alpha val="58038"/>
            </a:srgbClr>
          </a:solidFill>
          <a:ln w="38100">
            <a:solidFill>
              <a:srgbClr val="FF0000"/>
            </a:solidFill>
            <a:miter lim="800000"/>
            <a:headEnd/>
            <a:tailEn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latin typeface="Arial" panose="020B0604020202020204" pitchFamily="34" charset="0"/>
                <a:cs typeface="Arial" panose="020B0604020202020204" pitchFamily="34" charset="0"/>
              </a:rPr>
              <a:t>Horizontal &amp; Vertical Waller noise floor near noon time</a:t>
            </a:r>
          </a:p>
        </p:txBody>
      </p:sp>
      <p:pic>
        <p:nvPicPr>
          <p:cNvPr id="9" name="Picture 8"/>
          <p:cNvPicPr>
            <a:picLocks noChangeAspect="1"/>
          </p:cNvPicPr>
          <p:nvPr/>
        </p:nvPicPr>
        <p:blipFill>
          <a:blip r:embed="rId2"/>
          <a:stretch>
            <a:fillRect/>
          </a:stretch>
        </p:blipFill>
        <p:spPr>
          <a:xfrm>
            <a:off x="838200" y="1546335"/>
            <a:ext cx="4162425" cy="4295775"/>
          </a:xfrm>
          <a:prstGeom prst="rect">
            <a:avLst/>
          </a:prstGeom>
        </p:spPr>
      </p:pic>
      <p:sp>
        <p:nvSpPr>
          <p:cNvPr id="10" name="TextBox 9"/>
          <p:cNvSpPr txBox="1"/>
          <p:nvPr/>
        </p:nvSpPr>
        <p:spPr>
          <a:xfrm>
            <a:off x="5727700" y="1714500"/>
            <a:ext cx="4967194" cy="461665"/>
          </a:xfrm>
          <a:prstGeom prst="rect">
            <a:avLst/>
          </a:prstGeom>
          <a:noFill/>
        </p:spPr>
        <p:txBody>
          <a:bodyPr wrap="none" rtlCol="0">
            <a:spAutoFit/>
          </a:bodyPr>
          <a:lstStyle/>
          <a:p>
            <a:r>
              <a:rPr lang="en-US" sz="2400" dirty="0"/>
              <a:t>During noon time with quiet  weather </a:t>
            </a:r>
          </a:p>
        </p:txBody>
      </p:sp>
      <p:sp>
        <p:nvSpPr>
          <p:cNvPr id="11" name="TextBox 10"/>
          <p:cNvSpPr txBox="1"/>
          <p:nvPr/>
        </p:nvSpPr>
        <p:spPr>
          <a:xfrm>
            <a:off x="5981700" y="2463800"/>
            <a:ext cx="5816600" cy="3970318"/>
          </a:xfrm>
          <a:prstGeom prst="rect">
            <a:avLst/>
          </a:prstGeom>
          <a:noFill/>
        </p:spPr>
        <p:txBody>
          <a:bodyPr wrap="square" rtlCol="0">
            <a:spAutoFit/>
          </a:bodyPr>
          <a:lstStyle/>
          <a:p>
            <a:pPr marL="342900" indent="-342900">
              <a:buFont typeface="+mj-lt"/>
              <a:buAutoNum type="arabicPeriod"/>
            </a:pPr>
            <a:r>
              <a:rPr lang="en-US" dirty="0"/>
              <a:t>Connecting N4IS (40 db gain ) preamp to the radio  (internal preamp off) the S meter should be near s0</a:t>
            </a:r>
          </a:p>
          <a:p>
            <a:pPr marL="342900" indent="-342900">
              <a:buFont typeface="+mj-lt"/>
              <a:buAutoNum type="arabicPeriod"/>
            </a:pPr>
            <a:endParaRPr lang="en-US" dirty="0"/>
          </a:p>
          <a:p>
            <a:pPr marL="342900" indent="-342900">
              <a:buFont typeface="+mj-lt"/>
              <a:buAutoNum type="arabicPeriod"/>
            </a:pPr>
            <a:r>
              <a:rPr lang="en-US" dirty="0"/>
              <a:t>Connecting the HWF to the N4IS preamp the increase of noise should be zero, </a:t>
            </a:r>
            <a:r>
              <a:rPr lang="en-US"/>
              <a:t>No sky </a:t>
            </a:r>
            <a:r>
              <a:rPr lang="en-US" dirty="0"/>
              <a:t>wave means no signal on the HWF</a:t>
            </a:r>
          </a:p>
          <a:p>
            <a:pPr marL="342900" indent="-342900">
              <a:buFont typeface="+mj-lt"/>
              <a:buAutoNum type="arabicPeriod"/>
            </a:pPr>
            <a:endParaRPr lang="en-US" dirty="0"/>
          </a:p>
          <a:p>
            <a:pPr marL="342900" indent="-342900">
              <a:buFont typeface="+mj-lt"/>
              <a:buAutoNum type="arabicPeriod"/>
            </a:pPr>
            <a:r>
              <a:rPr lang="en-US" dirty="0"/>
              <a:t>If it is not, you have work to do removing common mode noise</a:t>
            </a:r>
          </a:p>
          <a:p>
            <a:pPr marL="342900" indent="-342900">
              <a:buFont typeface="+mj-lt"/>
              <a:buAutoNum type="arabicPeriod"/>
            </a:pPr>
            <a:endParaRPr lang="en-US" dirty="0"/>
          </a:p>
          <a:p>
            <a:pPr marL="342900" indent="-342900">
              <a:buFont typeface="+mj-lt"/>
              <a:buAutoNum type="arabicPeriod"/>
            </a:pPr>
            <a:r>
              <a:rPr lang="en-US" dirty="0"/>
              <a:t>Note regarding the plot.  BWF is Big Waller Flag, a name given to Vertical Waller Flag when it was first introduced.   BWF = VWF</a:t>
            </a:r>
          </a:p>
          <a:p>
            <a:endParaRPr lang="en-US" dirty="0"/>
          </a:p>
        </p:txBody>
      </p:sp>
    </p:spTree>
    <p:extLst>
      <p:ext uri="{BB962C8B-B14F-4D97-AF65-F5344CB8AC3E}">
        <p14:creationId xmlns:p14="http://schemas.microsoft.com/office/powerpoint/2010/main" val="166485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t>2/16/2017</a:t>
            </a:r>
            <a:endParaRPr lang="pt-BR"/>
          </a:p>
        </p:txBody>
      </p:sp>
      <p:sp>
        <p:nvSpPr>
          <p:cNvPr id="5" name="Footer Placeholder 4"/>
          <p:cNvSpPr>
            <a:spLocks noGrp="1"/>
          </p:cNvSpPr>
          <p:nvPr>
            <p:ph type="ftr" sz="quarter" idx="11"/>
          </p:nvPr>
        </p:nvSpPr>
        <p:spPr/>
        <p:txBody>
          <a:bodyPr/>
          <a:lstStyle/>
          <a:p>
            <a:r>
              <a:rPr lang="en-US" dirty="0"/>
              <a:t>World Wide Radio Operators Foundation                        Copyright   ©   Reserved  N4IS JC DASILVA</a:t>
            </a:r>
            <a:endParaRPr lang="pt-BR"/>
          </a:p>
        </p:txBody>
      </p:sp>
      <p:sp>
        <p:nvSpPr>
          <p:cNvPr id="6" name="Slide Number Placeholder 5"/>
          <p:cNvSpPr>
            <a:spLocks noGrp="1"/>
          </p:cNvSpPr>
          <p:nvPr>
            <p:ph type="sldNum" sz="quarter" idx="12"/>
          </p:nvPr>
        </p:nvSpPr>
        <p:spPr/>
        <p:txBody>
          <a:bodyPr/>
          <a:lstStyle/>
          <a:p>
            <a:fld id="{25EC0662-C021-4444-9065-FE36EB483ADF}" type="slidenum">
              <a:rPr lang="pt-BR" smtClean="0"/>
              <a:t>45</a:t>
            </a:fld>
            <a:endParaRPr lang="pt-BR"/>
          </a:p>
        </p:txBody>
      </p:sp>
      <p:sp>
        <p:nvSpPr>
          <p:cNvPr id="8" name="Rectangle 2"/>
          <p:cNvSpPr>
            <a:spLocks noGrp="1" noChangeArrowheads="1"/>
          </p:cNvSpPr>
          <p:nvPr>
            <p:ph type="title"/>
          </p:nvPr>
        </p:nvSpPr>
        <p:spPr>
          <a:xfrm>
            <a:off x="838199" y="353085"/>
            <a:ext cx="10638291" cy="679011"/>
          </a:xfrm>
          <a:solidFill>
            <a:srgbClr val="FFFF00">
              <a:alpha val="58038"/>
            </a:srgbClr>
          </a:solidFill>
          <a:ln w="38100">
            <a:solidFill>
              <a:srgbClr val="FF0000"/>
            </a:solidFill>
            <a:miter lim="800000"/>
            <a:headEnd/>
            <a:tailEnd/>
          </a:ln>
        </p:spPr>
        <p:txBody>
          <a:bodyPr>
            <a:normAutofit/>
          </a:bodyPr>
          <a:lstStyle/>
          <a:p>
            <a:pPr algn="ctr" eaLnBrk="1" hangingPunct="1"/>
            <a:r>
              <a:rPr lang="en-US" altLang="en-US" sz="2800" b="1" dirty="0">
                <a:latin typeface="Arial" panose="020B0604020202020204" pitchFamily="34" charset="0"/>
                <a:cs typeface="Arial" panose="020B0604020202020204" pitchFamily="34" charset="0"/>
              </a:rPr>
              <a:t>HWF  Horizontal Waller 160m N4IS QSL’s from a city lot </a:t>
            </a:r>
          </a:p>
        </p:txBody>
      </p:sp>
      <p:pic>
        <p:nvPicPr>
          <p:cNvPr id="9" name="Picture 8"/>
          <p:cNvPicPr>
            <a:picLocks noChangeAspect="1"/>
          </p:cNvPicPr>
          <p:nvPr/>
        </p:nvPicPr>
        <p:blipFill>
          <a:blip r:embed="rId2"/>
          <a:stretch>
            <a:fillRect/>
          </a:stretch>
        </p:blipFill>
        <p:spPr>
          <a:xfrm>
            <a:off x="851261" y="1262062"/>
            <a:ext cx="10625230" cy="5094288"/>
          </a:xfrm>
          <a:prstGeom prst="rect">
            <a:avLst/>
          </a:prstGeom>
        </p:spPr>
      </p:pic>
    </p:spTree>
    <p:extLst>
      <p:ext uri="{BB962C8B-B14F-4D97-AF65-F5344CB8AC3E}">
        <p14:creationId xmlns:p14="http://schemas.microsoft.com/office/powerpoint/2010/main" val="2315537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1051088" y="1453619"/>
            <a:ext cx="10242223" cy="5262979"/>
          </a:xfrm>
          <a:prstGeom prst="rect">
            <a:avLst/>
          </a:prstGeom>
          <a:noFill/>
          <a:ln w="9525">
            <a:noFill/>
            <a:miter lim="800000"/>
            <a:headEnd/>
            <a:tailEnd/>
          </a:ln>
          <a:effectLst/>
        </p:spPr>
        <p:txBody>
          <a:bodyPr wrap="square" anchor="ctr">
            <a:spAutoFit/>
          </a:bodyPr>
          <a:lstStyle/>
          <a:p>
            <a:pPr marL="342900" indent="-342900">
              <a:buAutoNum type="arabicPlain" startAt="1919"/>
              <a:defRPr/>
            </a:pPr>
            <a:r>
              <a:rPr lang="en-US" sz="1600" dirty="0"/>
              <a:t>           March 5, 1919, Roy A. Weagant, Chief Engineer of the Marconi Wireless Telegraph Co. of America, delivered a 	paper describing in detail his apparatus for the elimination of the great bug-bear of transoceanic wireless 	communication -- static interference. &gt;&gt;  </a:t>
            </a:r>
          </a:p>
          <a:p>
            <a:pPr>
              <a:defRPr/>
            </a:pPr>
            <a:endParaRPr lang="en-US" sz="1600" dirty="0">
              <a:hlinkClick r:id="rId2"/>
            </a:endParaRPr>
          </a:p>
          <a:p>
            <a:pPr>
              <a:defRPr/>
            </a:pPr>
            <a:r>
              <a:rPr lang="en-US" sz="1600" dirty="0">
                <a:hlinkClick r:id="rId2"/>
              </a:rPr>
              <a:t>http://infoage.org/html/wa-1919-04-p11.html</a:t>
            </a:r>
            <a:r>
              <a:rPr lang="en-US" sz="1600" dirty="0"/>
              <a:t> </a:t>
            </a:r>
          </a:p>
          <a:p>
            <a:pPr>
              <a:defRPr/>
            </a:pPr>
            <a:endParaRPr lang="en-US" sz="1600" dirty="0"/>
          </a:p>
          <a:p>
            <a:pPr>
              <a:defRPr/>
            </a:pPr>
            <a:r>
              <a:rPr lang="en-US" sz="1600" dirty="0"/>
              <a:t>1938 	Harold Beverage invented wide band receiver antenna, loaded loop.  The present invention relates 	to short 	wave antennas and, more particularly, to antennas for receiving horizontally polarized waves over a 	wide band 	of frequencies. An object of the present invention is to enable the reception of horizontally polarized signals 	over a wide band of frequencies such-as is at present used in television.</a:t>
            </a:r>
            <a:endParaRPr lang="en-US" sz="1600" dirty="0">
              <a:hlinkClick r:id=""/>
            </a:endParaRPr>
          </a:p>
          <a:p>
            <a:pPr>
              <a:defRPr/>
            </a:pPr>
            <a:endParaRPr lang="en-US" sz="1600" dirty="0">
              <a:hlinkClick r:id=""/>
            </a:endParaRPr>
          </a:p>
          <a:p>
            <a:pPr>
              <a:defRPr/>
            </a:pPr>
            <a:r>
              <a:rPr lang="en-US" sz="1600" dirty="0">
                <a:hlinkClick r:id=""/>
              </a:rPr>
              <a:t>https</a:t>
            </a:r>
            <a:r>
              <a:rPr lang="en-US" sz="1600" dirty="0">
                <a:hlinkClick r:id="rId3"/>
              </a:rPr>
              <a:t>://docs.google.com/viewer?url=patentimages.storage.googleapis.com/pdfs/US2247743.pdf</a:t>
            </a:r>
            <a:endParaRPr lang="en-US" sz="1600" dirty="0"/>
          </a:p>
          <a:p>
            <a:pPr>
              <a:defRPr/>
            </a:pPr>
            <a:endParaRPr lang="en-US" sz="1600" dirty="0"/>
          </a:p>
          <a:p>
            <a:pPr>
              <a:defRPr/>
            </a:pPr>
            <a:endParaRPr lang="en-US" sz="1600" dirty="0"/>
          </a:p>
          <a:p>
            <a:pPr marL="342900" indent="-342900">
              <a:buFontTx/>
              <a:buAutoNum type="arabicPlain" startAt="1940"/>
              <a:defRPr/>
            </a:pPr>
            <a:r>
              <a:rPr lang="en-US" sz="1600" dirty="0"/>
              <a:t>.	Nearly all the newly re-invented compact receive antennas derive from the terminated 	loop, the earliest 	reference </a:t>
            </a:r>
            <a:r>
              <a:rPr lang="en-US" sz="1600" b="1" dirty="0"/>
              <a:t>was in an appallingly 	mimeographed prewar training 	manual of 	W3EEE Dad‘s</a:t>
            </a:r>
          </a:p>
          <a:p>
            <a:pPr marL="342900" indent="-342900">
              <a:defRPr/>
            </a:pPr>
            <a:endParaRPr lang="en-US" sz="1600" dirty="0"/>
          </a:p>
          <a:p>
            <a:pPr>
              <a:defRPr/>
            </a:pPr>
            <a:r>
              <a:rPr lang="en-US" sz="1600" dirty="0"/>
              <a:t>1973     	</a:t>
            </a:r>
            <a:r>
              <a:rPr lang="en-US" sz="1600" b="1" dirty="0"/>
              <a:t>COMMUNICATIONS 74 CONFERENCE BRIGHTON </a:t>
            </a:r>
            <a:r>
              <a:rPr lang="en-US" sz="1600" dirty="0"/>
              <a:t>Wednesday, June 5 1974 — 	Session 5 Equipment Design 	</a:t>
            </a:r>
            <a:r>
              <a:rPr lang="en-US" sz="1600" b="1" dirty="0"/>
              <a:t>Paper 5.3: Loop Antennas for HF Reception</a:t>
            </a:r>
            <a:r>
              <a:rPr lang="en-US" sz="1600" dirty="0"/>
              <a:t>	Contributed by: B.S.Collins,	C &amp; S Antennas Ltd.,</a:t>
            </a:r>
          </a:p>
          <a:p>
            <a:pPr>
              <a:defRPr/>
            </a:pPr>
            <a:endParaRPr lang="en-US" sz="1600" dirty="0"/>
          </a:p>
          <a:p>
            <a:pPr>
              <a:defRPr/>
            </a:pPr>
            <a:endParaRPr lang="en-US" sz="1600" dirty="0"/>
          </a:p>
        </p:txBody>
      </p:sp>
      <p:sp>
        <p:nvSpPr>
          <p:cNvPr id="23555" name="Rectangle 3"/>
          <p:cNvSpPr>
            <a:spLocks noGrp="1" noChangeArrowheads="1"/>
          </p:cNvSpPr>
          <p:nvPr>
            <p:ph type="title"/>
          </p:nvPr>
        </p:nvSpPr>
        <p:spPr>
          <a:xfrm>
            <a:off x="597529" y="334978"/>
            <a:ext cx="10972800" cy="715224"/>
          </a:xfrm>
          <a:solidFill>
            <a:srgbClr val="FFFF00">
              <a:alpha val="58038"/>
            </a:srgbClr>
          </a:solidFill>
          <a:ln w="38100">
            <a:solidFill>
              <a:srgbClr val="FF0000"/>
            </a:solidFill>
          </a:ln>
        </p:spPr>
        <p:txBody>
          <a:bodyPr anchor="ctr" anchorCtr="0">
            <a:normAutofit/>
          </a:bodyPr>
          <a:lstStyle/>
          <a:p>
            <a:pPr algn="ctr" eaLnBrk="1" hangingPunct="1"/>
            <a:r>
              <a:rPr lang="en-US" sz="4000" dirty="0"/>
              <a:t> </a:t>
            </a:r>
            <a:r>
              <a:rPr lang="en-US" sz="2200" b="1" dirty="0">
                <a:latin typeface="Arial" panose="020B0604020202020204" pitchFamily="34" charset="0"/>
                <a:cs typeface="Arial" panose="020B0604020202020204" pitchFamily="34" charset="0"/>
              </a:rPr>
              <a:t>Dual loaded loop receiving antenna       Historical Evolution </a:t>
            </a:r>
          </a:p>
        </p:txBody>
      </p:sp>
      <p:sp>
        <p:nvSpPr>
          <p:cNvPr id="2" name="Date Placeholder 1"/>
          <p:cNvSpPr>
            <a:spLocks noGrp="1"/>
          </p:cNvSpPr>
          <p:nvPr>
            <p:ph type="dt" sz="half" idx="10"/>
          </p:nvPr>
        </p:nvSpPr>
        <p:spPr/>
        <p:txBody>
          <a:bodyPr/>
          <a:lstStyle/>
          <a:p>
            <a:pPr>
              <a:defRPr/>
            </a:pPr>
            <a:fld id="{742EBBB9-DD71-4427-B4BE-D2459F88E43C}" type="datetime1">
              <a:rPr lang="en-US" smtClean="0"/>
              <a:t>3/5/2017</a:t>
            </a:fld>
            <a:endParaRPr lang="en-US" dirty="0"/>
          </a:p>
        </p:txBody>
      </p:sp>
      <p:sp>
        <p:nvSpPr>
          <p:cNvPr id="3" name="Footer Placeholder 2"/>
          <p:cNvSpPr>
            <a:spLocks noGrp="1"/>
          </p:cNvSpPr>
          <p:nvPr>
            <p:ph type="ftr" sz="quarter" idx="11"/>
          </p:nvPr>
        </p:nvSpPr>
        <p:spPr/>
        <p:txBody>
          <a:bodyPr/>
          <a:lstStyle/>
          <a:p>
            <a:pPr>
              <a:defRPr/>
            </a:pPr>
            <a:r>
              <a:rPr lang="en-US" dirty="0"/>
              <a:t>World Wide Radio Operators Foundation, Inc.</a:t>
            </a:r>
          </a:p>
        </p:txBody>
      </p:sp>
      <p:sp>
        <p:nvSpPr>
          <p:cNvPr id="4" name="Slide Number Placeholder 3"/>
          <p:cNvSpPr>
            <a:spLocks noGrp="1"/>
          </p:cNvSpPr>
          <p:nvPr>
            <p:ph type="sldNum" sz="quarter" idx="12"/>
          </p:nvPr>
        </p:nvSpPr>
        <p:spPr/>
        <p:txBody>
          <a:bodyPr/>
          <a:lstStyle/>
          <a:p>
            <a:pPr>
              <a:defRPr/>
            </a:pPr>
            <a:fld id="{2D55A884-972E-43AB-BF2D-4F054B21FA56}" type="slidenum">
              <a:rPr lang="en-US" altLang="en-US" smtClean="0"/>
              <a:pPr>
                <a:defRPr/>
              </a:pPr>
              <a:t>46</a:t>
            </a:fld>
            <a:endParaRPr lang="en-US" altLang="en-US" dirty="0"/>
          </a:p>
        </p:txBody>
      </p:sp>
    </p:spTree>
    <p:extLst>
      <p:ext uri="{BB962C8B-B14F-4D97-AF65-F5344CB8AC3E}">
        <p14:creationId xmlns:p14="http://schemas.microsoft.com/office/powerpoint/2010/main" val="3459125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524000" y="741363"/>
            <a:ext cx="9144000" cy="5632450"/>
          </a:xfrm>
          <a:prstGeom prst="rect">
            <a:avLst/>
          </a:prstGeom>
          <a:noFill/>
          <a:ln w="9525">
            <a:noFill/>
            <a:miter lim="800000"/>
            <a:headEnd/>
            <a:tailEnd/>
          </a:ln>
        </p:spPr>
        <p:txBody>
          <a:bodyPr anchor="ctr">
            <a:spAutoFit/>
          </a:bodyPr>
          <a:lstStyle/>
          <a:p>
            <a:pPr marL="342900" indent="-342900">
              <a:buFontTx/>
              <a:buChar char="•"/>
            </a:pPr>
            <a:endParaRPr lang="en-US" sz="1200" dirty="0"/>
          </a:p>
          <a:p>
            <a:pPr marL="342900" indent="-342900"/>
            <a:r>
              <a:rPr lang="en-US" sz="1200" dirty="0"/>
              <a:t>1995    	JF1DMQ wrote an </a:t>
            </a:r>
            <a:r>
              <a:rPr lang="en-US" sz="1200" dirty="0">
                <a:hlinkClick r:id="rId2"/>
              </a:rPr>
              <a:t>earlier article </a:t>
            </a:r>
            <a:r>
              <a:rPr lang="en-US" sz="1200" dirty="0"/>
              <a:t>about the Flag antenna in November 1995 in a Japanese magazine. His was only 3.3 feet by 16.4       	feet long (1 by 5 m).K6SE's 160m optimized versions are 14 by 29 feet (4.3 by 8.8m). </a:t>
            </a:r>
          </a:p>
          <a:p>
            <a:pPr marL="342900" indent="-342900"/>
            <a:endParaRPr lang="en-US" sz="1200" dirty="0"/>
          </a:p>
          <a:p>
            <a:pPr marL="342900" indent="-342900">
              <a:buFontTx/>
              <a:buAutoNum type="arabicPlain" startAt="1995"/>
            </a:pPr>
            <a:r>
              <a:rPr lang="en-US" sz="1200" dirty="0"/>
              <a:t>     	"Is This EWE for You?" (QST February, 1995, p.31) and "More EWES for You", </a:t>
            </a:r>
          </a:p>
          <a:p>
            <a:pPr marL="1257300" lvl="2" indent="-342900"/>
            <a:r>
              <a:rPr lang="en-US" sz="1200" dirty="0"/>
              <a:t>QST January, 1996, p. 32) both by WA2WVL.  </a:t>
            </a:r>
          </a:p>
          <a:p>
            <a:pPr marL="342900" indent="-342900">
              <a:buFontTx/>
              <a:buAutoNum type="arabicPlain" startAt="1995"/>
            </a:pPr>
            <a:endParaRPr lang="en-US" sz="1200" dirty="0"/>
          </a:p>
          <a:p>
            <a:pPr marL="342900" indent="-342900">
              <a:buFontTx/>
              <a:buAutoNum type="arabicPlain" startAt="1995"/>
            </a:pPr>
            <a:r>
              <a:rPr lang="en-US" sz="1200" dirty="0"/>
              <a:t>      	The Pennant was originated by EA3VY and optimized for 160 meters by K6SE, who first wrote 	about them on the 	</a:t>
            </a:r>
            <a:r>
              <a:rPr lang="en-US" sz="1200" dirty="0">
                <a:hlinkClick r:id="rId3"/>
              </a:rPr>
              <a:t>Top Band Reflector</a:t>
            </a:r>
            <a:r>
              <a:rPr lang="en-US" sz="1200" dirty="0"/>
              <a:t> in 1998 </a:t>
            </a:r>
          </a:p>
          <a:p>
            <a:pPr marL="342900" indent="-342900">
              <a:buFontTx/>
              <a:buAutoNum type="arabicPlain" startAt="1995"/>
            </a:pPr>
            <a:endParaRPr lang="en-US" sz="1200" dirty="0"/>
          </a:p>
          <a:p>
            <a:pPr marL="342900" indent="-342900">
              <a:buFontTx/>
              <a:buAutoNum type="arabicPlain" startAt="1997"/>
            </a:pPr>
            <a:r>
              <a:rPr lang="en-US" sz="1200" dirty="0"/>
              <a:t>      	The K9AY Terminated Loop—A Compact, Directional Receiving Antenna  By   Gary Breed, K9AY 			</a:t>
            </a:r>
          </a:p>
          <a:p>
            <a:pPr marL="342900" indent="-342900">
              <a:buFontTx/>
              <a:buAutoNum type="arabicPlain" startAt="1998"/>
            </a:pPr>
            <a:r>
              <a:rPr lang="en-US" sz="1200" dirty="0"/>
              <a:t>   	W7IUV  rotatable Flag and preamplifier  &gt;&gt; </a:t>
            </a:r>
            <a:r>
              <a:rPr lang="en-US" sz="1200" dirty="0">
                <a:hlinkClick r:id="rId4"/>
              </a:rPr>
              <a:t>http://w7iuv.com/</a:t>
            </a:r>
            <a:endParaRPr lang="en-US" sz="1200" dirty="0"/>
          </a:p>
          <a:p>
            <a:pPr marL="342900" indent="-342900"/>
            <a:endParaRPr lang="en-US" sz="1200" dirty="0"/>
          </a:p>
          <a:p>
            <a:pPr marL="342900" indent="-342900"/>
            <a:r>
              <a:rPr lang="en-US" sz="1200" dirty="0"/>
              <a:t>2000         	 QST Magazine, July 2000, page 34 for K6SE's classic article: "Flags, Pennants, and Other Ground-	Independent Low-Band Receiving Antennas" ...</a:t>
            </a:r>
          </a:p>
          <a:p>
            <a:pPr marL="342900" indent="-342900">
              <a:buFontTx/>
              <a:buAutoNum type="arabicPlain" startAt="1998"/>
            </a:pPr>
            <a:endParaRPr lang="en-US" sz="1200" dirty="0"/>
          </a:p>
          <a:p>
            <a:pPr marL="342900" indent="-342900"/>
            <a:r>
              <a:rPr lang="en-US" sz="1200" dirty="0"/>
              <a:t>2003      	NX4D   developed  the  first dual flag vertical array</a:t>
            </a:r>
          </a:p>
          <a:p>
            <a:pPr marL="342900" indent="-342900"/>
            <a:endParaRPr lang="en-US" sz="1200" dirty="0"/>
          </a:p>
          <a:p>
            <a:pPr marL="342900" indent="-342900">
              <a:buFontTx/>
              <a:buAutoNum type="arabicPlain" startAt="2006"/>
            </a:pPr>
            <a:r>
              <a:rPr lang="en-US" sz="1200" dirty="0"/>
              <a:t>      	N4IS  developed  the BIG flag vertical array  &gt;&gt; </a:t>
            </a:r>
            <a:r>
              <a:rPr lang="en-US" sz="1200" dirty="0">
                <a:hlinkClick r:id="rId5"/>
              </a:rPr>
              <a:t>www.n4is.com</a:t>
            </a:r>
            <a:endParaRPr lang="en-US" sz="1200" dirty="0"/>
          </a:p>
          <a:p>
            <a:pPr marL="342900" indent="-342900">
              <a:buFontTx/>
              <a:buAutoNum type="arabicPlain" startAt="2006"/>
            </a:pPr>
            <a:endParaRPr lang="en-US" sz="1200" dirty="0"/>
          </a:p>
          <a:p>
            <a:pPr marL="342900" indent="-342900">
              <a:buFontTx/>
              <a:buAutoNum type="arabicPlain" startAt="2008"/>
            </a:pPr>
            <a:r>
              <a:rPr lang="en-US" sz="1200" dirty="0"/>
              <a:t>      	N4IS  developed  the Horizontal flag array</a:t>
            </a:r>
          </a:p>
          <a:p>
            <a:pPr marL="342900" indent="-342900">
              <a:buFontTx/>
              <a:buAutoNum type="arabicPlain" startAt="2008"/>
            </a:pPr>
            <a:endParaRPr lang="en-US" sz="1200" dirty="0"/>
          </a:p>
          <a:p>
            <a:pPr marL="342900" indent="-342900">
              <a:buFontTx/>
              <a:buAutoNum type="arabicPlain" startAt="2009"/>
            </a:pPr>
            <a:r>
              <a:rPr lang="en-US" sz="1200" dirty="0"/>
              <a:t>      	Dr Dallas Lankford, wrote the Flag Theory and design the Quad Flag Array &gt;&gt; 	</a:t>
            </a:r>
            <a:r>
              <a:rPr lang="en-US" sz="1200" dirty="0">
                <a:hlinkClick r:id="rId6"/>
              </a:rPr>
              <a:t>http://www.kongsfjord.no/dl/dl.htm</a:t>
            </a:r>
            <a:endParaRPr lang="en-US" sz="1200" dirty="0"/>
          </a:p>
          <a:p>
            <a:pPr marL="342900" indent="-342900"/>
            <a:endParaRPr lang="en-US" sz="1200" dirty="0"/>
          </a:p>
          <a:p>
            <a:pPr marL="342900" indent="-342900">
              <a:buFontTx/>
              <a:buAutoNum type="arabicPlain" startAt="2009"/>
            </a:pPr>
            <a:r>
              <a:rPr lang="en-US" sz="1200" dirty="0"/>
              <a:t>    	AA7JV  George Wallner developed the DHDL (TX3A) &gt;&gt; 	</a:t>
            </a:r>
            <a:r>
              <a:rPr lang="en-US" sz="1200" dirty="0">
                <a:hlinkClick r:id="rId7"/>
              </a:rPr>
              <a:t>http://tx3a.com/docs/TX3A_DOUBLE_HALF_DELTA_LOOP.ZIP</a:t>
            </a:r>
            <a:endParaRPr lang="en-US" sz="1200" dirty="0"/>
          </a:p>
          <a:p>
            <a:pPr marL="342900" indent="-342900"/>
            <a:endParaRPr lang="en-US" sz="1200" dirty="0"/>
          </a:p>
          <a:p>
            <a:pPr marL="342900" indent="-342900">
              <a:buFontTx/>
              <a:buAutoNum type="arabicPlain" startAt="2009"/>
            </a:pPr>
            <a:r>
              <a:rPr lang="en-US" sz="1200" dirty="0"/>
              <a:t> 	DOUBLING the Double Half-Delta Loop Receiving Antenna</a:t>
            </a:r>
          </a:p>
          <a:p>
            <a:pPr marL="1257300" lvl="2" indent="-342900"/>
            <a:r>
              <a:rPr lang="en-US" sz="1200" dirty="0"/>
              <a:t>by Pierluigi “Luis” Mansutti IV3PRK  &gt;&gt;    </a:t>
            </a:r>
            <a:r>
              <a:rPr lang="en-US" sz="1200" dirty="0">
                <a:hlinkClick r:id="rId8"/>
              </a:rPr>
              <a:t>http://www.iv3prk.it/user/image/..-rxant.prk_tx3a.pdf</a:t>
            </a:r>
            <a:endParaRPr lang="en-US" sz="1200" dirty="0"/>
          </a:p>
        </p:txBody>
      </p:sp>
      <p:sp>
        <p:nvSpPr>
          <p:cNvPr id="2" name="Date Placeholder 1"/>
          <p:cNvSpPr>
            <a:spLocks noGrp="1"/>
          </p:cNvSpPr>
          <p:nvPr>
            <p:ph type="dt" sz="half" idx="10"/>
          </p:nvPr>
        </p:nvSpPr>
        <p:spPr/>
        <p:txBody>
          <a:bodyPr/>
          <a:lstStyle/>
          <a:p>
            <a:pPr>
              <a:defRPr/>
            </a:pPr>
            <a:fld id="{6DC2724B-83D6-41C8-88BB-CAA59D051535}" type="datetime1">
              <a:rPr lang="en-US" smtClean="0"/>
              <a:t>3/5/2017</a:t>
            </a:fld>
            <a:endParaRPr lang="en-US" dirty="0"/>
          </a:p>
        </p:txBody>
      </p:sp>
      <p:sp>
        <p:nvSpPr>
          <p:cNvPr id="3" name="Footer Placeholder 2"/>
          <p:cNvSpPr>
            <a:spLocks noGrp="1"/>
          </p:cNvSpPr>
          <p:nvPr>
            <p:ph type="ftr" sz="quarter" idx="11"/>
          </p:nvPr>
        </p:nvSpPr>
        <p:spPr/>
        <p:txBody>
          <a:bodyPr/>
          <a:lstStyle/>
          <a:p>
            <a:pPr>
              <a:defRPr/>
            </a:pPr>
            <a:r>
              <a:rPr lang="en-US" dirty="0"/>
              <a:t>World Wide Radio Operators Foundation, Inc.</a:t>
            </a:r>
          </a:p>
        </p:txBody>
      </p:sp>
      <p:sp>
        <p:nvSpPr>
          <p:cNvPr id="4" name="Slide Number Placeholder 3"/>
          <p:cNvSpPr>
            <a:spLocks noGrp="1"/>
          </p:cNvSpPr>
          <p:nvPr>
            <p:ph type="sldNum" sz="quarter" idx="12"/>
          </p:nvPr>
        </p:nvSpPr>
        <p:spPr/>
        <p:txBody>
          <a:bodyPr/>
          <a:lstStyle/>
          <a:p>
            <a:pPr>
              <a:defRPr/>
            </a:pPr>
            <a:fld id="{2D55A884-972E-43AB-BF2D-4F054B21FA56}" type="slidenum">
              <a:rPr lang="en-US" altLang="en-US" smtClean="0"/>
              <a:pPr>
                <a:defRPr/>
              </a:pPr>
              <a:t>47</a:t>
            </a:fld>
            <a:endParaRPr lang="en-US" altLang="en-US" dirty="0"/>
          </a:p>
        </p:txBody>
      </p:sp>
    </p:spTree>
    <p:extLst>
      <p:ext uri="{BB962C8B-B14F-4D97-AF65-F5344CB8AC3E}">
        <p14:creationId xmlns:p14="http://schemas.microsoft.com/office/powerpoint/2010/main" val="1094822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6400" y="1149350"/>
            <a:ext cx="8915400" cy="5016758"/>
          </a:xfrm>
          <a:prstGeom prst="rect">
            <a:avLst/>
          </a:prstGeom>
        </p:spPr>
        <p:txBody>
          <a:bodyPr>
            <a:spAutoFit/>
          </a:bodyPr>
          <a:lstStyle/>
          <a:p>
            <a:pPr marL="342900" indent="-342900" algn="just">
              <a:buFontTx/>
              <a:buAutoNum type="arabicPlain" startAt="1940"/>
              <a:defRPr/>
            </a:pPr>
            <a:r>
              <a:rPr lang="en-US" sz="1600" b="1" dirty="0"/>
              <a:t>  Pre War terminated loop</a:t>
            </a:r>
          </a:p>
          <a:p>
            <a:pPr marL="342900" indent="-342900" algn="just">
              <a:buFontTx/>
              <a:buAutoNum type="arabicPlain" startAt="1940"/>
              <a:defRPr/>
            </a:pPr>
            <a:endParaRPr lang="en-US" sz="1600" b="1" dirty="0"/>
          </a:p>
          <a:p>
            <a:pPr marL="342900" indent="-342900" algn="just">
              <a:defRPr/>
            </a:pPr>
            <a:r>
              <a:rPr lang="en-US" sz="1600" b="1" dirty="0"/>
              <a:t>THE RADIATION PATTERN OF LOOP ANTENNAS</a:t>
            </a:r>
          </a:p>
          <a:p>
            <a:pPr marL="342900" indent="-342900" algn="just">
              <a:buFontTx/>
              <a:buAutoNum type="arabicPlain" startAt="1940"/>
              <a:defRPr/>
            </a:pPr>
            <a:endParaRPr lang="en-US" sz="1600" b="1" dirty="0"/>
          </a:p>
          <a:p>
            <a:pPr algn="just">
              <a:defRPr/>
            </a:pPr>
            <a:r>
              <a:rPr lang="en-US" sz="1600" dirty="0"/>
              <a:t>The current which flows in a loop antenna </a:t>
            </a:r>
            <a:r>
              <a:rPr lang="en-US" sz="1600" b="1" dirty="0"/>
              <a:t>may be </a:t>
            </a:r>
            <a:r>
              <a:rPr lang="en-US" sz="1600" dirty="0"/>
              <a:t>represented by a Fourier series of cosine and sine terms. The zero order term represents a constant current flowing around the hop and gives rise to the familiar figure-of-eight radiation pattern typical of a small loop.</a:t>
            </a:r>
          </a:p>
          <a:p>
            <a:pPr algn="just">
              <a:defRPr/>
            </a:pPr>
            <a:endParaRPr lang="en-US" sz="1600" dirty="0"/>
          </a:p>
          <a:p>
            <a:pPr algn="just">
              <a:defRPr/>
            </a:pPr>
            <a:r>
              <a:rPr lang="en-US" sz="1600" dirty="0"/>
              <a:t>The odd </a:t>
            </a:r>
            <a:r>
              <a:rPr lang="en-US" sz="1100" dirty="0"/>
              <a:t>order</a:t>
            </a:r>
            <a:r>
              <a:rPr lang="en-US" sz="1600" dirty="0"/>
              <a:t> (sine) terms represent the currents which flow in the same direction in both sides of the loop and therefore do not give rise to any output voltage across a balanced terminating impedance. The azimuth radiation pattern associated with this current mode in a small loop is circular. When the loop is fed with an unbalanced feed both even and odd modes can exist. The total radiation pattern of the loop will be the sum of those due to the separate modes. The zero order mode predominates in a simple loop; in order to obtain a cardioid radiation pattern the amplitude of the zero order mode current must be reduced relative to the first order mode current, and the relative phase of the currents must be adjusted so that the cancellation obtained in the rearwards direction is complete. This result can be achieved by inserting a suitable impedance in series with the loop at a point diametrically opposite the feed point.</a:t>
            </a:r>
          </a:p>
          <a:p>
            <a:pPr algn="just">
              <a:defRPr/>
            </a:pPr>
            <a:endParaRPr lang="en-US" sz="1600" dirty="0"/>
          </a:p>
          <a:p>
            <a:pPr algn="just">
              <a:defRPr/>
            </a:pPr>
            <a:r>
              <a:rPr lang="en-US" sz="1600" dirty="0"/>
              <a:t>The terminated loop exhibits a near cardioid azimuth radiation pattern for vertically polarized incident energy and an input impedance which may easily be matched to 50 ohms.</a:t>
            </a:r>
          </a:p>
        </p:txBody>
      </p:sp>
      <p:sp>
        <p:nvSpPr>
          <p:cNvPr id="27651" name="Rectangle 2"/>
          <p:cNvSpPr>
            <a:spLocks noGrp="1" noChangeArrowheads="1"/>
          </p:cNvSpPr>
          <p:nvPr>
            <p:ph type="title"/>
          </p:nvPr>
        </p:nvSpPr>
        <p:spPr>
          <a:xfrm>
            <a:off x="633743" y="353084"/>
            <a:ext cx="10963745" cy="688065"/>
          </a:xfrm>
          <a:solidFill>
            <a:srgbClr val="FFFF00">
              <a:alpha val="58038"/>
            </a:srgbClr>
          </a:solidFill>
          <a:ln w="28575">
            <a:solidFill>
              <a:srgbClr val="FF0000"/>
            </a:solidFill>
          </a:ln>
        </p:spPr>
        <p:txBody>
          <a:bodyPr>
            <a:normAutofit/>
          </a:bodyPr>
          <a:lstStyle/>
          <a:p>
            <a:pPr algn="ctr" eaLnBrk="1" hangingPunct="1"/>
            <a:r>
              <a:rPr lang="en-US" sz="2800" b="1" dirty="0">
                <a:latin typeface="Arial" panose="020B0604020202020204" pitchFamily="34" charset="0"/>
                <a:cs typeface="Arial" panose="020B0604020202020204" pitchFamily="34" charset="0"/>
              </a:rPr>
              <a:t> Pre War terminated loop</a:t>
            </a:r>
            <a:endParaRPr lang="en-US" sz="2800" dirty="0">
              <a:latin typeface="Arial" panose="020B0604020202020204" pitchFamily="34" charset="0"/>
              <a:cs typeface="Arial" panose="020B0604020202020204" pitchFamily="34" charset="0"/>
            </a:endParaRPr>
          </a:p>
        </p:txBody>
      </p:sp>
      <p:sp>
        <p:nvSpPr>
          <p:cNvPr id="2" name="Date Placeholder 1"/>
          <p:cNvSpPr>
            <a:spLocks noGrp="1"/>
          </p:cNvSpPr>
          <p:nvPr>
            <p:ph type="dt" sz="half" idx="10"/>
          </p:nvPr>
        </p:nvSpPr>
        <p:spPr/>
        <p:txBody>
          <a:bodyPr/>
          <a:lstStyle/>
          <a:p>
            <a:pPr>
              <a:defRPr/>
            </a:pPr>
            <a:fld id="{A7CF82FD-1483-4AED-AD7C-1ACF1FFFE4E9}" type="datetime1">
              <a:rPr lang="en-US" smtClean="0"/>
              <a:t>3/5/2017</a:t>
            </a:fld>
            <a:endParaRPr lang="en-US" dirty="0"/>
          </a:p>
        </p:txBody>
      </p:sp>
      <p:sp>
        <p:nvSpPr>
          <p:cNvPr id="3" name="Footer Placeholder 2"/>
          <p:cNvSpPr>
            <a:spLocks noGrp="1"/>
          </p:cNvSpPr>
          <p:nvPr>
            <p:ph type="ftr" sz="quarter" idx="11"/>
          </p:nvPr>
        </p:nvSpPr>
        <p:spPr/>
        <p:txBody>
          <a:bodyPr/>
          <a:lstStyle/>
          <a:p>
            <a:pPr>
              <a:defRPr/>
            </a:pPr>
            <a:r>
              <a:rPr lang="en-US" dirty="0"/>
              <a:t>World Wide Radio Operators Foundation, Inc.</a:t>
            </a:r>
          </a:p>
        </p:txBody>
      </p:sp>
      <p:sp>
        <p:nvSpPr>
          <p:cNvPr id="4" name="Slide Number Placeholder 3"/>
          <p:cNvSpPr>
            <a:spLocks noGrp="1"/>
          </p:cNvSpPr>
          <p:nvPr>
            <p:ph type="sldNum" sz="quarter" idx="12"/>
          </p:nvPr>
        </p:nvSpPr>
        <p:spPr/>
        <p:txBody>
          <a:bodyPr/>
          <a:lstStyle/>
          <a:p>
            <a:pPr>
              <a:defRPr/>
            </a:pPr>
            <a:fld id="{2D55A884-972E-43AB-BF2D-4F054B21FA56}" type="slidenum">
              <a:rPr lang="en-US" altLang="en-US" smtClean="0"/>
              <a:pPr>
                <a:defRPr/>
              </a:pPr>
              <a:t>48</a:t>
            </a:fld>
            <a:endParaRPr lang="en-US" altLang="en-US" dirty="0"/>
          </a:p>
        </p:txBody>
      </p:sp>
    </p:spTree>
    <p:extLst>
      <p:ext uri="{BB962C8B-B14F-4D97-AF65-F5344CB8AC3E}">
        <p14:creationId xmlns:p14="http://schemas.microsoft.com/office/powerpoint/2010/main" val="2766583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dirty="0"/>
              <a:t>2/16/2017</a:t>
            </a:r>
          </a:p>
        </p:txBody>
      </p:sp>
      <p:sp>
        <p:nvSpPr>
          <p:cNvPr id="6" name="Footer Placeholder 5"/>
          <p:cNvSpPr>
            <a:spLocks noGrp="1"/>
          </p:cNvSpPr>
          <p:nvPr>
            <p:ph type="ftr" sz="quarter" idx="11"/>
          </p:nvPr>
        </p:nvSpPr>
        <p:spPr/>
        <p:txBody>
          <a:bodyPr/>
          <a:lstStyle/>
          <a:p>
            <a:pPr>
              <a:defRPr/>
            </a:pPr>
            <a:r>
              <a:rPr lang="en-US" dirty="0"/>
              <a:t>World Wide Radio Operators Foundation                        Copyright   ©   Reserved  N4IS JC DASILVA</a:t>
            </a:r>
          </a:p>
        </p:txBody>
      </p:sp>
      <p:sp>
        <p:nvSpPr>
          <p:cNvPr id="7" name="Slide Number Placeholder 6"/>
          <p:cNvSpPr>
            <a:spLocks noGrp="1"/>
          </p:cNvSpPr>
          <p:nvPr>
            <p:ph type="sldNum" sz="quarter" idx="12"/>
          </p:nvPr>
        </p:nvSpPr>
        <p:spPr/>
        <p:txBody>
          <a:bodyPr/>
          <a:lstStyle/>
          <a:p>
            <a:pPr>
              <a:defRPr/>
            </a:pPr>
            <a:fld id="{2D55A884-972E-43AB-BF2D-4F054B21FA56}" type="slidenum">
              <a:rPr lang="en-US" altLang="en-US" smtClean="0"/>
              <a:pPr>
                <a:defRPr/>
              </a:pPr>
              <a:t>5</a:t>
            </a:fld>
            <a:endParaRPr lang="en-US" altLang="en-US" dirty="0"/>
          </a:p>
        </p:txBody>
      </p:sp>
      <p:sp>
        <p:nvSpPr>
          <p:cNvPr id="8" name="Rectangle 7"/>
          <p:cNvSpPr/>
          <p:nvPr/>
        </p:nvSpPr>
        <p:spPr>
          <a:xfrm>
            <a:off x="442451" y="1195258"/>
            <a:ext cx="11307097" cy="1754326"/>
          </a:xfrm>
          <a:prstGeom prst="rect">
            <a:avLst/>
          </a:prstGeom>
        </p:spPr>
        <p:txBody>
          <a:bodyPr wrap="square">
            <a:spAutoFit/>
          </a:bodyPr>
          <a:lstStyle/>
          <a:p>
            <a:pPr algn="just">
              <a:defRPr/>
            </a:pPr>
            <a:r>
              <a:rPr lang="en-US" dirty="0"/>
              <a:t>1938 	Harold Beverage invented wide band receiver antenna, loaded loop.  The present invention relates 	to short 	wave antennas and, more particularly, to antennas for receiving horizontally polarized waves over a 	wide band of frequencies. An object of the present invention is to enable the reception of        	horizontally polarized signals 	over a wide band of frequencies such-as is at present used in television.</a:t>
            </a:r>
            <a:endParaRPr lang="en-US" dirty="0">
              <a:hlinkClick r:id="rId3"/>
            </a:endParaRPr>
          </a:p>
          <a:p>
            <a:pPr>
              <a:defRPr/>
            </a:pPr>
            <a:endParaRPr lang="en-US" dirty="0">
              <a:hlinkClick r:id="rId3"/>
            </a:endParaRPr>
          </a:p>
          <a:p>
            <a:pPr>
              <a:defRPr/>
            </a:pPr>
            <a:r>
              <a:rPr lang="en-US" dirty="0">
                <a:hlinkClick r:id="rId3"/>
              </a:rPr>
              <a:t>https://docs.google.com/viewer?url=patentimages.storage.googleapis.com/pdfs/US2247743.pdf</a:t>
            </a:r>
            <a:endParaRPr lang="en-US" dirty="0"/>
          </a:p>
        </p:txBody>
      </p:sp>
      <p:sp>
        <p:nvSpPr>
          <p:cNvPr id="9" name="Rectangle 2"/>
          <p:cNvSpPr>
            <a:spLocks noGrp="1" noChangeArrowheads="1"/>
          </p:cNvSpPr>
          <p:nvPr>
            <p:ph type="title"/>
          </p:nvPr>
        </p:nvSpPr>
        <p:spPr>
          <a:xfrm>
            <a:off x="632298" y="340757"/>
            <a:ext cx="10972800" cy="706992"/>
          </a:xfrm>
          <a:solidFill>
            <a:srgbClr val="FFFF00">
              <a:alpha val="58038"/>
            </a:srgbClr>
          </a:solidFill>
          <a:ln w="28575">
            <a:solidFill>
              <a:srgbClr val="FF0000"/>
            </a:solidFill>
            <a:miter lim="800000"/>
            <a:headEnd/>
            <a:tailEnd/>
          </a:ln>
        </p:spPr>
        <p:txBody>
          <a:bodyPr>
            <a:normAutofit/>
          </a:bodyPr>
          <a:lstStyle/>
          <a:p>
            <a:pPr algn="ctr"/>
            <a:r>
              <a:rPr lang="en-US" altLang="en-US" sz="2800" b="1" dirty="0">
                <a:latin typeface="Arial" panose="020B0604020202020204" pitchFamily="34" charset="0"/>
                <a:cs typeface="Arial" panose="020B0604020202020204" pitchFamily="34" charset="0"/>
              </a:rPr>
              <a:t>What is a Waller Flag</a:t>
            </a:r>
          </a:p>
        </p:txBody>
      </p:sp>
      <p:pic>
        <p:nvPicPr>
          <p:cNvPr id="10" name="Picture 9"/>
          <p:cNvPicPr>
            <a:picLocks noChangeAspect="1"/>
          </p:cNvPicPr>
          <p:nvPr/>
        </p:nvPicPr>
        <p:blipFill>
          <a:blip r:embed="rId4"/>
          <a:stretch>
            <a:fillRect/>
          </a:stretch>
        </p:blipFill>
        <p:spPr>
          <a:xfrm>
            <a:off x="412956" y="3613667"/>
            <a:ext cx="6312310" cy="2728552"/>
          </a:xfrm>
          <a:prstGeom prst="rect">
            <a:avLst/>
          </a:prstGeom>
        </p:spPr>
      </p:pic>
      <p:pic>
        <p:nvPicPr>
          <p:cNvPr id="12" name="Picture 11"/>
          <p:cNvPicPr>
            <a:picLocks noChangeAspect="1"/>
          </p:cNvPicPr>
          <p:nvPr/>
        </p:nvPicPr>
        <p:blipFill>
          <a:blip r:embed="rId5"/>
          <a:stretch>
            <a:fillRect/>
          </a:stretch>
        </p:blipFill>
        <p:spPr>
          <a:xfrm>
            <a:off x="7372350" y="3833812"/>
            <a:ext cx="4819650" cy="2705100"/>
          </a:xfrm>
          <a:prstGeom prst="rect">
            <a:avLst/>
          </a:prstGeom>
        </p:spPr>
      </p:pic>
      <p:sp>
        <p:nvSpPr>
          <p:cNvPr id="13" name="TextBox 12"/>
          <p:cNvSpPr txBox="1"/>
          <p:nvPr/>
        </p:nvSpPr>
        <p:spPr>
          <a:xfrm>
            <a:off x="4638110" y="3130088"/>
            <a:ext cx="7030579" cy="523220"/>
          </a:xfrm>
          <a:prstGeom prst="rect">
            <a:avLst/>
          </a:prstGeom>
          <a:solidFill>
            <a:srgbClr val="FFFF00"/>
          </a:solidFill>
          <a:ln>
            <a:solidFill>
              <a:srgbClr val="FF0000"/>
            </a:solidFill>
          </a:ln>
        </p:spPr>
        <p:txBody>
          <a:bodyPr wrap="none" rtlCol="0">
            <a:spAutoFit/>
          </a:bodyPr>
          <a:lstStyle/>
          <a:p>
            <a:r>
              <a:rPr lang="en-US" sz="2800" dirty="0">
                <a:latin typeface="Arial" panose="020B0604020202020204" pitchFamily="34" charset="0"/>
                <a:cs typeface="Arial" panose="020B0604020202020204" pitchFamily="34" charset="0"/>
              </a:rPr>
              <a:t>Waller Flag is a Harold Beverage antenna</a:t>
            </a:r>
          </a:p>
        </p:txBody>
      </p:sp>
    </p:spTree>
    <p:extLst>
      <p:ext uri="{BB962C8B-B14F-4D97-AF65-F5344CB8AC3E}">
        <p14:creationId xmlns:p14="http://schemas.microsoft.com/office/powerpoint/2010/main" val="70935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fltVal val="0"/>
                                          </p:val>
                                        </p:tav>
                                        <p:tav tm="100000">
                                          <p:val>
                                            <p:strVal val="#ppt_h"/>
                                          </p:val>
                                        </p:tav>
                                      </p:tavLst>
                                    </p:anim>
                                    <p:anim calcmode="lin" valueType="num">
                                      <p:cBhvr>
                                        <p:cTn id="13" dur="1000" fill="hold"/>
                                        <p:tgtEl>
                                          <p:spTgt spid="13"/>
                                        </p:tgtEl>
                                        <p:attrNameLst>
                                          <p:attrName>style.rotation</p:attrName>
                                        </p:attrNameLst>
                                      </p:cBhvr>
                                      <p:tavLst>
                                        <p:tav tm="0">
                                          <p:val>
                                            <p:fltVal val="90"/>
                                          </p:val>
                                        </p:tav>
                                        <p:tav tm="100000">
                                          <p:val>
                                            <p:fltVal val="0"/>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7" name="Rectangle 2"/>
          <p:cNvSpPr>
            <a:spLocks noGrp="1" noChangeArrowheads="1"/>
          </p:cNvSpPr>
          <p:nvPr>
            <p:ph type="title"/>
          </p:nvPr>
        </p:nvSpPr>
        <p:spPr>
          <a:xfrm>
            <a:off x="632298" y="340757"/>
            <a:ext cx="10972800" cy="706992"/>
          </a:xfrm>
          <a:solidFill>
            <a:srgbClr val="FFFF00">
              <a:alpha val="58038"/>
            </a:srgbClr>
          </a:solidFill>
          <a:ln w="28575">
            <a:solidFill>
              <a:srgbClr val="FF0000"/>
            </a:solidFill>
            <a:miter lim="800000"/>
            <a:headEnd/>
            <a:tailEnd/>
          </a:ln>
        </p:spPr>
        <p:txBody>
          <a:bodyPr>
            <a:normAutofit/>
          </a:bodyPr>
          <a:lstStyle/>
          <a:p>
            <a:pPr algn="ctr"/>
            <a:r>
              <a:rPr lang="en-US" altLang="en-US" sz="2800" b="1" dirty="0">
                <a:latin typeface="Arial" panose="020B0604020202020204" pitchFamily="34" charset="0"/>
                <a:cs typeface="Arial" panose="020B0604020202020204" pitchFamily="34" charset="0"/>
              </a:rPr>
              <a:t>What is the  Waller Flag size</a:t>
            </a:r>
          </a:p>
        </p:txBody>
      </p:sp>
      <p:sp>
        <p:nvSpPr>
          <p:cNvPr id="2" name="Date Placeholder 1"/>
          <p:cNvSpPr>
            <a:spLocks noGrp="1"/>
          </p:cNvSpPr>
          <p:nvPr>
            <p:ph type="dt" sz="half" idx="10"/>
          </p:nvPr>
        </p:nvSpPr>
        <p:spPr/>
        <p:txBody>
          <a:bodyPr/>
          <a:lstStyle/>
          <a:p>
            <a:pPr>
              <a:defRPr/>
            </a:pPr>
            <a:r>
              <a:rPr lang="en-US" dirty="0"/>
              <a:t>2/16/2017</a:t>
            </a:r>
          </a:p>
        </p:txBody>
      </p:sp>
      <p:sp>
        <p:nvSpPr>
          <p:cNvPr id="3" name="Footer Placeholder 2"/>
          <p:cNvSpPr>
            <a:spLocks noGrp="1"/>
          </p:cNvSpPr>
          <p:nvPr>
            <p:ph type="ftr" sz="quarter" idx="11"/>
          </p:nvPr>
        </p:nvSpPr>
        <p:spPr/>
        <p:txBody>
          <a:bodyPr/>
          <a:lstStyle/>
          <a:p>
            <a:pPr>
              <a:defRPr/>
            </a:pPr>
            <a:r>
              <a:rPr lang="en-US" dirty="0"/>
              <a:t>World Wide Radio Operators Foundation                        Copyright   ©   Reserved  N4IS JC DASILVA</a:t>
            </a:r>
          </a:p>
        </p:txBody>
      </p:sp>
      <p:sp>
        <p:nvSpPr>
          <p:cNvPr id="4" name="Slide Number Placeholder 3"/>
          <p:cNvSpPr>
            <a:spLocks noGrp="1"/>
          </p:cNvSpPr>
          <p:nvPr>
            <p:ph type="sldNum" sz="quarter" idx="12"/>
          </p:nvPr>
        </p:nvSpPr>
        <p:spPr/>
        <p:txBody>
          <a:bodyPr/>
          <a:lstStyle/>
          <a:p>
            <a:pPr>
              <a:defRPr/>
            </a:pPr>
            <a:fld id="{2D55A884-972E-43AB-BF2D-4F054B21FA56}" type="slidenum">
              <a:rPr lang="en-US" altLang="en-US" smtClean="0"/>
              <a:pPr>
                <a:defRPr/>
              </a:pPr>
              <a:t>6</a:t>
            </a:fld>
            <a:endParaRPr lang="en-US" altLang="en-US" dirty="0"/>
          </a:p>
        </p:txBody>
      </p:sp>
      <p:sp>
        <p:nvSpPr>
          <p:cNvPr id="6" name="Text Placeholder 5"/>
          <p:cNvSpPr>
            <a:spLocks noGrp="1"/>
          </p:cNvSpPr>
          <p:nvPr>
            <p:ph type="body" sz="half" idx="1"/>
          </p:nvPr>
        </p:nvSpPr>
        <p:spPr>
          <a:xfrm>
            <a:off x="4807974" y="1224576"/>
            <a:ext cx="5525729" cy="2185988"/>
          </a:xfrm>
        </p:spPr>
        <p:txBody>
          <a:bodyPr/>
          <a:lstStyle/>
          <a:p>
            <a:r>
              <a:rPr lang="en-US" dirty="0"/>
              <a:t>Electrically small  loop   &lt;  1 / 10  </a:t>
            </a:r>
            <a:r>
              <a:rPr lang="el-GR" dirty="0"/>
              <a:t>λ</a:t>
            </a:r>
            <a:endParaRPr lang="en-US" dirty="0"/>
          </a:p>
          <a:p>
            <a:r>
              <a:rPr lang="en-US" dirty="0"/>
              <a:t>Terminated loop with a resistor</a:t>
            </a:r>
          </a:p>
          <a:p>
            <a:r>
              <a:rPr lang="en-US" dirty="0"/>
              <a:t>Frequency dependent gain</a:t>
            </a:r>
          </a:p>
          <a:p>
            <a:r>
              <a:rPr lang="en-US" dirty="0"/>
              <a:t>Frequency independent RDF</a:t>
            </a:r>
          </a:p>
        </p:txBody>
      </p:sp>
      <p:sp>
        <p:nvSpPr>
          <p:cNvPr id="25" name="Rectangle 3"/>
          <p:cNvSpPr>
            <a:spLocks noChangeArrowheads="1"/>
          </p:cNvSpPr>
          <p:nvPr/>
        </p:nvSpPr>
        <p:spPr bwMode="auto">
          <a:xfrm>
            <a:off x="882804" y="3571568"/>
            <a:ext cx="3048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33" name="Oval 4"/>
          <p:cNvSpPr>
            <a:spLocks noChangeArrowheads="1"/>
          </p:cNvSpPr>
          <p:nvPr/>
        </p:nvSpPr>
        <p:spPr bwMode="auto">
          <a:xfrm>
            <a:off x="3129116" y="3571568"/>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34" name="Line 5"/>
          <p:cNvSpPr>
            <a:spLocks noChangeShapeType="1"/>
          </p:cNvSpPr>
          <p:nvPr/>
        </p:nvSpPr>
        <p:spPr bwMode="auto">
          <a:xfrm>
            <a:off x="1071716" y="3905864"/>
            <a:ext cx="0" cy="20574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5" name="Line 6"/>
          <p:cNvSpPr>
            <a:spLocks noChangeShapeType="1"/>
          </p:cNvSpPr>
          <p:nvPr/>
        </p:nvSpPr>
        <p:spPr bwMode="auto">
          <a:xfrm>
            <a:off x="1071716" y="5963264"/>
            <a:ext cx="22098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6" name="Line 7"/>
          <p:cNvSpPr>
            <a:spLocks noChangeShapeType="1"/>
          </p:cNvSpPr>
          <p:nvPr/>
        </p:nvSpPr>
        <p:spPr bwMode="auto">
          <a:xfrm>
            <a:off x="1071716" y="1543664"/>
            <a:ext cx="22098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7" name="Line 8"/>
          <p:cNvSpPr>
            <a:spLocks noChangeShapeType="1"/>
          </p:cNvSpPr>
          <p:nvPr/>
        </p:nvSpPr>
        <p:spPr bwMode="auto">
          <a:xfrm>
            <a:off x="3245004" y="3876368"/>
            <a:ext cx="0" cy="20574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8" name="Line 9"/>
          <p:cNvSpPr>
            <a:spLocks noChangeShapeType="1"/>
          </p:cNvSpPr>
          <p:nvPr/>
        </p:nvSpPr>
        <p:spPr bwMode="auto">
          <a:xfrm>
            <a:off x="3281516" y="1543664"/>
            <a:ext cx="0" cy="20574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9" name="Line 10"/>
          <p:cNvSpPr>
            <a:spLocks noChangeShapeType="1"/>
          </p:cNvSpPr>
          <p:nvPr/>
        </p:nvSpPr>
        <p:spPr bwMode="auto">
          <a:xfrm>
            <a:off x="1071716" y="1543664"/>
            <a:ext cx="0" cy="20574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0" name="Text Box 11"/>
          <p:cNvSpPr txBox="1">
            <a:spLocks noChangeArrowheads="1"/>
          </p:cNvSpPr>
          <p:nvPr/>
        </p:nvSpPr>
        <p:spPr bwMode="auto">
          <a:xfrm>
            <a:off x="1111404" y="3190568"/>
            <a:ext cx="11477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i="1" dirty="0"/>
              <a:t>Transformer</a:t>
            </a:r>
          </a:p>
        </p:txBody>
      </p:sp>
      <p:sp>
        <p:nvSpPr>
          <p:cNvPr id="41" name="Text Box 12"/>
          <p:cNvSpPr txBox="1">
            <a:spLocks noChangeArrowheads="1"/>
          </p:cNvSpPr>
          <p:nvPr/>
        </p:nvSpPr>
        <p:spPr bwMode="auto">
          <a:xfrm>
            <a:off x="2330604" y="3952568"/>
            <a:ext cx="83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i="1" dirty="0"/>
              <a:t>Resistor</a:t>
            </a:r>
          </a:p>
        </p:txBody>
      </p:sp>
      <p:sp>
        <p:nvSpPr>
          <p:cNvPr id="42" name="Line 14"/>
          <p:cNvSpPr>
            <a:spLocks noChangeShapeType="1"/>
          </p:cNvSpPr>
          <p:nvPr/>
        </p:nvSpPr>
        <p:spPr bwMode="auto">
          <a:xfrm flipV="1">
            <a:off x="1330735" y="2657168"/>
            <a:ext cx="0" cy="5334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3" name="Line 15"/>
          <p:cNvSpPr>
            <a:spLocks noChangeShapeType="1"/>
          </p:cNvSpPr>
          <p:nvPr/>
        </p:nvSpPr>
        <p:spPr bwMode="auto">
          <a:xfrm flipV="1">
            <a:off x="3052916" y="2733368"/>
            <a:ext cx="0" cy="6096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4" name="Line 16"/>
          <p:cNvSpPr>
            <a:spLocks noChangeShapeType="1"/>
          </p:cNvSpPr>
          <p:nvPr/>
        </p:nvSpPr>
        <p:spPr bwMode="auto">
          <a:xfrm>
            <a:off x="949735" y="2580968"/>
            <a:ext cx="0" cy="6096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5" name="Line 17"/>
          <p:cNvSpPr>
            <a:spLocks noChangeShapeType="1"/>
          </p:cNvSpPr>
          <p:nvPr/>
        </p:nvSpPr>
        <p:spPr bwMode="auto">
          <a:xfrm>
            <a:off x="3510116" y="2733368"/>
            <a:ext cx="0" cy="5334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6" name="AutoShape 18"/>
          <p:cNvSpPr>
            <a:spLocks noChangeArrowheads="1"/>
          </p:cNvSpPr>
          <p:nvPr/>
        </p:nvSpPr>
        <p:spPr bwMode="auto">
          <a:xfrm>
            <a:off x="98810" y="3173823"/>
            <a:ext cx="685800" cy="609600"/>
          </a:xfrm>
          <a:prstGeom prst="lightningBol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50" name="Line 24"/>
          <p:cNvSpPr>
            <a:spLocks noChangeShapeType="1"/>
          </p:cNvSpPr>
          <p:nvPr/>
        </p:nvSpPr>
        <p:spPr bwMode="auto">
          <a:xfrm>
            <a:off x="654204" y="3952568"/>
            <a:ext cx="2895600" cy="0"/>
          </a:xfrm>
          <a:prstGeom prst="line">
            <a:avLst/>
          </a:prstGeom>
          <a:noFill/>
          <a:ln w="571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1" name="Text Box 25"/>
          <p:cNvSpPr txBox="1">
            <a:spLocks noChangeArrowheads="1"/>
          </p:cNvSpPr>
          <p:nvPr/>
        </p:nvSpPr>
        <p:spPr bwMode="auto">
          <a:xfrm>
            <a:off x="296824" y="4086097"/>
            <a:ext cx="704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chemeClr val="folHlink"/>
                </a:solidFill>
              </a:rPr>
              <a:t>EWE</a:t>
            </a:r>
          </a:p>
        </p:txBody>
      </p:sp>
      <p:sp>
        <p:nvSpPr>
          <p:cNvPr id="52" name="Text Box 28"/>
          <p:cNvSpPr txBox="1">
            <a:spLocks noChangeArrowheads="1"/>
          </p:cNvSpPr>
          <p:nvPr/>
        </p:nvSpPr>
        <p:spPr bwMode="auto">
          <a:xfrm>
            <a:off x="1628929" y="5436881"/>
            <a:ext cx="13388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0000FF"/>
                </a:solidFill>
              </a:rPr>
              <a:t>Single Flag</a:t>
            </a:r>
          </a:p>
        </p:txBody>
      </p:sp>
      <p:sp>
        <p:nvSpPr>
          <p:cNvPr id="53" name="AutoShape 18"/>
          <p:cNvSpPr>
            <a:spLocks noChangeArrowheads="1"/>
          </p:cNvSpPr>
          <p:nvPr/>
        </p:nvSpPr>
        <p:spPr bwMode="auto">
          <a:xfrm>
            <a:off x="2484131" y="3205777"/>
            <a:ext cx="685800" cy="609600"/>
          </a:xfrm>
          <a:prstGeom prst="lightningBol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54" name="AutoShape 29"/>
          <p:cNvSpPr>
            <a:spLocks noChangeArrowheads="1"/>
          </p:cNvSpPr>
          <p:nvPr/>
        </p:nvSpPr>
        <p:spPr bwMode="auto">
          <a:xfrm rot="21044439">
            <a:off x="103107" y="2014416"/>
            <a:ext cx="685800" cy="409575"/>
          </a:xfrm>
          <a:prstGeom prst="rightArrow">
            <a:avLst>
              <a:gd name="adj1" fmla="val 50000"/>
              <a:gd name="adj2" fmla="val 4186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55" name="Text Box 30"/>
          <p:cNvSpPr txBox="1">
            <a:spLocks noChangeArrowheads="1"/>
          </p:cNvSpPr>
          <p:nvPr/>
        </p:nvSpPr>
        <p:spPr bwMode="auto">
          <a:xfrm rot="30238">
            <a:off x="26907" y="1404816"/>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signal</a:t>
            </a:r>
          </a:p>
        </p:txBody>
      </p:sp>
      <p:pic>
        <p:nvPicPr>
          <p:cNvPr id="57" name="Picture 32"/>
          <p:cNvPicPr>
            <a:picLocks noChangeAspect="1" noChangeArrowheads="1"/>
          </p:cNvPicPr>
          <p:nvPr/>
        </p:nvPicPr>
        <p:blipFill rotWithShape="1">
          <a:blip r:embed="rId3">
            <a:extLst>
              <a:ext uri="{28A0092B-C50C-407E-A947-70E740481C1C}">
                <a14:useLocalDpi xmlns:a14="http://schemas.microsoft.com/office/drawing/2010/main" val="0"/>
              </a:ext>
            </a:extLst>
          </a:blip>
          <a:srcRect l="-1" t="986" r="14249" b="-1"/>
          <a:stretch/>
        </p:blipFill>
        <p:spPr bwMode="auto">
          <a:xfrm>
            <a:off x="4846331" y="3229077"/>
            <a:ext cx="1810338" cy="1709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32"/>
          <p:cNvPicPr>
            <a:picLocks noChangeAspect="1" noChangeArrowheads="1"/>
          </p:cNvPicPr>
          <p:nvPr/>
        </p:nvPicPr>
        <p:blipFill rotWithShape="1">
          <a:blip r:embed="rId3">
            <a:extLst>
              <a:ext uri="{28A0092B-C50C-407E-A947-70E740481C1C}">
                <a14:useLocalDpi xmlns:a14="http://schemas.microsoft.com/office/drawing/2010/main" val="0"/>
              </a:ext>
            </a:extLst>
          </a:blip>
          <a:srcRect l="-1" t="986" r="14249" b="-1"/>
          <a:stretch/>
        </p:blipFill>
        <p:spPr bwMode="auto">
          <a:xfrm>
            <a:off x="9382079" y="3231223"/>
            <a:ext cx="1749956" cy="165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32"/>
          <p:cNvPicPr>
            <a:picLocks noChangeAspect="1" noChangeArrowheads="1"/>
          </p:cNvPicPr>
          <p:nvPr/>
        </p:nvPicPr>
        <p:blipFill rotWithShape="1">
          <a:blip r:embed="rId3">
            <a:extLst>
              <a:ext uri="{28A0092B-C50C-407E-A947-70E740481C1C}">
                <a14:useLocalDpi xmlns:a14="http://schemas.microsoft.com/office/drawing/2010/main" val="0"/>
              </a:ext>
            </a:extLst>
          </a:blip>
          <a:srcRect l="-1" t="986" r="14249" b="-1"/>
          <a:stretch/>
        </p:blipFill>
        <p:spPr bwMode="auto">
          <a:xfrm>
            <a:off x="7129922" y="3149389"/>
            <a:ext cx="1749956" cy="165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224662" y="5218656"/>
            <a:ext cx="1204177" cy="923330"/>
          </a:xfrm>
          <a:prstGeom prst="rect">
            <a:avLst/>
          </a:prstGeom>
          <a:noFill/>
        </p:spPr>
        <p:txBody>
          <a:bodyPr wrap="none" rtlCol="0">
            <a:spAutoFit/>
          </a:bodyPr>
          <a:lstStyle/>
          <a:p>
            <a:pPr algn="ctr"/>
            <a:r>
              <a:rPr lang="en-US" dirty="0"/>
              <a:t>14ft. x 7 ft.</a:t>
            </a:r>
          </a:p>
          <a:p>
            <a:pPr algn="ctr"/>
            <a:r>
              <a:rPr lang="en-US" dirty="0"/>
              <a:t>or</a:t>
            </a:r>
          </a:p>
          <a:p>
            <a:pPr algn="ctr"/>
            <a:r>
              <a:rPr lang="en-US" dirty="0"/>
              <a:t>4m x 2m</a:t>
            </a:r>
          </a:p>
        </p:txBody>
      </p:sp>
      <p:sp>
        <p:nvSpPr>
          <p:cNvPr id="62" name="TextBox 61"/>
          <p:cNvSpPr txBox="1"/>
          <p:nvPr/>
        </p:nvSpPr>
        <p:spPr>
          <a:xfrm>
            <a:off x="9570010" y="5218656"/>
            <a:ext cx="1374094" cy="923330"/>
          </a:xfrm>
          <a:prstGeom prst="rect">
            <a:avLst/>
          </a:prstGeom>
          <a:noFill/>
        </p:spPr>
        <p:txBody>
          <a:bodyPr wrap="none" rtlCol="0">
            <a:spAutoFit/>
          </a:bodyPr>
          <a:lstStyle/>
          <a:p>
            <a:pPr algn="ctr"/>
            <a:r>
              <a:rPr lang="en-US" dirty="0"/>
              <a:t>24 ft. x 12 ft.</a:t>
            </a:r>
          </a:p>
          <a:p>
            <a:pPr algn="ctr"/>
            <a:r>
              <a:rPr lang="en-US" dirty="0"/>
              <a:t>or</a:t>
            </a:r>
          </a:p>
          <a:p>
            <a:pPr algn="ctr"/>
            <a:r>
              <a:rPr lang="en-US" dirty="0"/>
              <a:t>8 m x 4 m</a:t>
            </a:r>
          </a:p>
        </p:txBody>
      </p:sp>
      <p:sp>
        <p:nvSpPr>
          <p:cNvPr id="63" name="TextBox 62"/>
          <p:cNvSpPr txBox="1"/>
          <p:nvPr/>
        </p:nvSpPr>
        <p:spPr>
          <a:xfrm>
            <a:off x="7312990" y="5218656"/>
            <a:ext cx="1374095" cy="923330"/>
          </a:xfrm>
          <a:prstGeom prst="rect">
            <a:avLst/>
          </a:prstGeom>
          <a:noFill/>
        </p:spPr>
        <p:txBody>
          <a:bodyPr wrap="none" rtlCol="0">
            <a:spAutoFit/>
          </a:bodyPr>
          <a:lstStyle/>
          <a:p>
            <a:pPr algn="ctr"/>
            <a:r>
              <a:rPr lang="en-US" dirty="0"/>
              <a:t>20 ft. x 10 ft.</a:t>
            </a:r>
          </a:p>
          <a:p>
            <a:pPr algn="ctr"/>
            <a:r>
              <a:rPr lang="en-US" dirty="0"/>
              <a:t>or</a:t>
            </a:r>
          </a:p>
          <a:p>
            <a:pPr algn="ctr"/>
            <a:r>
              <a:rPr lang="en-US" dirty="0"/>
              <a:t>6 m x 3m</a:t>
            </a:r>
          </a:p>
        </p:txBody>
      </p:sp>
      <p:sp>
        <p:nvSpPr>
          <p:cNvPr id="8" name="TextBox 7"/>
          <p:cNvSpPr txBox="1"/>
          <p:nvPr/>
        </p:nvSpPr>
        <p:spPr>
          <a:xfrm>
            <a:off x="3963680" y="4554342"/>
            <a:ext cx="1483098" cy="369332"/>
          </a:xfrm>
          <a:prstGeom prst="rect">
            <a:avLst/>
          </a:prstGeom>
          <a:noFill/>
        </p:spPr>
        <p:txBody>
          <a:bodyPr wrap="none" rtlCol="0">
            <a:spAutoFit/>
          </a:bodyPr>
          <a:lstStyle/>
          <a:p>
            <a:r>
              <a:rPr lang="en-US" dirty="0"/>
              <a:t>WF 160m &gt;&gt;&gt;</a:t>
            </a:r>
          </a:p>
        </p:txBody>
      </p:sp>
      <p:sp>
        <p:nvSpPr>
          <p:cNvPr id="9" name="TextBox 8"/>
          <p:cNvSpPr txBox="1"/>
          <p:nvPr/>
        </p:nvSpPr>
        <p:spPr>
          <a:xfrm>
            <a:off x="10349609" y="1219894"/>
            <a:ext cx="1564852" cy="646331"/>
          </a:xfrm>
          <a:prstGeom prst="rect">
            <a:avLst/>
          </a:prstGeom>
          <a:solidFill>
            <a:srgbClr val="FFFF00"/>
          </a:solidFill>
          <a:ln w="38100">
            <a:solidFill>
              <a:schemeClr val="bg2">
                <a:lumMod val="10000"/>
              </a:schemeClr>
            </a:solidFill>
          </a:ln>
        </p:spPr>
        <p:txBody>
          <a:bodyPr wrap="square" rtlCol="0">
            <a:spAutoFit/>
          </a:bodyPr>
          <a:lstStyle/>
          <a:p>
            <a:pPr algn="ctr"/>
            <a:r>
              <a:rPr lang="en-US" dirty="0"/>
              <a:t>160m/10</a:t>
            </a:r>
          </a:p>
          <a:p>
            <a:pPr algn="ctr"/>
            <a:r>
              <a:rPr lang="en-US" dirty="0"/>
              <a:t>6 x 2 m loop</a:t>
            </a:r>
          </a:p>
        </p:txBody>
      </p:sp>
      <p:sp>
        <p:nvSpPr>
          <p:cNvPr id="64" name="TextBox 63"/>
          <p:cNvSpPr txBox="1"/>
          <p:nvPr/>
        </p:nvSpPr>
        <p:spPr>
          <a:xfrm>
            <a:off x="10349609" y="2048926"/>
            <a:ext cx="1564852" cy="646331"/>
          </a:xfrm>
          <a:prstGeom prst="rect">
            <a:avLst/>
          </a:prstGeom>
          <a:solidFill>
            <a:srgbClr val="FFFF00"/>
          </a:solidFill>
          <a:ln w="38100">
            <a:solidFill>
              <a:schemeClr val="bg2">
                <a:lumMod val="10000"/>
              </a:schemeClr>
            </a:solidFill>
          </a:ln>
        </p:spPr>
        <p:txBody>
          <a:bodyPr wrap="square" rtlCol="0">
            <a:spAutoFit/>
          </a:bodyPr>
          <a:lstStyle/>
          <a:p>
            <a:pPr algn="ctr"/>
            <a:r>
              <a:rPr lang="en-US" dirty="0"/>
              <a:t>80m/10</a:t>
            </a:r>
          </a:p>
          <a:p>
            <a:pPr algn="ctr"/>
            <a:r>
              <a:rPr lang="en-US" dirty="0"/>
              <a:t>3 x 1 m loop</a:t>
            </a:r>
          </a:p>
        </p:txBody>
      </p:sp>
      <p:sp>
        <p:nvSpPr>
          <p:cNvPr id="65" name="TextBox 64"/>
          <p:cNvSpPr txBox="1"/>
          <p:nvPr/>
        </p:nvSpPr>
        <p:spPr>
          <a:xfrm>
            <a:off x="10349609" y="2867402"/>
            <a:ext cx="1564852" cy="646331"/>
          </a:xfrm>
          <a:prstGeom prst="rect">
            <a:avLst/>
          </a:prstGeom>
          <a:solidFill>
            <a:srgbClr val="FFFF00"/>
          </a:solidFill>
          <a:ln w="38100">
            <a:solidFill>
              <a:schemeClr val="bg2">
                <a:lumMod val="10000"/>
              </a:schemeClr>
            </a:solidFill>
          </a:ln>
        </p:spPr>
        <p:txBody>
          <a:bodyPr wrap="none" rtlCol="0">
            <a:spAutoFit/>
          </a:bodyPr>
          <a:lstStyle/>
          <a:p>
            <a:pPr algn="ctr"/>
            <a:r>
              <a:rPr lang="en-US" dirty="0"/>
              <a:t>40m/10</a:t>
            </a:r>
          </a:p>
          <a:p>
            <a:pPr algn="ctr"/>
            <a:r>
              <a:rPr lang="en-US" dirty="0"/>
              <a:t>1.5 x .5 m loop</a:t>
            </a:r>
          </a:p>
        </p:txBody>
      </p:sp>
    </p:spTree>
    <p:extLst>
      <p:ext uri="{BB962C8B-B14F-4D97-AF65-F5344CB8AC3E}">
        <p14:creationId xmlns:p14="http://schemas.microsoft.com/office/powerpoint/2010/main" val="276893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61"/>
                                        </p:tgtEl>
                                        <p:attrNameLst>
                                          <p:attrName>style.visibility</p:attrName>
                                        </p:attrNameLst>
                                      </p:cBhvr>
                                      <p:to>
                                        <p:strVal val="visible"/>
                                      </p:to>
                                    </p:set>
                                    <p:anim calcmode="lin" valueType="num">
                                      <p:cBhvr>
                                        <p:cTn id="47" dur="500" fill="hold"/>
                                        <p:tgtEl>
                                          <p:spTgt spid="61"/>
                                        </p:tgtEl>
                                        <p:attrNameLst>
                                          <p:attrName>ppt_w</p:attrName>
                                        </p:attrNameLst>
                                      </p:cBhvr>
                                      <p:tavLst>
                                        <p:tav tm="0">
                                          <p:val>
                                            <p:fltVal val="0"/>
                                          </p:val>
                                        </p:tav>
                                        <p:tav tm="100000">
                                          <p:val>
                                            <p:strVal val="#ppt_w"/>
                                          </p:val>
                                        </p:tav>
                                      </p:tavLst>
                                    </p:anim>
                                    <p:anim calcmode="lin" valueType="num">
                                      <p:cBhvr>
                                        <p:cTn id="48" dur="500" fill="hold"/>
                                        <p:tgtEl>
                                          <p:spTgt spid="61"/>
                                        </p:tgtEl>
                                        <p:attrNameLst>
                                          <p:attrName>ppt_h</p:attrName>
                                        </p:attrNameLst>
                                      </p:cBhvr>
                                      <p:tavLst>
                                        <p:tav tm="0">
                                          <p:val>
                                            <p:fltVal val="0"/>
                                          </p:val>
                                        </p:tav>
                                        <p:tav tm="100000">
                                          <p:val>
                                            <p:strVal val="#ppt_h"/>
                                          </p:val>
                                        </p:tav>
                                      </p:tavLst>
                                    </p:anim>
                                    <p:animEffect transition="in" filter="fade">
                                      <p:cBhvr>
                                        <p:cTn id="49" dur="500"/>
                                        <p:tgtEl>
                                          <p:spTgt spid="6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 calcmode="lin" valueType="num">
                                      <p:cBhvr>
                                        <p:cTn id="52" dur="500" fill="hold"/>
                                        <p:tgtEl>
                                          <p:spTgt spid="63"/>
                                        </p:tgtEl>
                                        <p:attrNameLst>
                                          <p:attrName>ppt_w</p:attrName>
                                        </p:attrNameLst>
                                      </p:cBhvr>
                                      <p:tavLst>
                                        <p:tav tm="0">
                                          <p:val>
                                            <p:fltVal val="0"/>
                                          </p:val>
                                        </p:tav>
                                        <p:tav tm="100000">
                                          <p:val>
                                            <p:strVal val="#ppt_w"/>
                                          </p:val>
                                        </p:tav>
                                      </p:tavLst>
                                    </p:anim>
                                    <p:anim calcmode="lin" valueType="num">
                                      <p:cBhvr>
                                        <p:cTn id="53" dur="500" fill="hold"/>
                                        <p:tgtEl>
                                          <p:spTgt spid="63"/>
                                        </p:tgtEl>
                                        <p:attrNameLst>
                                          <p:attrName>ppt_h</p:attrName>
                                        </p:attrNameLst>
                                      </p:cBhvr>
                                      <p:tavLst>
                                        <p:tav tm="0">
                                          <p:val>
                                            <p:fltVal val="0"/>
                                          </p:val>
                                        </p:tav>
                                        <p:tav tm="100000">
                                          <p:val>
                                            <p:strVal val="#ppt_h"/>
                                          </p:val>
                                        </p:tav>
                                      </p:tavLst>
                                    </p:anim>
                                    <p:animEffect transition="in" filter="fade">
                                      <p:cBhvr>
                                        <p:cTn id="54" dur="500"/>
                                        <p:tgtEl>
                                          <p:spTgt spid="6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 calcmode="lin" valueType="num">
                                      <p:cBhvr>
                                        <p:cTn id="64" dur="500" fill="hold"/>
                                        <p:tgtEl>
                                          <p:spTgt spid="62"/>
                                        </p:tgtEl>
                                        <p:attrNameLst>
                                          <p:attrName>ppt_w</p:attrName>
                                        </p:attrNameLst>
                                      </p:cBhvr>
                                      <p:tavLst>
                                        <p:tav tm="0">
                                          <p:val>
                                            <p:fltVal val="0"/>
                                          </p:val>
                                        </p:tav>
                                        <p:tav tm="100000">
                                          <p:val>
                                            <p:strVal val="#ppt_w"/>
                                          </p:val>
                                        </p:tav>
                                      </p:tavLst>
                                    </p:anim>
                                    <p:anim calcmode="lin" valueType="num">
                                      <p:cBhvr>
                                        <p:cTn id="65" dur="500" fill="hold"/>
                                        <p:tgtEl>
                                          <p:spTgt spid="62"/>
                                        </p:tgtEl>
                                        <p:attrNameLst>
                                          <p:attrName>ppt_h</p:attrName>
                                        </p:attrNameLst>
                                      </p:cBhvr>
                                      <p:tavLst>
                                        <p:tav tm="0">
                                          <p:val>
                                            <p:fltVal val="0"/>
                                          </p:val>
                                        </p:tav>
                                        <p:tav tm="100000">
                                          <p:val>
                                            <p:strVal val="#ppt_h"/>
                                          </p:val>
                                        </p:tav>
                                      </p:tavLst>
                                    </p:anim>
                                    <p:animEffect transition="in" filter="fade">
                                      <p:cBhvr>
                                        <p:cTn id="66" dur="500"/>
                                        <p:tgtEl>
                                          <p:spTgt spid="62"/>
                                        </p:tgtEl>
                                      </p:cBhvr>
                                    </p:animEffect>
                                  </p:childTnLst>
                                </p:cTn>
                              </p:par>
                            </p:childTnLst>
                          </p:cTn>
                        </p:par>
                      </p:childTnLst>
                    </p:cTn>
                  </p:par>
                  <p:par>
                    <p:cTn id="67" fill="hold">
                      <p:stCondLst>
                        <p:cond delay="indefinite"/>
                      </p:stCondLst>
                      <p:childTnLst>
                        <p:par>
                          <p:cTn id="68" fill="hold">
                            <p:stCondLst>
                              <p:cond delay="0"/>
                            </p:stCondLst>
                            <p:childTnLst>
                              <p:par>
                                <p:cTn id="69" presetID="45"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2000"/>
                                        <p:tgtEl>
                                          <p:spTgt spid="9"/>
                                        </p:tgtEl>
                                      </p:cBhvr>
                                    </p:animEffect>
                                    <p:anim calcmode="lin" valueType="num">
                                      <p:cBhvr>
                                        <p:cTn id="72" dur="2000" fill="hold"/>
                                        <p:tgtEl>
                                          <p:spTgt spid="9"/>
                                        </p:tgtEl>
                                        <p:attrNameLst>
                                          <p:attrName>ppt_w</p:attrName>
                                        </p:attrNameLst>
                                      </p:cBhvr>
                                      <p:tavLst>
                                        <p:tav tm="0" fmla="#ppt_w*sin(2.5*pi*$)">
                                          <p:val>
                                            <p:fltVal val="0"/>
                                          </p:val>
                                        </p:tav>
                                        <p:tav tm="100000">
                                          <p:val>
                                            <p:fltVal val="1"/>
                                          </p:val>
                                        </p:tav>
                                      </p:tavLst>
                                    </p:anim>
                                    <p:anim calcmode="lin" valueType="num">
                                      <p:cBhvr>
                                        <p:cTn id="73"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45" presetClass="entr" presetSubtype="0" fill="hold" grpId="0" nodeType="click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fade">
                                      <p:cBhvr>
                                        <p:cTn id="78" dur="2000"/>
                                        <p:tgtEl>
                                          <p:spTgt spid="64"/>
                                        </p:tgtEl>
                                      </p:cBhvr>
                                    </p:animEffect>
                                    <p:anim calcmode="lin" valueType="num">
                                      <p:cBhvr>
                                        <p:cTn id="79" dur="2000" fill="hold"/>
                                        <p:tgtEl>
                                          <p:spTgt spid="64"/>
                                        </p:tgtEl>
                                        <p:attrNameLst>
                                          <p:attrName>ppt_w</p:attrName>
                                        </p:attrNameLst>
                                      </p:cBhvr>
                                      <p:tavLst>
                                        <p:tav tm="0" fmla="#ppt_w*sin(2.5*pi*$)">
                                          <p:val>
                                            <p:fltVal val="0"/>
                                          </p:val>
                                        </p:tav>
                                        <p:tav tm="100000">
                                          <p:val>
                                            <p:fltVal val="1"/>
                                          </p:val>
                                        </p:tav>
                                      </p:tavLst>
                                    </p:anim>
                                    <p:anim calcmode="lin" valueType="num">
                                      <p:cBhvr>
                                        <p:cTn id="80" dur="2000" fill="hold"/>
                                        <p:tgtEl>
                                          <p:spTgt spid="64"/>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45" presetClass="entr" presetSubtype="0" fill="hold" grpId="0" nodeType="clickEffect">
                                  <p:stCondLst>
                                    <p:cond delay="0"/>
                                  </p:stCondLst>
                                  <p:childTnLst>
                                    <p:set>
                                      <p:cBhvr>
                                        <p:cTn id="84" dur="1" fill="hold">
                                          <p:stCondLst>
                                            <p:cond delay="0"/>
                                          </p:stCondLst>
                                        </p:cTn>
                                        <p:tgtEl>
                                          <p:spTgt spid="65"/>
                                        </p:tgtEl>
                                        <p:attrNameLst>
                                          <p:attrName>style.visibility</p:attrName>
                                        </p:attrNameLst>
                                      </p:cBhvr>
                                      <p:to>
                                        <p:strVal val="visible"/>
                                      </p:to>
                                    </p:set>
                                    <p:animEffect transition="in" filter="fade">
                                      <p:cBhvr>
                                        <p:cTn id="85" dur="2000"/>
                                        <p:tgtEl>
                                          <p:spTgt spid="65"/>
                                        </p:tgtEl>
                                      </p:cBhvr>
                                    </p:animEffect>
                                    <p:anim calcmode="lin" valueType="num">
                                      <p:cBhvr>
                                        <p:cTn id="86" dur="2000" fill="hold"/>
                                        <p:tgtEl>
                                          <p:spTgt spid="65"/>
                                        </p:tgtEl>
                                        <p:attrNameLst>
                                          <p:attrName>ppt_w</p:attrName>
                                        </p:attrNameLst>
                                      </p:cBhvr>
                                      <p:tavLst>
                                        <p:tav tm="0" fmla="#ppt_w*sin(2.5*pi*$)">
                                          <p:val>
                                            <p:fltVal val="0"/>
                                          </p:val>
                                        </p:tav>
                                        <p:tav tm="100000">
                                          <p:val>
                                            <p:fltVal val="1"/>
                                          </p:val>
                                        </p:tav>
                                      </p:tavLst>
                                    </p:anim>
                                    <p:anim calcmode="lin" valueType="num">
                                      <p:cBhvr>
                                        <p:cTn id="87" dur="2000" fill="hold"/>
                                        <p:tgtEl>
                                          <p:spTgt spid="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62" grpId="0"/>
      <p:bldP spid="63" grpId="0"/>
      <p:bldP spid="8" grpId="0"/>
      <p:bldP spid="9" grpId="0" animBg="1"/>
      <p:bldP spid="64" grpId="0" animBg="1"/>
      <p:bldP spid="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7" name="Rectangle 2"/>
          <p:cNvSpPr>
            <a:spLocks noGrp="1" noChangeArrowheads="1"/>
          </p:cNvSpPr>
          <p:nvPr>
            <p:ph type="title"/>
          </p:nvPr>
        </p:nvSpPr>
        <p:spPr>
          <a:xfrm>
            <a:off x="632298" y="340757"/>
            <a:ext cx="10972800" cy="706992"/>
          </a:xfrm>
          <a:solidFill>
            <a:srgbClr val="FFFF00">
              <a:alpha val="58038"/>
            </a:srgbClr>
          </a:solidFill>
          <a:ln w="28575">
            <a:solidFill>
              <a:srgbClr val="FF0000"/>
            </a:solidFill>
            <a:miter lim="800000"/>
            <a:headEnd/>
            <a:tailEnd/>
          </a:ln>
        </p:spPr>
        <p:txBody>
          <a:bodyPr>
            <a:normAutofit/>
          </a:bodyPr>
          <a:lstStyle/>
          <a:p>
            <a:pPr algn="ctr"/>
            <a:r>
              <a:rPr lang="en-US" altLang="en-US" sz="2800" b="1" dirty="0">
                <a:latin typeface="Arial" panose="020B0604020202020204" pitchFamily="34" charset="0"/>
                <a:cs typeface="Arial" panose="020B0604020202020204" pitchFamily="34" charset="0"/>
              </a:rPr>
              <a:t>What is the  Waller Flag size</a:t>
            </a:r>
          </a:p>
        </p:txBody>
      </p:sp>
      <p:sp>
        <p:nvSpPr>
          <p:cNvPr id="2" name="Date Placeholder 1"/>
          <p:cNvSpPr>
            <a:spLocks noGrp="1"/>
          </p:cNvSpPr>
          <p:nvPr>
            <p:ph type="dt" sz="half" idx="10"/>
          </p:nvPr>
        </p:nvSpPr>
        <p:spPr/>
        <p:txBody>
          <a:bodyPr/>
          <a:lstStyle/>
          <a:p>
            <a:pPr>
              <a:defRPr/>
            </a:pPr>
            <a:r>
              <a:rPr lang="en-US" dirty="0"/>
              <a:t>2/16/2017</a:t>
            </a:r>
          </a:p>
        </p:txBody>
      </p:sp>
      <p:sp>
        <p:nvSpPr>
          <p:cNvPr id="3" name="Footer Placeholder 2"/>
          <p:cNvSpPr>
            <a:spLocks noGrp="1"/>
          </p:cNvSpPr>
          <p:nvPr>
            <p:ph type="ftr" sz="quarter" idx="11"/>
          </p:nvPr>
        </p:nvSpPr>
        <p:spPr/>
        <p:txBody>
          <a:bodyPr/>
          <a:lstStyle/>
          <a:p>
            <a:pPr>
              <a:defRPr/>
            </a:pPr>
            <a:r>
              <a:rPr lang="en-US" dirty="0"/>
              <a:t>World Wide Radio Operators Foundation                        Copyright   ©   Reserved  N4IS JC DASILVA</a:t>
            </a:r>
          </a:p>
        </p:txBody>
      </p:sp>
      <p:sp>
        <p:nvSpPr>
          <p:cNvPr id="4" name="Slide Number Placeholder 3"/>
          <p:cNvSpPr>
            <a:spLocks noGrp="1"/>
          </p:cNvSpPr>
          <p:nvPr>
            <p:ph type="sldNum" sz="quarter" idx="12"/>
          </p:nvPr>
        </p:nvSpPr>
        <p:spPr/>
        <p:txBody>
          <a:bodyPr/>
          <a:lstStyle/>
          <a:p>
            <a:pPr>
              <a:defRPr/>
            </a:pPr>
            <a:fld id="{2D55A884-972E-43AB-BF2D-4F054B21FA56}" type="slidenum">
              <a:rPr lang="en-US" altLang="en-US" smtClean="0"/>
              <a:pPr>
                <a:defRPr/>
              </a:pPr>
              <a:t>7</a:t>
            </a:fld>
            <a:endParaRPr lang="en-US" altLang="en-US" dirty="0"/>
          </a:p>
        </p:txBody>
      </p:sp>
      <p:sp>
        <p:nvSpPr>
          <p:cNvPr id="47" name="Text Placeholder 5"/>
          <p:cNvSpPr>
            <a:spLocks noGrp="1"/>
          </p:cNvSpPr>
          <p:nvPr>
            <p:ph type="body" sz="half" idx="1"/>
          </p:nvPr>
        </p:nvSpPr>
        <p:spPr>
          <a:xfrm>
            <a:off x="632298" y="1224575"/>
            <a:ext cx="10881276" cy="4920585"/>
          </a:xfrm>
        </p:spPr>
        <p:txBody>
          <a:bodyPr>
            <a:normAutofit fontScale="92500" lnSpcReduction="10000"/>
          </a:bodyPr>
          <a:lstStyle/>
          <a:p>
            <a:r>
              <a:rPr lang="en-US" dirty="0"/>
              <a:t>If RDF is the same, can I build a WF with 2m x 1m loop and 5m boom ?</a:t>
            </a:r>
          </a:p>
          <a:p>
            <a:pPr lvl="1"/>
            <a:r>
              <a:rPr lang="en-US" dirty="0"/>
              <a:t>YES, the gain will be very small but it does work</a:t>
            </a:r>
          </a:p>
          <a:p>
            <a:r>
              <a:rPr lang="en-US" dirty="0"/>
              <a:t>How small can the loop be?</a:t>
            </a:r>
          </a:p>
          <a:p>
            <a:pPr marL="0" indent="0">
              <a:buNone/>
            </a:pPr>
            <a:endParaRPr lang="en-US" dirty="0"/>
          </a:p>
          <a:p>
            <a:pPr lvl="1"/>
            <a:r>
              <a:rPr lang="en-US" dirty="0"/>
              <a:t>The loop thermal noise is the limit for size, the signal output below the sensitivity of the preamplifier or below noise floor of the system.</a:t>
            </a:r>
          </a:p>
          <a:p>
            <a:pPr marL="457200" lvl="1" indent="0">
              <a:buNone/>
            </a:pPr>
            <a:endParaRPr lang="en-US" dirty="0"/>
          </a:p>
          <a:p>
            <a:r>
              <a:rPr lang="en-US" b="1" dirty="0"/>
              <a:t>Dr. Dallas Lankford</a:t>
            </a:r>
            <a:r>
              <a:rPr lang="en-US" dirty="0"/>
              <a:t>, wrote the Flag Theory and design the Quad Flag Array &gt;&gt;  Dallas Files The derivation which follows is a variation of Belrose's classical derivation for ferrite rod loop antennas,“Ferromagnetic Loop Aerials,” </a:t>
            </a:r>
            <a:r>
              <a:rPr lang="en-US" b="1" dirty="0"/>
              <a:t>Wireless Engineer</a:t>
            </a:r>
            <a:r>
              <a:rPr lang="en-US" dirty="0"/>
              <a:t>, February 1955, 41– 46.</a:t>
            </a:r>
          </a:p>
          <a:p>
            <a:pPr marL="457200" lvl="1" indent="0">
              <a:buNone/>
            </a:pPr>
            <a:r>
              <a:rPr lang="en-US" dirty="0"/>
              <a:t>	</a:t>
            </a:r>
          </a:p>
          <a:p>
            <a:pPr marL="457200" lvl="1" indent="0">
              <a:buNone/>
            </a:pPr>
            <a:r>
              <a:rPr lang="en-US" dirty="0"/>
              <a:t>			The Dallas Files are now found here:      					</a:t>
            </a:r>
            <a:r>
              <a:rPr lang="en-US" dirty="0">
                <a:hlinkClick r:id="rId3"/>
              </a:rPr>
              <a:t>http://groups.yahoo.com/group/thedallasfiles2</a:t>
            </a:r>
            <a:endParaRPr lang="en-US" dirty="0"/>
          </a:p>
        </p:txBody>
      </p:sp>
    </p:spTree>
    <p:extLst>
      <p:ext uri="{BB962C8B-B14F-4D97-AF65-F5344CB8AC3E}">
        <p14:creationId xmlns:p14="http://schemas.microsoft.com/office/powerpoint/2010/main" val="250472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 calcmode="lin" valueType="num">
                                      <p:cBhvr additive="base">
                                        <p:cTn id="7"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7">
                                            <p:txEl>
                                              <p:pRg st="1" end="1"/>
                                            </p:txEl>
                                          </p:spTgt>
                                        </p:tgtEl>
                                        <p:attrNameLst>
                                          <p:attrName>style.visibility</p:attrName>
                                        </p:attrNameLst>
                                      </p:cBhvr>
                                      <p:to>
                                        <p:strVal val="visible"/>
                                      </p:to>
                                    </p:set>
                                    <p:anim calcmode="lin" valueType="num">
                                      <p:cBhvr additive="base">
                                        <p:cTn id="11"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7">
                                            <p:txEl>
                                              <p:pRg st="2" end="2"/>
                                            </p:txEl>
                                          </p:spTgt>
                                        </p:tgtEl>
                                        <p:attrNameLst>
                                          <p:attrName>style.visibility</p:attrName>
                                        </p:attrNameLst>
                                      </p:cBhvr>
                                      <p:to>
                                        <p:strVal val="visible"/>
                                      </p:to>
                                    </p:set>
                                    <p:anim calcmode="lin" valueType="num">
                                      <p:cBhvr additive="base">
                                        <p:cTn id="17" dur="500" fill="hold"/>
                                        <p:tgtEl>
                                          <p:spTgt spid="4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7">
                                            <p:txEl>
                                              <p:pRg st="4" end="4"/>
                                            </p:txEl>
                                          </p:spTgt>
                                        </p:tgtEl>
                                        <p:attrNameLst>
                                          <p:attrName>style.visibility</p:attrName>
                                        </p:attrNameLst>
                                      </p:cBhvr>
                                      <p:to>
                                        <p:strVal val="visible"/>
                                      </p:to>
                                    </p:set>
                                    <p:anim calcmode="lin" valueType="num">
                                      <p:cBhvr additive="base">
                                        <p:cTn id="21" dur="500" fill="hold"/>
                                        <p:tgtEl>
                                          <p:spTgt spid="47">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7">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7">
                                            <p:txEl>
                                              <p:pRg st="6" end="6"/>
                                            </p:txEl>
                                          </p:spTgt>
                                        </p:tgtEl>
                                        <p:attrNameLst>
                                          <p:attrName>style.visibility</p:attrName>
                                        </p:attrNameLst>
                                      </p:cBhvr>
                                      <p:to>
                                        <p:strVal val="visible"/>
                                      </p:to>
                                    </p:set>
                                    <p:anim calcmode="lin" valueType="num">
                                      <p:cBhvr additive="base">
                                        <p:cTn id="25" dur="500" fill="hold"/>
                                        <p:tgtEl>
                                          <p:spTgt spid="4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7">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7">
                                            <p:txEl>
                                              <p:pRg st="7" end="7"/>
                                            </p:txEl>
                                          </p:spTgt>
                                        </p:tgtEl>
                                        <p:attrNameLst>
                                          <p:attrName>style.visibility</p:attrName>
                                        </p:attrNameLst>
                                      </p:cBhvr>
                                      <p:to>
                                        <p:strVal val="visible"/>
                                      </p:to>
                                    </p:set>
                                    <p:anim calcmode="lin" valueType="num">
                                      <p:cBhvr additive="base">
                                        <p:cTn id="29" dur="500" fill="hold"/>
                                        <p:tgtEl>
                                          <p:spTgt spid="47">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7">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7">
                                            <p:txEl>
                                              <p:pRg st="8" end="8"/>
                                            </p:txEl>
                                          </p:spTgt>
                                        </p:tgtEl>
                                        <p:attrNameLst>
                                          <p:attrName>style.visibility</p:attrName>
                                        </p:attrNameLst>
                                      </p:cBhvr>
                                      <p:to>
                                        <p:strVal val="visible"/>
                                      </p:to>
                                    </p:set>
                                    <p:anim calcmode="lin" valueType="num">
                                      <p:cBhvr additive="base">
                                        <p:cTn id="33" dur="500" fill="hold"/>
                                        <p:tgtEl>
                                          <p:spTgt spid="47">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7" name="Rectangle 2"/>
          <p:cNvSpPr>
            <a:spLocks noGrp="1" noChangeArrowheads="1"/>
          </p:cNvSpPr>
          <p:nvPr>
            <p:ph type="title"/>
          </p:nvPr>
        </p:nvSpPr>
        <p:spPr>
          <a:xfrm>
            <a:off x="632298" y="340757"/>
            <a:ext cx="10972800" cy="706992"/>
          </a:xfrm>
          <a:solidFill>
            <a:srgbClr val="FFFF00">
              <a:alpha val="58038"/>
            </a:srgbClr>
          </a:solidFill>
          <a:ln w="28575">
            <a:solidFill>
              <a:srgbClr val="FF0000"/>
            </a:solidFill>
            <a:miter lim="800000"/>
            <a:headEnd/>
            <a:tailEnd/>
          </a:ln>
        </p:spPr>
        <p:txBody>
          <a:bodyPr>
            <a:normAutofit/>
          </a:bodyPr>
          <a:lstStyle/>
          <a:p>
            <a:pPr algn="ctr"/>
            <a:r>
              <a:rPr lang="en-US" altLang="en-US" sz="2800" b="1" dirty="0">
                <a:latin typeface="Arial" panose="020B0604020202020204" pitchFamily="34" charset="0"/>
                <a:cs typeface="Arial" panose="020B0604020202020204" pitchFamily="34" charset="0"/>
              </a:rPr>
              <a:t>What is practical recommended  Waller Flag size for 160 to 40m</a:t>
            </a:r>
          </a:p>
        </p:txBody>
      </p:sp>
      <p:sp>
        <p:nvSpPr>
          <p:cNvPr id="2" name="Date Placeholder 1"/>
          <p:cNvSpPr>
            <a:spLocks noGrp="1"/>
          </p:cNvSpPr>
          <p:nvPr>
            <p:ph type="dt" sz="half" idx="10"/>
          </p:nvPr>
        </p:nvSpPr>
        <p:spPr/>
        <p:txBody>
          <a:bodyPr/>
          <a:lstStyle/>
          <a:p>
            <a:pPr>
              <a:defRPr/>
            </a:pPr>
            <a:r>
              <a:rPr lang="en-US" dirty="0"/>
              <a:t>2/16/2017</a:t>
            </a:r>
          </a:p>
        </p:txBody>
      </p:sp>
      <p:sp>
        <p:nvSpPr>
          <p:cNvPr id="3" name="Footer Placeholder 2"/>
          <p:cNvSpPr>
            <a:spLocks noGrp="1"/>
          </p:cNvSpPr>
          <p:nvPr>
            <p:ph type="ftr" sz="quarter" idx="11"/>
          </p:nvPr>
        </p:nvSpPr>
        <p:spPr/>
        <p:txBody>
          <a:bodyPr/>
          <a:lstStyle/>
          <a:p>
            <a:pPr>
              <a:defRPr/>
            </a:pPr>
            <a:r>
              <a:rPr lang="en-US" dirty="0"/>
              <a:t>World Wide Radio Operators Foundation                        Copyright   ©   Reserved  N4IS JC DASILVA</a:t>
            </a:r>
          </a:p>
        </p:txBody>
      </p:sp>
      <p:sp>
        <p:nvSpPr>
          <p:cNvPr id="4" name="Slide Number Placeholder 3"/>
          <p:cNvSpPr>
            <a:spLocks noGrp="1"/>
          </p:cNvSpPr>
          <p:nvPr>
            <p:ph type="sldNum" sz="quarter" idx="12"/>
          </p:nvPr>
        </p:nvSpPr>
        <p:spPr/>
        <p:txBody>
          <a:bodyPr/>
          <a:lstStyle/>
          <a:p>
            <a:pPr>
              <a:defRPr/>
            </a:pPr>
            <a:fld id="{2D55A884-972E-43AB-BF2D-4F054B21FA56}" type="slidenum">
              <a:rPr lang="en-US" altLang="en-US" smtClean="0"/>
              <a:pPr>
                <a:defRPr/>
              </a:pPr>
              <a:t>8</a:t>
            </a:fld>
            <a:endParaRPr lang="en-US" altLang="en-US" dirty="0"/>
          </a:p>
        </p:txBody>
      </p:sp>
      <p:sp>
        <p:nvSpPr>
          <p:cNvPr id="47" name="Text Placeholder 5"/>
          <p:cNvSpPr>
            <a:spLocks noGrp="1"/>
          </p:cNvSpPr>
          <p:nvPr>
            <p:ph type="body" sz="half" idx="1"/>
          </p:nvPr>
        </p:nvSpPr>
        <p:spPr>
          <a:xfrm>
            <a:off x="632298" y="1224576"/>
            <a:ext cx="10881276" cy="3829206"/>
          </a:xfrm>
        </p:spPr>
        <p:txBody>
          <a:bodyPr>
            <a:normAutofit fontScale="92500" lnSpcReduction="10000"/>
          </a:bodyPr>
          <a:lstStyle/>
          <a:p>
            <a:r>
              <a:rPr lang="en-US" dirty="0"/>
              <a:t>WF with  14 x 7 ft. loops , 24 ft. boom, has been measured and proved to be above  thermal noise limited on quiet rural  locations with -125dbm noise </a:t>
            </a:r>
          </a:p>
          <a:p>
            <a:r>
              <a:rPr lang="en-US" dirty="0"/>
              <a:t>So .. Why do we see BIG and MONSTER WF’s? </a:t>
            </a:r>
          </a:p>
          <a:p>
            <a:pPr lvl="1"/>
            <a:r>
              <a:rPr lang="en-US" dirty="0"/>
              <a:t>The answer for that question is the gain versus local noise. During quiet winter mornings the propagation noise can  be really low as 80 Kelvin or near -140 dBm, with -50db gain the DX signal can would be below the MDS of the receiver but with -40 db gain the signal could be just enough above noise for a QSO.</a:t>
            </a:r>
          </a:p>
          <a:p>
            <a:pPr marL="457200" lvl="1" indent="0">
              <a:buNone/>
            </a:pPr>
            <a:endParaRPr lang="en-US" dirty="0"/>
          </a:p>
          <a:p>
            <a:r>
              <a:rPr lang="en-US" dirty="0"/>
              <a:t> WF recommended sizes  </a:t>
            </a:r>
          </a:p>
          <a:p>
            <a:pPr lvl="1"/>
            <a:r>
              <a:rPr lang="en-US" dirty="0"/>
              <a:t>For most locations 14 x 7 x 30ft boom     ( 4 x 2 x 8 m)</a:t>
            </a:r>
          </a:p>
          <a:p>
            <a:pPr lvl="1"/>
            <a:r>
              <a:rPr lang="en-US" dirty="0"/>
              <a:t>For quiet locations  20 x 10 x 50ft boom  ( 6 x 3 x 12 m) </a:t>
            </a:r>
          </a:p>
          <a:p>
            <a:pPr marL="0" indent="0">
              <a:buNone/>
            </a:pPr>
            <a:endParaRPr lang="en-US" dirty="0"/>
          </a:p>
        </p:txBody>
      </p:sp>
      <p:sp>
        <p:nvSpPr>
          <p:cNvPr id="7" name="Rectangle 2"/>
          <p:cNvSpPr txBox="1">
            <a:spLocks noChangeArrowheads="1"/>
          </p:cNvSpPr>
          <p:nvPr/>
        </p:nvSpPr>
        <p:spPr>
          <a:xfrm>
            <a:off x="540774" y="5301131"/>
            <a:ext cx="10972800" cy="706992"/>
          </a:xfrm>
          <a:prstGeom prst="rect">
            <a:avLst/>
          </a:prstGeom>
          <a:solidFill>
            <a:srgbClr val="FFFF00">
              <a:alpha val="58038"/>
            </a:srgbClr>
          </a:solidFill>
          <a:ln w="28575">
            <a:solidFill>
              <a:srgbClr val="FF0000"/>
            </a:solidFill>
            <a:miter lim="800000"/>
            <a:headEnd/>
            <a:tailEnd/>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latin typeface="Arial" panose="020B0604020202020204" pitchFamily="34" charset="0"/>
                <a:cs typeface="Arial" panose="020B0604020202020204" pitchFamily="34" charset="0"/>
              </a:rPr>
              <a:t>Dimension is not critical, all sizes works, but symmetry is a must </a:t>
            </a:r>
          </a:p>
        </p:txBody>
      </p:sp>
    </p:spTree>
    <p:extLst>
      <p:ext uri="{BB962C8B-B14F-4D97-AF65-F5344CB8AC3E}">
        <p14:creationId xmlns:p14="http://schemas.microsoft.com/office/powerpoint/2010/main" val="285356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 calcmode="lin" valueType="num">
                                      <p:cBhvr additive="base">
                                        <p:cTn id="7"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
                                            <p:txEl>
                                              <p:pRg st="1" end="1"/>
                                            </p:txEl>
                                          </p:spTgt>
                                        </p:tgtEl>
                                        <p:attrNameLst>
                                          <p:attrName>style.visibility</p:attrName>
                                        </p:attrNameLst>
                                      </p:cBhvr>
                                      <p:to>
                                        <p:strVal val="visible"/>
                                      </p:to>
                                    </p:set>
                                    <p:anim calcmode="lin" valueType="num">
                                      <p:cBhvr additive="base">
                                        <p:cTn id="13"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7">
                                            <p:txEl>
                                              <p:pRg st="2" end="2"/>
                                            </p:txEl>
                                          </p:spTgt>
                                        </p:tgtEl>
                                        <p:attrNameLst>
                                          <p:attrName>style.visibility</p:attrName>
                                        </p:attrNameLst>
                                      </p:cBhvr>
                                      <p:to>
                                        <p:strVal val="visible"/>
                                      </p:to>
                                    </p:set>
                                    <p:anim calcmode="lin" valueType="num">
                                      <p:cBhvr additive="base">
                                        <p:cTn id="17" dur="500" fill="hold"/>
                                        <p:tgtEl>
                                          <p:spTgt spid="4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7">
                                            <p:txEl>
                                              <p:pRg st="4" end="4"/>
                                            </p:txEl>
                                          </p:spTgt>
                                        </p:tgtEl>
                                        <p:attrNameLst>
                                          <p:attrName>style.visibility</p:attrName>
                                        </p:attrNameLst>
                                      </p:cBhvr>
                                      <p:to>
                                        <p:strVal val="visible"/>
                                      </p:to>
                                    </p:set>
                                    <p:anim calcmode="lin" valueType="num">
                                      <p:cBhvr additive="base">
                                        <p:cTn id="23" dur="500" fill="hold"/>
                                        <p:tgtEl>
                                          <p:spTgt spid="4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7">
                                            <p:txEl>
                                              <p:pRg st="5" end="5"/>
                                            </p:txEl>
                                          </p:spTgt>
                                        </p:tgtEl>
                                        <p:attrNameLst>
                                          <p:attrName>style.visibility</p:attrName>
                                        </p:attrNameLst>
                                      </p:cBhvr>
                                      <p:to>
                                        <p:strVal val="visible"/>
                                      </p:to>
                                    </p:set>
                                    <p:anim calcmode="lin" valueType="num">
                                      <p:cBhvr additive="base">
                                        <p:cTn id="27" dur="500" fill="hold"/>
                                        <p:tgtEl>
                                          <p:spTgt spid="4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7">
                                            <p:txEl>
                                              <p:pRg st="6" end="6"/>
                                            </p:txEl>
                                          </p:spTgt>
                                        </p:tgtEl>
                                        <p:attrNameLst>
                                          <p:attrName>style.visibility</p:attrName>
                                        </p:attrNameLst>
                                      </p:cBhvr>
                                      <p:to>
                                        <p:strVal val="visible"/>
                                      </p:to>
                                    </p:set>
                                    <p:anim calcmode="lin" valueType="num">
                                      <p:cBhvr additive="base">
                                        <p:cTn id="31" dur="500" fill="hold"/>
                                        <p:tgtEl>
                                          <p:spTgt spid="4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dirty="0"/>
              <a:t>2/16/2017</a:t>
            </a:r>
          </a:p>
        </p:txBody>
      </p:sp>
      <p:sp>
        <p:nvSpPr>
          <p:cNvPr id="6" name="Footer Placeholder 5"/>
          <p:cNvSpPr>
            <a:spLocks noGrp="1"/>
          </p:cNvSpPr>
          <p:nvPr>
            <p:ph type="ftr" sz="quarter" idx="11"/>
          </p:nvPr>
        </p:nvSpPr>
        <p:spPr/>
        <p:txBody>
          <a:bodyPr/>
          <a:lstStyle/>
          <a:p>
            <a:pPr>
              <a:defRPr/>
            </a:pPr>
            <a:r>
              <a:rPr lang="en-US" dirty="0"/>
              <a:t>World Wide Radio Operators Foundation                        Copyright   ©   Reserved  N4IS JC DASILVA</a:t>
            </a:r>
          </a:p>
        </p:txBody>
      </p:sp>
      <p:sp>
        <p:nvSpPr>
          <p:cNvPr id="7" name="Slide Number Placeholder 6"/>
          <p:cNvSpPr>
            <a:spLocks noGrp="1"/>
          </p:cNvSpPr>
          <p:nvPr>
            <p:ph type="sldNum" sz="quarter" idx="12"/>
          </p:nvPr>
        </p:nvSpPr>
        <p:spPr/>
        <p:txBody>
          <a:bodyPr/>
          <a:lstStyle/>
          <a:p>
            <a:pPr>
              <a:defRPr/>
            </a:pPr>
            <a:fld id="{2D55A884-972E-43AB-BF2D-4F054B21FA56}" type="slidenum">
              <a:rPr lang="en-US" altLang="en-US" smtClean="0"/>
              <a:pPr>
                <a:defRPr/>
              </a:pPr>
              <a:t>9</a:t>
            </a:fld>
            <a:endParaRPr lang="en-US" altLang="en-US" dirty="0"/>
          </a:p>
        </p:txBody>
      </p:sp>
      <p:sp>
        <p:nvSpPr>
          <p:cNvPr id="8" name="Rectangle 2"/>
          <p:cNvSpPr>
            <a:spLocks noGrp="1" noChangeArrowheads="1"/>
          </p:cNvSpPr>
          <p:nvPr>
            <p:ph type="title"/>
          </p:nvPr>
        </p:nvSpPr>
        <p:spPr>
          <a:xfrm>
            <a:off x="632298" y="340757"/>
            <a:ext cx="10972800" cy="706992"/>
          </a:xfrm>
          <a:solidFill>
            <a:srgbClr val="FFFF00">
              <a:alpha val="58038"/>
            </a:srgbClr>
          </a:solidFill>
          <a:ln w="28575">
            <a:solidFill>
              <a:srgbClr val="FF0000"/>
            </a:solidFill>
            <a:miter lim="800000"/>
            <a:headEnd/>
            <a:tailEnd/>
          </a:ln>
        </p:spPr>
        <p:txBody>
          <a:bodyPr>
            <a:normAutofit/>
          </a:bodyPr>
          <a:lstStyle/>
          <a:p>
            <a:pPr algn="ctr"/>
            <a:r>
              <a:rPr lang="en-US" altLang="en-US" sz="2800" b="1" dirty="0">
                <a:latin typeface="Arial" panose="020B0604020202020204" pitchFamily="34" charset="0"/>
                <a:cs typeface="Arial" panose="020B0604020202020204" pitchFamily="34" charset="0"/>
              </a:rPr>
              <a:t>Doug Waller NX4D original WF</a:t>
            </a:r>
          </a:p>
        </p:txBody>
      </p:sp>
      <p:sp>
        <p:nvSpPr>
          <p:cNvPr id="9" name="TextBox 8"/>
          <p:cNvSpPr txBox="1"/>
          <p:nvPr/>
        </p:nvSpPr>
        <p:spPr>
          <a:xfrm>
            <a:off x="2271266" y="1409427"/>
            <a:ext cx="7694863" cy="369332"/>
          </a:xfrm>
          <a:prstGeom prst="rect">
            <a:avLst/>
          </a:prstGeom>
          <a:noFill/>
        </p:spPr>
        <p:txBody>
          <a:bodyPr wrap="none" rtlCol="0">
            <a:spAutoFit/>
          </a:bodyPr>
          <a:lstStyle/>
          <a:p>
            <a:r>
              <a:rPr lang="en-US" dirty="0"/>
              <a:t>Doug worked JT1CO on 160 over the north pole using the first Waller Flag bellow</a:t>
            </a:r>
          </a:p>
        </p:txBody>
      </p:sp>
      <p:pic>
        <p:nvPicPr>
          <p:cNvPr id="12" name="Picture 11"/>
          <p:cNvPicPr>
            <a:picLocks noChangeAspect="1"/>
          </p:cNvPicPr>
          <p:nvPr/>
        </p:nvPicPr>
        <p:blipFill>
          <a:blip r:embed="rId3"/>
          <a:stretch>
            <a:fillRect/>
          </a:stretch>
        </p:blipFill>
        <p:spPr>
          <a:xfrm>
            <a:off x="632298" y="2201594"/>
            <a:ext cx="10972800" cy="3062068"/>
          </a:xfrm>
          <a:prstGeom prst="rect">
            <a:avLst/>
          </a:prstGeom>
        </p:spPr>
      </p:pic>
      <p:sp>
        <p:nvSpPr>
          <p:cNvPr id="13" name="Rectangle 12"/>
          <p:cNvSpPr/>
          <p:nvPr/>
        </p:nvSpPr>
        <p:spPr>
          <a:xfrm>
            <a:off x="2728604" y="5532595"/>
            <a:ext cx="6734792" cy="584775"/>
          </a:xfrm>
          <a:prstGeom prst="rect">
            <a:avLst/>
          </a:prstGeom>
        </p:spPr>
        <p:txBody>
          <a:bodyPr wrap="none">
            <a:spAutoFit/>
          </a:bodyPr>
          <a:lstStyle/>
          <a:p>
            <a:r>
              <a:rPr lang="en-US" sz="3200" b="1" dirty="0">
                <a:solidFill>
                  <a:schemeClr val="accent5"/>
                </a:solidFill>
              </a:rPr>
              <a:t>http://nx4d10.wixsite.com/waller-flag</a:t>
            </a:r>
          </a:p>
        </p:txBody>
      </p:sp>
    </p:spTree>
    <p:extLst>
      <p:ext uri="{BB962C8B-B14F-4D97-AF65-F5344CB8AC3E}">
        <p14:creationId xmlns:p14="http://schemas.microsoft.com/office/powerpoint/2010/main" val="8589176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4665</TotalTime>
  <Words>5381</Words>
  <Application>Microsoft Office PowerPoint</Application>
  <PresentationFormat>Widescreen</PresentationFormat>
  <Paragraphs>1034</Paragraphs>
  <Slides>48</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Calibri Light</vt:lpstr>
      <vt:lpstr>Roboto</vt:lpstr>
      <vt:lpstr>Times New Roman</vt:lpstr>
      <vt:lpstr>Office Theme</vt:lpstr>
      <vt:lpstr>Waller Flag  RX Antenna 101   How to Construct a WF</vt:lpstr>
      <vt:lpstr> High performance receiving antennas for small lots (2016)</vt:lpstr>
      <vt:lpstr>Waller Flag RX Antenna 101 How to Construct a WF</vt:lpstr>
      <vt:lpstr>What is a Waller Flag</vt:lpstr>
      <vt:lpstr>What is a Waller Flag</vt:lpstr>
      <vt:lpstr>What is the  Waller Flag size</vt:lpstr>
      <vt:lpstr>What is the  Waller Flag size</vt:lpstr>
      <vt:lpstr>What is practical recommended  Waller Flag size for 160 to 40m</vt:lpstr>
      <vt:lpstr>Doug Waller NX4D original WF</vt:lpstr>
      <vt:lpstr>N4IS Big WF</vt:lpstr>
      <vt:lpstr>Aluminum Oxide is not a conductor and forms diodes</vt:lpstr>
      <vt:lpstr>Waller Flag phasing lines</vt:lpstr>
      <vt:lpstr>Waller Flag phasing lines</vt:lpstr>
      <vt:lpstr>Waller Flag transformers</vt:lpstr>
      <vt:lpstr>WF with 180 degree phase</vt:lpstr>
      <vt:lpstr>Waller Flag resistors</vt:lpstr>
      <vt:lpstr>Waller Flag phasing lines</vt:lpstr>
      <vt:lpstr>Waller Flag optimization</vt:lpstr>
      <vt:lpstr>PowerPoint Presentation</vt:lpstr>
      <vt:lpstr>Horizontal Waller Flag  HWF </vt:lpstr>
      <vt:lpstr>Polarization filter, the HWF,  Horizontal Waller Flag</vt:lpstr>
      <vt:lpstr>PowerPoint Presentation</vt:lpstr>
      <vt:lpstr>HWF Gain change with height above ground</vt:lpstr>
      <vt:lpstr>PowerPoint Presentation</vt:lpstr>
      <vt:lpstr>Pin “one” problem  and shielding</vt:lpstr>
      <vt:lpstr>N4IS PREAMPLIFIERS       Preamp Filter Interlock Unit</vt:lpstr>
      <vt:lpstr>Thermal noise and the S meter for weak signal</vt:lpstr>
      <vt:lpstr>PowerPoint Presentation</vt:lpstr>
      <vt:lpstr>Antenna noise temperature in Kelvin</vt:lpstr>
      <vt:lpstr>Common mode noise &amp; How many antennas do you have on 160m ?   </vt:lpstr>
      <vt:lpstr>PowerPoint Presentation</vt:lpstr>
      <vt:lpstr> Common mode current runs outside the shield , if you open the shield the noise get’s inside ! CHOKE IS YOUR BEST FRIEND </vt:lpstr>
      <vt:lpstr>INTERACTION BETWEEN ELEMENTS</vt:lpstr>
      <vt:lpstr>REFLECTED SIGNAL DEGRADING RADIATION PATTERN</vt:lpstr>
      <vt:lpstr>DEGRADED RADIATION PATTERN</vt:lpstr>
      <vt:lpstr>DEGRADED RADIATION PATTERN</vt:lpstr>
      <vt:lpstr>PowerPoint Presentation</vt:lpstr>
      <vt:lpstr>PowerPoint Presentation</vt:lpstr>
      <vt:lpstr>TX antenna is not the only resonant element in your station</vt:lpstr>
      <vt:lpstr>HOW TO USE POLAR PLOT USING AM BROADCAST SIGNAL</vt:lpstr>
      <vt:lpstr>Measuring the WF with PolarPlot  WWW.G4HFG.CO.UK</vt:lpstr>
      <vt:lpstr>HWF,  Horizontal Waller Flag Polarplot  40m</vt:lpstr>
      <vt:lpstr>HWF,  Horizontal Waller Flag Polarplot 80m / 160m</vt:lpstr>
      <vt:lpstr>PowerPoint Presentation</vt:lpstr>
      <vt:lpstr>HWF  Horizontal Waller 160m N4IS QSL’s from a city lot </vt:lpstr>
      <vt:lpstr> Dual loaded loop receiving antenna       Historical Evolution </vt:lpstr>
      <vt:lpstr>PowerPoint Presentation</vt:lpstr>
      <vt:lpstr> Pre War terminated loop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 Carlos DaSilva</dc:creator>
  <cp:lastModifiedBy>Ken Claerbout</cp:lastModifiedBy>
  <cp:revision>488</cp:revision>
  <dcterms:created xsi:type="dcterms:W3CDTF">2016-02-18T20:40:48Z</dcterms:created>
  <dcterms:modified xsi:type="dcterms:W3CDTF">2017-03-06T05:05:41Z</dcterms:modified>
</cp:coreProperties>
</file>